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5" r:id="rId3"/>
    <p:sldId id="258" r:id="rId4"/>
    <p:sldId id="259" r:id="rId5"/>
    <p:sldId id="264" r:id="rId6"/>
    <p:sldId id="265" r:id="rId7"/>
    <p:sldId id="266" r:id="rId8"/>
    <p:sldId id="269" r:id="rId9"/>
    <p:sldId id="270" r:id="rId10"/>
    <p:sldId id="271" r:id="rId11"/>
    <p:sldId id="272" r:id="rId12"/>
    <p:sldId id="260" r:id="rId13"/>
    <p:sldId id="261" r:id="rId14"/>
    <p:sldId id="262" r:id="rId15"/>
    <p:sldId id="263" r:id="rId16"/>
    <p:sldId id="273" r:id="rId17"/>
    <p:sldId id="276" r:id="rId18"/>
    <p:sldId id="274" r:id="rId1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A8B25"/>
    <a:srgbClr val="85D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F68C22-6696-4B20-B3EE-22DFF845DBCA}" type="datetimeFigureOut">
              <a:rPr lang="ru-RU"/>
              <a:pPr>
                <a:defRPr/>
              </a:pPr>
              <a:t>05.06.2012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E44241-E7FD-4DA1-8E9D-F29BEE545D2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D2B673-1A32-4E85-88DF-A93F88BB9D7B}" type="datetimeFigureOut">
              <a:rPr lang="ru-RU"/>
              <a:pPr>
                <a:defRPr/>
              </a:pPr>
              <a:t>05.06.2012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FA307E-851F-475C-81F3-9483C40458A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8B5627-858E-4CC3-8488-11F78F6A2D34}" type="datetimeFigureOut">
              <a:rPr lang="ru-RU"/>
              <a:pPr>
                <a:defRPr/>
              </a:pPr>
              <a:t>05.06.2012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F1ED6C-6113-4068-B75A-A06C4C3DB1F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2F9009-F1EF-440A-B950-314CB3A2C47A}" type="datetimeFigureOut">
              <a:rPr lang="ru-RU"/>
              <a:pPr>
                <a:defRPr/>
              </a:pPr>
              <a:t>05.06.2012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49758F-8188-45E8-A070-478A8531493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BB0B40-A903-473E-8947-360C4B1B0256}" type="datetimeFigureOut">
              <a:rPr lang="ru-RU"/>
              <a:pPr>
                <a:defRPr/>
              </a:pPr>
              <a:t>05.06.2012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1598AB-9600-4514-A7C2-139486F8029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F6F7C0-EBBF-4015-AB7D-C8587308DD41}" type="datetimeFigureOut">
              <a:rPr lang="ru-RU"/>
              <a:pPr>
                <a:defRPr/>
              </a:pPr>
              <a:t>05.06.2012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D82C84-26E2-400D-9C20-2D6CAA57209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1F652E-957D-4A2F-83B6-E1CEA710F31B}" type="datetimeFigureOut">
              <a:rPr lang="ru-RU"/>
              <a:pPr>
                <a:defRPr/>
              </a:pPr>
              <a:t>05.06.2012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DFD669-5043-4823-B1D2-989BD9B8453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976160-8E8F-4D62-8962-E3B0FBCFFB91}" type="datetimeFigureOut">
              <a:rPr lang="ru-RU"/>
              <a:pPr>
                <a:defRPr/>
              </a:pPr>
              <a:t>05.06.2012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DF319F-CF3A-4D32-97DD-64FA6EF7102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9B5E6C-01E1-4CDF-89A3-40B379C49038}" type="datetimeFigureOut">
              <a:rPr lang="ru-RU"/>
              <a:pPr>
                <a:defRPr/>
              </a:pPr>
              <a:t>05.06.2012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A586A7-EBE3-4F73-803C-7662A6BC0A8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C5F670-65A7-4EFB-88D1-813F2E27AA77}" type="datetimeFigureOut">
              <a:rPr lang="ru-RU"/>
              <a:pPr>
                <a:defRPr/>
              </a:pPr>
              <a:t>05.06.2012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7BE59D-1806-443E-B5B4-C41CD38FFC8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D31524-6AF5-45EF-A63F-B425574180ED}" type="datetimeFigureOut">
              <a:rPr lang="ru-RU"/>
              <a:pPr>
                <a:defRPr/>
              </a:pPr>
              <a:t>05.06.2012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E6CFDC-EB21-4DA1-8C86-0FB06571617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1107EEC-3262-4C82-8E13-5E8FAA51244F}" type="datetimeFigureOut">
              <a:rPr lang="ru-RU"/>
              <a:pPr>
                <a:defRPr/>
              </a:pPr>
              <a:t>05.06.2012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AA9012C-317B-44DB-A4FA-4018E939600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hyperlink" Target="&#1087;&#1088;&#1077;&#1079;&#1077;&#1085;&#1090;&#1072;&#1094;&#1080;&#1103;%20-%20&#1073;&#1091;&#1082;&#1083;&#1077;&#1090;.ppt" TargetMode="External"/><Relationship Id="rId3" Type="http://schemas.openxmlformats.org/officeDocument/2006/relationships/hyperlink" Target="&#1055;&#1086;&#1083;&#1077;&#1079;&#1085;&#1086;%20&#1080;&#1083;&#1080;%20&#1074;&#1088;&#1077;&#1076;&#1085;&#1086;%20%20&#1090;&#1088;&#1077;&#1085;&#1080;&#1077;.pptx" TargetMode="External"/><Relationship Id="rId7" Type="http://schemas.openxmlformats.org/officeDocument/2006/relationships/hyperlink" Target="&#1090;&#1088;&#1077;&#1085;&#1080;&#1077;%20&#1074;%20&#1073;&#1099;&#1090;&#1091;%20&#1080;%20&#1087;&#1088;&#1080;&#1088;&#1086;&#1076;&#1077;.ppt" TargetMode="External"/><Relationship Id="rId2" Type="http://schemas.openxmlformats.org/officeDocument/2006/relationships/hyperlink" Target="&#1050;&#1086;&#1075;&#1076;&#1072;%20&#1074;&#1086;&#1079;&#1085;&#1080;&#1082;&#1072;&#1077;&#1090;%20&#1089;&#1080;&#1083;&#1072;%20&#1090;&#1088;%20&#1089;&#1082;&#1086;&#1083;&#1100;&#1078;%20&#1082;&#1086;&#1074;&#1072;&#1083;&#1077;&#1074;.ppt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&#1055;&#1088;&#1077;&#1079;&#1077;&#1085;&#1090;&#1072;&#1094;&#1080;&#1103;1%20&#1080;&#1089;&#1090;&#1086;&#1088;&#1080;&#1095;%20&#1092;&#1072;&#1082;&#1090;&#1099;.ppt" TargetMode="External"/><Relationship Id="rId5" Type="http://schemas.openxmlformats.org/officeDocument/2006/relationships/hyperlink" Target="&#1072;%20&#1085;&#1091;&#1078;&#1085;&#1072;%20&#1083;&#1080;%20&#1089;&#1080;&#1083;&#1072;%20&#1090;&#1088;&#1077;&#1085;&#1080;&#1103;.ppt" TargetMode="External"/><Relationship Id="rId10" Type="http://schemas.openxmlformats.org/officeDocument/2006/relationships/hyperlink" Target="___&#1087;&#1088;&#1077;&#1079;&#1077;&#1085;&#1090;%20&#1091;&#1095;&#1077;&#1085;&#1080;&#1082;&#1072;%20&#1089;&#1080;&#1083;&#1072;%20&#1090;&#1088;&#1077;&#1085;&#1080;&#1103;%20&#1074;%20&#1073;&#1099;&#1090;&#1091;.ppt" TargetMode="External"/><Relationship Id="rId4" Type="http://schemas.openxmlformats.org/officeDocument/2006/relationships/hyperlink" Target="&#1055;&#1086;&#1083;&#1077;&#1079;&#1085;&#1086;%20&#1080;&#1083;&#1080;%20&#1074;&#1088;&#1077;&#1076;&#1085;&#1086;%20%20&#1090;&#1088;&#1077;&#1085;&#1080;&#1077;.ppt" TargetMode="External"/><Relationship Id="rId9" Type="http://schemas.openxmlformats.org/officeDocument/2006/relationships/hyperlink" Target="&#1055;&#1088;&#1077;&#1079;&#1077;&#1085;%20&#1074;&#1077;&#1073;%20-%20&#1089;&#1090;&#1088;&#1072;&#1085;&#1080;&#1094;&#1072;.ppt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3399FF"/>
            </a:gs>
            <a:gs pos="16000">
              <a:srgbClr val="00CCCC"/>
            </a:gs>
            <a:gs pos="47000">
              <a:srgbClr val="9999FF"/>
            </a:gs>
            <a:gs pos="60001">
              <a:srgbClr val="2E6792"/>
            </a:gs>
            <a:gs pos="71001">
              <a:srgbClr val="3333CC"/>
            </a:gs>
            <a:gs pos="81000">
              <a:srgbClr val="1170FF"/>
            </a:gs>
            <a:gs pos="100000">
              <a:srgbClr val="006699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57158" y="642918"/>
            <a:ext cx="8429684" cy="3785652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8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О, силы!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8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Как вы нам нужны.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857620" y="5715016"/>
            <a:ext cx="4929222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i="1" dirty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+mn-lt"/>
                <a:cs typeface="+mn-cs"/>
              </a:rPr>
              <a:t>Ткаченко Лидия Ивановна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i="1" dirty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+mn-lt"/>
                <a:cs typeface="+mn-cs"/>
              </a:rPr>
              <a:t>СПОШ с. </a:t>
            </a:r>
            <a:r>
              <a:rPr lang="ru-RU" sz="2000" b="1" i="1" dirty="0" err="1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+mn-lt"/>
                <a:cs typeface="+mn-cs"/>
              </a:rPr>
              <a:t>Песчаноозерка</a:t>
            </a:r>
            <a:r>
              <a:rPr lang="ru-RU" sz="2000" b="1" i="1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+mn-lt"/>
                <a:cs typeface="+mn-cs"/>
              </a:rPr>
              <a:t>.</a:t>
            </a:r>
            <a:endParaRPr lang="ru-RU" sz="2000" b="1" i="1" dirty="0">
              <a:ln>
                <a:solidFill>
                  <a:srgbClr val="FF0000"/>
                </a:solidFill>
              </a:ln>
              <a:solidFill>
                <a:srgbClr val="FFFF00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3399FF"/>
            </a:gs>
            <a:gs pos="16000">
              <a:srgbClr val="00CCCC"/>
            </a:gs>
            <a:gs pos="47000">
              <a:srgbClr val="9999FF"/>
            </a:gs>
            <a:gs pos="60001">
              <a:srgbClr val="2E6792"/>
            </a:gs>
            <a:gs pos="71001">
              <a:srgbClr val="3333CC"/>
            </a:gs>
            <a:gs pos="81000">
              <a:srgbClr val="1170FF"/>
            </a:gs>
            <a:gs pos="100000">
              <a:srgbClr val="006699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1625"/>
            <a:ext cx="7772400" cy="1471613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>
                <a:ln>
                  <a:solidFill>
                    <a:srgbClr val="C00000"/>
                  </a:solidFill>
                </a:ln>
                <a:solidFill>
                  <a:srgbClr val="FFFF00"/>
                </a:solidFill>
              </a:rPr>
              <a:t>Эксперимент 3</a:t>
            </a:r>
            <a:r>
              <a:rPr lang="ru-RU" dirty="0">
                <a:ln>
                  <a:solidFill>
                    <a:srgbClr val="C00000"/>
                  </a:solidFill>
                </a:ln>
              </a:rPr>
              <a:t> </a:t>
            </a:r>
            <a:r>
              <a:rPr lang="ru-RU" sz="4900" dirty="0">
                <a:ln>
                  <a:solidFill>
                    <a:srgbClr val="C00000"/>
                  </a:solidFill>
                </a:ln>
                <a:solidFill>
                  <a:srgbClr val="FFFF00"/>
                </a:solidFill>
              </a:rPr>
              <a:t>:</a:t>
            </a:r>
            <a:r>
              <a:rPr lang="ru-RU" dirty="0"/>
              <a:t> </a:t>
            </a:r>
            <a:r>
              <a:rPr lang="ru-RU" sz="2200" b="1" dirty="0">
                <a:ln>
                  <a:solidFill>
                    <a:srgbClr val="FFFF00"/>
                  </a:solidFill>
                </a:ln>
                <a:solidFill>
                  <a:srgbClr val="FFFF00"/>
                </a:solidFill>
              </a:rPr>
              <a:t>два  шарика разного диаметра скатываются с наклонной плоскости. Скатившись продолжают движение по рассыпанному песку.</a:t>
            </a: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857364"/>
            <a:ext cx="6130925" cy="407035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400" b="1" dirty="0">
                <a:ln>
                  <a:solidFill>
                    <a:schemeClr val="accent6">
                      <a:lumMod val="60000"/>
                      <a:lumOff val="40000"/>
                    </a:schemeClr>
                  </a:solidFill>
                </a:ln>
                <a:solidFill>
                  <a:srgbClr val="FFFF00"/>
                </a:solidFill>
              </a:rPr>
              <a:t>Какой из шариков прокатится дальше?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400" b="1" dirty="0">
                <a:ln>
                  <a:solidFill>
                    <a:schemeClr val="accent6">
                      <a:lumMod val="60000"/>
                      <a:lumOff val="40000"/>
                    </a:schemeClr>
                  </a:solidFill>
                </a:ln>
                <a:solidFill>
                  <a:srgbClr val="FFFF00"/>
                </a:solidFill>
              </a:rPr>
              <a:t>Как называется сила трения при скатывании шариков?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400" b="1" dirty="0">
                <a:ln>
                  <a:solidFill>
                    <a:schemeClr val="accent6">
                      <a:lumMod val="60000"/>
                      <a:lumOff val="40000"/>
                    </a:schemeClr>
                  </a:solidFill>
                </a:ln>
                <a:solidFill>
                  <a:srgbClr val="FFFF00"/>
                </a:solidFill>
              </a:rPr>
              <a:t>Если затрудняешься ответить на поставленный вопрос, открой книгу 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2400" b="1" dirty="0">
                <a:ln>
                  <a:solidFill>
                    <a:schemeClr val="accent6">
                      <a:lumMod val="60000"/>
                      <a:lumOff val="40000"/>
                    </a:schemeClr>
                  </a:solidFill>
                </a:ln>
                <a:solidFill>
                  <a:srgbClr val="FFFF00"/>
                </a:solidFill>
              </a:rPr>
              <a:t>    </a:t>
            </a:r>
            <a:r>
              <a:rPr lang="ru-RU" sz="2400" b="1" dirty="0" err="1">
                <a:ln>
                  <a:solidFill>
                    <a:schemeClr val="accent6">
                      <a:lumMod val="60000"/>
                      <a:lumOff val="40000"/>
                    </a:schemeClr>
                  </a:solidFill>
                </a:ln>
                <a:solidFill>
                  <a:srgbClr val="FFFF00"/>
                </a:solidFill>
              </a:rPr>
              <a:t>А.В.Перышкин</a:t>
            </a:r>
            <a:r>
              <a:rPr lang="ru-RU" sz="2400" b="1" dirty="0">
                <a:ln>
                  <a:solidFill>
                    <a:schemeClr val="accent6">
                      <a:lumMod val="60000"/>
                      <a:lumOff val="40000"/>
                    </a:schemeClr>
                  </a:solidFill>
                </a:ln>
                <a:solidFill>
                  <a:srgbClr val="FFFF00"/>
                </a:solidFill>
              </a:rPr>
              <a:t> «Физика 7 класс»  стр. 61.</a:t>
            </a:r>
          </a:p>
        </p:txBody>
      </p:sp>
      <p:sp>
        <p:nvSpPr>
          <p:cNvPr id="11268" name="Line 4"/>
          <p:cNvSpPr>
            <a:spLocks noChangeShapeType="1"/>
          </p:cNvSpPr>
          <p:nvPr/>
        </p:nvSpPr>
        <p:spPr bwMode="auto">
          <a:xfrm flipV="1">
            <a:off x="2339975" y="3500438"/>
            <a:ext cx="5832475" cy="252095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269" name="Oval 6"/>
          <p:cNvSpPr>
            <a:spLocks noChangeArrowheads="1"/>
          </p:cNvSpPr>
          <p:nvPr/>
        </p:nvSpPr>
        <p:spPr bwMode="auto">
          <a:xfrm>
            <a:off x="6588125" y="3284538"/>
            <a:ext cx="719138" cy="719137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41319" name="Oval 7"/>
          <p:cNvSpPr>
            <a:spLocks noChangeArrowheads="1"/>
          </p:cNvSpPr>
          <p:nvPr/>
        </p:nvSpPr>
        <p:spPr bwMode="auto">
          <a:xfrm>
            <a:off x="5003800" y="4292600"/>
            <a:ext cx="431800" cy="431800"/>
          </a:xfrm>
          <a:prstGeom prst="ellipse">
            <a:avLst/>
          </a:prstGeom>
          <a:solidFill>
            <a:srgbClr val="FFFF00"/>
          </a:solidFill>
          <a:ln w="9525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cxnSp>
        <p:nvCxnSpPr>
          <p:cNvPr id="11271" name="AutoShape 8"/>
          <p:cNvCxnSpPr>
            <a:cxnSpLocks noChangeShapeType="1"/>
            <a:stCxn id="141315" idx="1"/>
            <a:endCxn id="141315" idx="1"/>
          </p:cNvCxnSpPr>
          <p:nvPr/>
        </p:nvCxnSpPr>
        <p:spPr bwMode="auto">
          <a:xfrm rot="10800000">
            <a:off x="0" y="3892550"/>
            <a:ext cx="1588" cy="1588"/>
          </a:xfrm>
          <a:prstGeom prst="curvedConnector3">
            <a:avLst>
              <a:gd name="adj1" fmla="val 14395468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1272" name="AutoShape 9"/>
          <p:cNvCxnSpPr>
            <a:cxnSpLocks noChangeShapeType="1"/>
            <a:stCxn id="141315" idx="1"/>
            <a:endCxn id="141315" idx="1"/>
          </p:cNvCxnSpPr>
          <p:nvPr/>
        </p:nvCxnSpPr>
        <p:spPr bwMode="auto">
          <a:xfrm rot="10800000">
            <a:off x="0" y="3892550"/>
            <a:ext cx="1588" cy="1588"/>
          </a:xfrm>
          <a:prstGeom prst="curvedConnector3">
            <a:avLst>
              <a:gd name="adj1" fmla="val 14395468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11273" name="Freeform 11"/>
          <p:cNvSpPr>
            <a:spLocks/>
          </p:cNvSpPr>
          <p:nvPr/>
        </p:nvSpPr>
        <p:spPr bwMode="auto">
          <a:xfrm>
            <a:off x="539750" y="5949950"/>
            <a:ext cx="1927225" cy="161925"/>
          </a:xfrm>
          <a:custGeom>
            <a:avLst/>
            <a:gdLst>
              <a:gd name="T0" fmla="*/ 0 w 1261"/>
              <a:gd name="T1" fmla="*/ 78142381 h 185"/>
              <a:gd name="T2" fmla="*/ 362047741 w 1261"/>
              <a:gd name="T3" fmla="*/ 29111493 h 185"/>
              <a:gd name="T4" fmla="*/ 640008288 w 1261"/>
              <a:gd name="T5" fmla="*/ 56691250 h 185"/>
              <a:gd name="T6" fmla="*/ 831543392 w 1261"/>
              <a:gd name="T7" fmla="*/ 49796749 h 185"/>
              <a:gd name="T8" fmla="*/ 960011763 w 1261"/>
              <a:gd name="T9" fmla="*/ 36006870 h 185"/>
              <a:gd name="T10" fmla="*/ 1046435774 w 1261"/>
              <a:gd name="T11" fmla="*/ 42901372 h 185"/>
              <a:gd name="T12" fmla="*/ 1088480135 w 1261"/>
              <a:gd name="T13" fmla="*/ 64352502 h 185"/>
              <a:gd name="T14" fmla="*/ 1216948506 w 1261"/>
              <a:gd name="T15" fmla="*/ 85036882 h 185"/>
              <a:gd name="T16" fmla="*/ 1707466433 w 1261"/>
              <a:gd name="T17" fmla="*/ 78142381 h 185"/>
              <a:gd name="T18" fmla="*/ 2147483647 w 1261"/>
              <a:gd name="T19" fmla="*/ 105721263 h 185"/>
              <a:gd name="T20" fmla="*/ 2147483647 w 1261"/>
              <a:gd name="T21" fmla="*/ 127172407 h 185"/>
              <a:gd name="T22" fmla="*/ 2147483647 w 1261"/>
              <a:gd name="T23" fmla="*/ 140962285 h 185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1261"/>
              <a:gd name="T37" fmla="*/ 0 h 185"/>
              <a:gd name="T38" fmla="*/ 1261 w 1261"/>
              <a:gd name="T39" fmla="*/ 185 h 185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1261" h="185">
                <a:moveTo>
                  <a:pt x="0" y="102"/>
                </a:moveTo>
                <a:cubicBezTo>
                  <a:pt x="20" y="0"/>
                  <a:pt x="28" y="29"/>
                  <a:pt x="155" y="38"/>
                </a:cubicBezTo>
                <a:cubicBezTo>
                  <a:pt x="195" y="51"/>
                  <a:pt x="234" y="61"/>
                  <a:pt x="274" y="74"/>
                </a:cubicBezTo>
                <a:cubicBezTo>
                  <a:pt x="301" y="71"/>
                  <a:pt x="329" y="70"/>
                  <a:pt x="356" y="65"/>
                </a:cubicBezTo>
                <a:cubicBezTo>
                  <a:pt x="375" y="61"/>
                  <a:pt x="411" y="47"/>
                  <a:pt x="411" y="47"/>
                </a:cubicBezTo>
                <a:cubicBezTo>
                  <a:pt x="423" y="50"/>
                  <a:pt x="437" y="49"/>
                  <a:pt x="448" y="56"/>
                </a:cubicBezTo>
                <a:cubicBezTo>
                  <a:pt x="457" y="62"/>
                  <a:pt x="458" y="76"/>
                  <a:pt x="466" y="84"/>
                </a:cubicBezTo>
                <a:cubicBezTo>
                  <a:pt x="483" y="102"/>
                  <a:pt x="499" y="104"/>
                  <a:pt x="521" y="111"/>
                </a:cubicBezTo>
                <a:cubicBezTo>
                  <a:pt x="603" y="98"/>
                  <a:pt x="642" y="95"/>
                  <a:pt x="731" y="102"/>
                </a:cubicBezTo>
                <a:cubicBezTo>
                  <a:pt x="825" y="133"/>
                  <a:pt x="1018" y="131"/>
                  <a:pt x="1124" y="138"/>
                </a:cubicBezTo>
                <a:cubicBezTo>
                  <a:pt x="1174" y="149"/>
                  <a:pt x="1168" y="145"/>
                  <a:pt x="1216" y="166"/>
                </a:cubicBezTo>
                <a:cubicBezTo>
                  <a:pt x="1260" y="185"/>
                  <a:pt x="1237" y="184"/>
                  <a:pt x="1261" y="184"/>
                </a:cubicBezTo>
              </a:path>
            </a:pathLst>
          </a:custGeom>
          <a:solidFill>
            <a:srgbClr val="FF9900"/>
          </a:solidFill>
          <a:ln w="76200">
            <a:solidFill>
              <a:srgbClr val="FF9900"/>
            </a:solidFill>
            <a:round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1274" name="Oval 12"/>
          <p:cNvSpPr>
            <a:spLocks noChangeArrowheads="1"/>
          </p:cNvSpPr>
          <p:nvPr/>
        </p:nvSpPr>
        <p:spPr bwMode="auto">
          <a:xfrm>
            <a:off x="539750" y="5300663"/>
            <a:ext cx="719138" cy="719137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41325" name="Oval 13"/>
          <p:cNvSpPr>
            <a:spLocks noChangeArrowheads="1"/>
          </p:cNvSpPr>
          <p:nvPr/>
        </p:nvSpPr>
        <p:spPr bwMode="auto">
          <a:xfrm>
            <a:off x="1763713" y="5589588"/>
            <a:ext cx="433387" cy="431800"/>
          </a:xfrm>
          <a:prstGeom prst="ellipse">
            <a:avLst/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41327" name="Text Box 15"/>
          <p:cNvSpPr txBox="1">
            <a:spLocks noChangeArrowheads="1"/>
          </p:cNvSpPr>
          <p:nvPr/>
        </p:nvSpPr>
        <p:spPr bwMode="auto">
          <a:xfrm>
            <a:off x="5292725" y="5805488"/>
            <a:ext cx="340518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ln>
                  <a:solidFill>
                    <a:srgbClr val="FFFF00"/>
                  </a:solidFill>
                </a:ln>
                <a:solidFill>
                  <a:srgbClr val="C00000"/>
                </a:solidFill>
                <a:latin typeface="+mn-lt"/>
                <a:cs typeface="+mn-cs"/>
              </a:rPr>
              <a:t>Желаю успеха!!!</a:t>
            </a:r>
          </a:p>
        </p:txBody>
      </p:sp>
      <p:sp>
        <p:nvSpPr>
          <p:cNvPr id="11277" name="Line 16"/>
          <p:cNvSpPr>
            <a:spLocks noChangeShapeType="1"/>
          </p:cNvSpPr>
          <p:nvPr/>
        </p:nvSpPr>
        <p:spPr bwMode="auto">
          <a:xfrm>
            <a:off x="468313" y="6092825"/>
            <a:ext cx="1655762" cy="0"/>
          </a:xfrm>
          <a:prstGeom prst="line">
            <a:avLst/>
          </a:prstGeom>
          <a:noFill/>
          <a:ln w="76200">
            <a:solidFill>
              <a:srgbClr val="FF99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278" name="Text Box 17"/>
          <p:cNvSpPr txBox="1">
            <a:spLocks noChangeArrowheads="1"/>
          </p:cNvSpPr>
          <p:nvPr/>
        </p:nvSpPr>
        <p:spPr bwMode="auto">
          <a:xfrm>
            <a:off x="611188" y="2924175"/>
            <a:ext cx="547211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>
              <a:latin typeface="Calibri" pitchFamily="34" charset="0"/>
            </a:endParaRPr>
          </a:p>
        </p:txBody>
      </p:sp>
    </p:spTree>
    <p:custDataLst>
      <p:tags r:id="rId1"/>
    </p:custDataLst>
  </p:cSld>
  <p:clrMapOvr>
    <a:masterClrMapping/>
  </p:clrMapOvr>
  <p:transition advTm="4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83333E-6 1.70213E-6 L -0.29914 0.1679 " pathEditMode="relative" ptsTypes="AA">
                                      <p:cBhvr>
                                        <p:cTn id="6" dur="2000" fill="hold"/>
                                        <p:tgtEl>
                                          <p:spTgt spid="1413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100" fill="hold"/>
                                        <p:tgtEl>
                                          <p:spTgt spid="1413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1" dur="100" fill="hold"/>
                                        <p:tgtEl>
                                          <p:spTgt spid="1413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2" dur="100" fill="hold"/>
                                        <p:tgtEl>
                                          <p:spTgt spid="1413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" dur="100" fill="hold"/>
                                        <p:tgtEl>
                                          <p:spTgt spid="1413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413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13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13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13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1319" grpId="0" animBg="1"/>
      <p:bldP spid="14132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3399FF"/>
            </a:gs>
            <a:gs pos="16000">
              <a:srgbClr val="00CCCC"/>
            </a:gs>
            <a:gs pos="47000">
              <a:srgbClr val="9999FF"/>
            </a:gs>
            <a:gs pos="60001">
              <a:srgbClr val="2E6792"/>
            </a:gs>
            <a:gs pos="71001">
              <a:srgbClr val="3333CC"/>
            </a:gs>
            <a:gs pos="81000">
              <a:srgbClr val="1170FF"/>
            </a:gs>
            <a:gs pos="100000">
              <a:srgbClr val="006699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2428875" y="0"/>
            <a:ext cx="4071938" cy="1857375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071670" y="214290"/>
            <a:ext cx="4857784" cy="1470025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800" b="1" dirty="0" smtClean="0">
                <a:ln>
                  <a:solidFill>
                    <a:srgbClr val="002060"/>
                  </a:solidFill>
                </a:ln>
                <a:solidFill>
                  <a:srgbClr val="FF0000"/>
                </a:solidFill>
              </a:rPr>
              <a:t>Виды сил трения:</a:t>
            </a:r>
            <a:endParaRPr lang="ru-RU" sz="4800" b="1" dirty="0">
              <a:ln>
                <a:solidFill>
                  <a:srgbClr val="002060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0" y="3500438"/>
            <a:ext cx="3286125" cy="1714500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/>
              <a:t>Трение скольжения</a:t>
            </a:r>
          </a:p>
        </p:txBody>
      </p:sp>
      <p:sp>
        <p:nvSpPr>
          <p:cNvPr id="6" name="Овал 5"/>
          <p:cNvSpPr/>
          <p:nvPr/>
        </p:nvSpPr>
        <p:spPr>
          <a:xfrm>
            <a:off x="2714625" y="5429250"/>
            <a:ext cx="3429000" cy="142875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/>
              <a:t>Трение  качения</a:t>
            </a:r>
          </a:p>
        </p:txBody>
      </p:sp>
      <p:sp>
        <p:nvSpPr>
          <p:cNvPr id="7" name="Овал 6"/>
          <p:cNvSpPr/>
          <p:nvPr/>
        </p:nvSpPr>
        <p:spPr>
          <a:xfrm>
            <a:off x="5500688" y="3500438"/>
            <a:ext cx="3429000" cy="1714500"/>
          </a:xfrm>
          <a:prstGeom prst="ellips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/>
              <a:t>Трение покоя</a:t>
            </a:r>
          </a:p>
        </p:txBody>
      </p:sp>
      <p:sp>
        <p:nvSpPr>
          <p:cNvPr id="8" name="Стрелка вниз 7"/>
          <p:cNvSpPr/>
          <p:nvPr/>
        </p:nvSpPr>
        <p:spPr>
          <a:xfrm rot="1752132">
            <a:off x="2384425" y="1482725"/>
            <a:ext cx="123825" cy="2046288"/>
          </a:xfrm>
          <a:prstGeom prst="downArrow">
            <a:avLst/>
          </a:prstGeom>
          <a:solidFill>
            <a:srgbClr val="FFFF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" name="Стрелка вниз 8"/>
          <p:cNvSpPr/>
          <p:nvPr/>
        </p:nvSpPr>
        <p:spPr>
          <a:xfrm rot="20264512">
            <a:off x="5935663" y="1674813"/>
            <a:ext cx="134937" cy="1922462"/>
          </a:xfrm>
          <a:prstGeom prst="downArrow">
            <a:avLst/>
          </a:prstGeom>
          <a:solidFill>
            <a:srgbClr val="FFFF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" name="Стрелка вниз 9"/>
          <p:cNvSpPr/>
          <p:nvPr/>
        </p:nvSpPr>
        <p:spPr>
          <a:xfrm>
            <a:off x="4286250" y="1928813"/>
            <a:ext cx="142875" cy="3429000"/>
          </a:xfrm>
          <a:prstGeom prst="downArrow">
            <a:avLst/>
          </a:prstGeom>
          <a:solidFill>
            <a:srgbClr val="FFFF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3399FF"/>
            </a:gs>
            <a:gs pos="16000">
              <a:srgbClr val="00CCCC"/>
            </a:gs>
            <a:gs pos="47000">
              <a:srgbClr val="9999FF"/>
            </a:gs>
            <a:gs pos="60001">
              <a:srgbClr val="2E6792"/>
            </a:gs>
            <a:gs pos="71001">
              <a:srgbClr val="3333CC"/>
            </a:gs>
            <a:gs pos="81000">
              <a:srgbClr val="1170FF"/>
            </a:gs>
            <a:gs pos="100000">
              <a:srgbClr val="006699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2844" y="214290"/>
            <a:ext cx="8715436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>
                  <a:solidFill>
                    <a:srgbClr val="FFFF00"/>
                  </a:solidFill>
                </a:ln>
                <a:solidFill>
                  <a:srgbClr val="FF0000"/>
                </a:solidFill>
                <a:latin typeface="+mn-lt"/>
                <a:cs typeface="+mn-cs"/>
              </a:rPr>
              <a:t>Темы исследований детей:</a:t>
            </a:r>
          </a:p>
        </p:txBody>
      </p:sp>
      <p:sp>
        <p:nvSpPr>
          <p:cNvPr id="13315" name="TextBox 2"/>
          <p:cNvSpPr txBox="1">
            <a:spLocks noChangeArrowheads="1"/>
          </p:cNvSpPr>
          <p:nvPr/>
        </p:nvSpPr>
        <p:spPr bwMode="auto">
          <a:xfrm>
            <a:off x="1285875" y="207168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00034" y="1428736"/>
            <a:ext cx="8001056" cy="53553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3600" b="1" dirty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+mn-lt"/>
                <a:cs typeface="+mn-cs"/>
              </a:rPr>
              <a:t> Когда возникает сила трения </a:t>
            </a:r>
            <a:br>
              <a:rPr lang="ru-RU" sz="3600" b="1" dirty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+mn-lt"/>
                <a:cs typeface="+mn-cs"/>
              </a:rPr>
            </a:br>
            <a:r>
              <a:rPr lang="ru-RU" sz="3600" b="1" dirty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+mn-lt"/>
                <a:cs typeface="+mn-cs"/>
              </a:rPr>
              <a:t>   скольжения.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3600" b="1" dirty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+mn-lt"/>
                <a:cs typeface="+mn-cs"/>
              </a:rPr>
              <a:t> полезно или вредно трение;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3600" b="1" dirty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+mn-lt"/>
                <a:cs typeface="+mn-cs"/>
              </a:rPr>
              <a:t> так что же делать,: катиться иль </a:t>
            </a:r>
            <a:br>
              <a:rPr lang="ru-RU" sz="3600" b="1" dirty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+mn-lt"/>
                <a:cs typeface="+mn-cs"/>
              </a:rPr>
            </a:br>
            <a:r>
              <a:rPr lang="ru-RU" sz="3600" b="1" dirty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+mn-lt"/>
                <a:cs typeface="+mn-cs"/>
              </a:rPr>
              <a:t>     скользит;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3600" b="1" dirty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+mn-lt"/>
                <a:cs typeface="+mn-cs"/>
              </a:rPr>
              <a:t> трение в быту и технике;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3600" b="1" dirty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+mn-lt"/>
                <a:cs typeface="+mn-cs"/>
              </a:rPr>
              <a:t> трение в живой природе;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3600" b="1" dirty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+mn-lt"/>
                <a:cs typeface="+mn-cs"/>
              </a:rPr>
              <a:t>  кто самый быстрый;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3600" b="1" dirty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+mn-lt"/>
                <a:cs typeface="+mn-cs"/>
              </a:rPr>
              <a:t> сформулируй сам тему проекта.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3399FF"/>
            </a:gs>
            <a:gs pos="16000">
              <a:srgbClr val="00CCCC"/>
            </a:gs>
            <a:gs pos="47000">
              <a:srgbClr val="9999FF"/>
            </a:gs>
            <a:gs pos="60001">
              <a:srgbClr val="2E6792"/>
            </a:gs>
            <a:gs pos="71001">
              <a:srgbClr val="3333CC"/>
            </a:gs>
            <a:gs pos="81000">
              <a:srgbClr val="1170FF"/>
            </a:gs>
            <a:gs pos="100000">
              <a:srgbClr val="006699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57290" y="428604"/>
            <a:ext cx="6215106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000" b="1" dirty="0">
                <a:ln>
                  <a:solidFill>
                    <a:srgbClr val="FFFF00"/>
                  </a:solidFill>
                </a:ln>
                <a:solidFill>
                  <a:srgbClr val="FF0000"/>
                </a:solidFill>
                <a:latin typeface="+mn-lt"/>
                <a:cs typeface="+mn-cs"/>
              </a:rPr>
              <a:t>Виды отчета: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85720" y="2000240"/>
            <a:ext cx="6786610" cy="30469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4800" b="1" dirty="0">
                <a:ln>
                  <a:solidFill>
                    <a:srgbClr val="C00000"/>
                  </a:solidFill>
                </a:ln>
                <a:solidFill>
                  <a:srgbClr val="FFFF00"/>
                </a:solidFill>
                <a:latin typeface="+mn-lt"/>
                <a:cs typeface="+mn-cs"/>
              </a:rPr>
              <a:t> Презентация;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4800" b="1" dirty="0">
                <a:ln>
                  <a:solidFill>
                    <a:srgbClr val="C00000"/>
                  </a:solidFill>
                </a:ln>
                <a:solidFill>
                  <a:srgbClr val="FFFF00"/>
                </a:solidFill>
                <a:latin typeface="+mn-lt"/>
                <a:cs typeface="+mn-cs"/>
              </a:rPr>
              <a:t>  буклет;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4800" b="1" dirty="0">
                <a:ln>
                  <a:solidFill>
                    <a:srgbClr val="C00000"/>
                  </a:solidFill>
                </a:ln>
                <a:solidFill>
                  <a:srgbClr val="FFFF00"/>
                </a:solidFill>
                <a:latin typeface="+mn-lt"/>
                <a:cs typeface="+mn-cs"/>
              </a:rPr>
              <a:t>  </a:t>
            </a:r>
            <a:r>
              <a:rPr lang="ru-RU" sz="4800" b="1" dirty="0" err="1">
                <a:ln>
                  <a:solidFill>
                    <a:srgbClr val="C00000"/>
                  </a:solidFill>
                </a:ln>
                <a:solidFill>
                  <a:srgbClr val="FFFF00"/>
                </a:solidFill>
                <a:latin typeface="+mn-lt"/>
                <a:cs typeface="+mn-cs"/>
              </a:rPr>
              <a:t>веб</a:t>
            </a:r>
            <a:r>
              <a:rPr lang="ru-RU" sz="4800" b="1" dirty="0">
                <a:ln>
                  <a:solidFill>
                    <a:srgbClr val="C00000"/>
                  </a:solidFill>
                </a:ln>
                <a:solidFill>
                  <a:srgbClr val="FFFF00"/>
                </a:solidFill>
                <a:latin typeface="+mn-lt"/>
                <a:cs typeface="+mn-cs"/>
              </a:rPr>
              <a:t> – сайт;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4800" b="1" dirty="0">
                <a:ln>
                  <a:solidFill>
                    <a:srgbClr val="C00000"/>
                  </a:solidFill>
                </a:ln>
                <a:solidFill>
                  <a:srgbClr val="FFFF00"/>
                </a:solidFill>
                <a:latin typeface="+mn-lt"/>
                <a:cs typeface="+mn-cs"/>
              </a:rPr>
              <a:t> бюллетень.</a:t>
            </a:r>
          </a:p>
        </p:txBody>
      </p:sp>
      <p:pic>
        <p:nvPicPr>
          <p:cNvPr id="1434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57875" y="3281363"/>
            <a:ext cx="2928938" cy="3471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3399FF"/>
            </a:gs>
            <a:gs pos="16000">
              <a:srgbClr val="00CCCC"/>
            </a:gs>
            <a:gs pos="47000">
              <a:srgbClr val="9999FF"/>
            </a:gs>
            <a:gs pos="60001">
              <a:srgbClr val="2E6792"/>
            </a:gs>
            <a:gs pos="71001">
              <a:srgbClr val="3333CC"/>
            </a:gs>
            <a:gs pos="81000">
              <a:srgbClr val="1170FF"/>
            </a:gs>
            <a:gs pos="100000">
              <a:srgbClr val="006699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85786" y="214290"/>
            <a:ext cx="7286676" cy="83099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>
                <a:ln>
                  <a:solidFill>
                    <a:srgbClr val="FFFF00"/>
                  </a:solidFill>
                </a:ln>
                <a:solidFill>
                  <a:srgbClr val="C00000"/>
                </a:solidFill>
                <a:latin typeface="+mn-lt"/>
                <a:cs typeface="+mn-cs"/>
              </a:rPr>
              <a:t>Результаты исследований: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85720" y="1357298"/>
            <a:ext cx="8858280" cy="50783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sz="3200" b="1" dirty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+mn-lt"/>
                <a:cs typeface="+mn-cs"/>
                <a:hlinkClick r:id="rId2" action="ppaction://hlinkpres?slideindex=1&amp;slidetitle="/>
              </a:rPr>
              <a:t> </a:t>
            </a:r>
            <a:r>
              <a:rPr lang="ru-RU" sz="3600" b="1" dirty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+mn-lt"/>
                <a:cs typeface="+mn-cs"/>
                <a:hlinkClick r:id="rId2" action="ppaction://hlinkpres?slideindex=1&amp;slidetitle="/>
              </a:rPr>
              <a:t>Когда возникает сила трения  </a:t>
            </a:r>
            <a:br>
              <a:rPr lang="ru-RU" sz="3600" b="1" dirty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+mn-lt"/>
                <a:cs typeface="+mn-cs"/>
                <a:hlinkClick r:id="rId2" action="ppaction://hlinkpres?slideindex=1&amp;slidetitle="/>
              </a:rPr>
            </a:br>
            <a:r>
              <a:rPr lang="ru-RU" sz="3600" b="1" dirty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+mn-lt"/>
                <a:cs typeface="+mn-cs"/>
                <a:hlinkClick r:id="rId2" action="ppaction://hlinkpres?slideindex=1&amp;slidetitle="/>
              </a:rPr>
              <a:t>    скольжения.</a:t>
            </a:r>
            <a:endParaRPr lang="ru-RU" sz="3600" b="1" dirty="0">
              <a:ln>
                <a:solidFill>
                  <a:srgbClr val="FF0000"/>
                </a:solidFill>
              </a:ln>
              <a:solidFill>
                <a:srgbClr val="FFFF00"/>
              </a:solidFill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sz="3600" b="1" dirty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+mn-lt"/>
                <a:cs typeface="+mn-cs"/>
                <a:hlinkClick r:id="rId3" action="ppaction://hlinkpres?slideindex=1&amp;slidetitle="/>
              </a:rPr>
              <a:t> </a:t>
            </a:r>
            <a:r>
              <a:rPr lang="ru-RU" sz="3600" b="1" dirty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+mn-lt"/>
                <a:cs typeface="+mn-cs"/>
                <a:hlinkClick r:id="rId4" action="ppaction://hlinkpres?slideindex=1&amp;slidetitle="/>
              </a:rPr>
              <a:t>Полезно или вредно трение.</a:t>
            </a:r>
            <a:endParaRPr lang="ru-RU" sz="3600" b="1" dirty="0">
              <a:ln>
                <a:solidFill>
                  <a:srgbClr val="FF0000"/>
                </a:solidFill>
              </a:ln>
              <a:solidFill>
                <a:srgbClr val="FFFF00"/>
              </a:solidFill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sz="3600" b="1" dirty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+mn-lt"/>
                <a:cs typeface="+mn-cs"/>
                <a:hlinkClick r:id="rId5" action="ppaction://hlinkpres?slideindex=1&amp;slidetitle="/>
              </a:rPr>
              <a:t>А нужна ли сила трения? </a:t>
            </a:r>
            <a:endParaRPr lang="ru-RU" sz="3600" b="1" dirty="0">
              <a:ln>
                <a:solidFill>
                  <a:srgbClr val="FF0000"/>
                </a:solidFill>
              </a:ln>
              <a:solidFill>
                <a:srgbClr val="FFFF00"/>
              </a:solidFill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sz="3600" b="1" dirty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+mn-lt"/>
                <a:cs typeface="+mn-cs"/>
                <a:hlinkClick r:id="rId6" action="ppaction://hlinkpres?slideindex=1&amp;slidetitle="/>
              </a:rPr>
              <a:t> Исторические факты.</a:t>
            </a:r>
            <a:endParaRPr lang="ru-RU" sz="3600" b="1" dirty="0">
              <a:ln>
                <a:solidFill>
                  <a:srgbClr val="FF0000"/>
                </a:solidFill>
              </a:ln>
              <a:solidFill>
                <a:srgbClr val="FFFF00"/>
              </a:solidFill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sz="3600" b="1" dirty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+mn-lt"/>
                <a:cs typeface="+mn-cs"/>
              </a:rPr>
              <a:t> </a:t>
            </a:r>
            <a:r>
              <a:rPr lang="ru-RU" sz="3600" b="1" dirty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+mn-lt"/>
                <a:cs typeface="+mn-cs"/>
                <a:hlinkClick r:id="rId7" action="ppaction://hlinkpres?slideindex=1&amp;slidetitle="/>
              </a:rPr>
              <a:t>Трение в быту и живой природе.</a:t>
            </a:r>
            <a:endParaRPr lang="ru-RU" sz="3600" b="1" dirty="0">
              <a:ln>
                <a:solidFill>
                  <a:srgbClr val="FF0000"/>
                </a:solidFill>
              </a:ln>
              <a:solidFill>
                <a:srgbClr val="FFFF00"/>
              </a:solidFill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sz="3600" b="1" dirty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+mn-lt"/>
                <a:cs typeface="+mn-cs"/>
                <a:hlinkClick r:id="rId8" action="ppaction://hlinkpres?slideindex=1&amp;slidetitle="/>
              </a:rPr>
              <a:t>Буклет.</a:t>
            </a:r>
            <a:endParaRPr lang="ru-RU" sz="3600" b="1" dirty="0">
              <a:ln>
                <a:solidFill>
                  <a:srgbClr val="FF0000"/>
                </a:solidFill>
              </a:ln>
              <a:solidFill>
                <a:srgbClr val="FFFF00"/>
              </a:solidFill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sz="3600" b="1" dirty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+mn-lt"/>
                <a:cs typeface="+mn-cs"/>
                <a:hlinkClick r:id="rId9" action="ppaction://hlinkpres?slideindex=1&amp;slidetitle="/>
              </a:rPr>
              <a:t> </a:t>
            </a:r>
            <a:r>
              <a:rPr lang="ru-RU" sz="3600" b="1" dirty="0" err="1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+mn-lt"/>
                <a:cs typeface="+mn-cs"/>
                <a:hlinkClick r:id="rId9" action="ppaction://hlinkpres?slideindex=1&amp;slidetitle="/>
              </a:rPr>
              <a:t>Веб</a:t>
            </a:r>
            <a:r>
              <a:rPr lang="ru-RU" sz="3600" b="1" dirty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+mn-lt"/>
                <a:cs typeface="+mn-cs"/>
                <a:hlinkClick r:id="rId9" action="ppaction://hlinkpres?slideindex=1&amp;slidetitle="/>
              </a:rPr>
              <a:t> – страничка</a:t>
            </a:r>
            <a:r>
              <a:rPr lang="ru-RU" sz="3600" b="1" dirty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+mn-lt"/>
                <a:cs typeface="+mn-cs"/>
                <a:hlinkClick r:id="rId9" action="ppaction://hlinkpres?slideindex=1&amp;slidetitle="/>
              </a:rPr>
              <a:t>.</a:t>
            </a:r>
            <a:endParaRPr lang="ru-RU" sz="3600" b="1" dirty="0">
              <a:ln>
                <a:solidFill>
                  <a:srgbClr val="FF0000"/>
                </a:solidFill>
              </a:ln>
              <a:solidFill>
                <a:srgbClr val="FFFF00"/>
              </a:solidFill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sz="3600" b="1" dirty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+mn-lt"/>
                <a:cs typeface="+mn-cs"/>
                <a:hlinkClick r:id="rId10" action="ppaction://hlinkpres?slideindex=1&amp;slidetitle="/>
              </a:rPr>
              <a:t> </a:t>
            </a:r>
            <a:r>
              <a:rPr lang="ru-RU" sz="3600" b="1" dirty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+mn-lt"/>
                <a:cs typeface="+mn-cs"/>
                <a:hlinkClick r:id="rId10" action="ppaction://hlinkpres?slideindex=1&amp;slidetitle="/>
              </a:rPr>
              <a:t>Сила трения в быту.</a:t>
            </a:r>
            <a:endParaRPr lang="ru-RU" sz="3200" b="1" dirty="0"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3399FF"/>
            </a:gs>
            <a:gs pos="16000">
              <a:srgbClr val="00CCCC"/>
            </a:gs>
            <a:gs pos="47000">
              <a:srgbClr val="9999FF"/>
            </a:gs>
            <a:gs pos="60001">
              <a:srgbClr val="2E6792"/>
            </a:gs>
            <a:gs pos="71001">
              <a:srgbClr val="3333CC"/>
            </a:gs>
            <a:gs pos="81000">
              <a:srgbClr val="1170FF"/>
            </a:gs>
            <a:gs pos="100000">
              <a:srgbClr val="006699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00034" y="642918"/>
            <a:ext cx="8143932" cy="563231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ln>
                  <a:solidFill>
                    <a:srgbClr val="C00000"/>
                  </a:solidFill>
                </a:ln>
                <a:solidFill>
                  <a:srgbClr val="FFFF00"/>
                </a:solidFill>
                <a:latin typeface="+mn-lt"/>
                <a:cs typeface="+mn-cs"/>
              </a:rPr>
              <a:t>Вы познакомились с проявлениями различных сил трения. Выяснили причины их возникновения.  Проявление сил трения в природе, технике , в нашей жизни.  О  вредной и полезной ее роли. О способах увеличения и уменьшения  силы трения.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3399FF"/>
            </a:gs>
            <a:gs pos="16000">
              <a:srgbClr val="00CCCC"/>
            </a:gs>
            <a:gs pos="47000">
              <a:srgbClr val="9999FF"/>
            </a:gs>
            <a:gs pos="60001">
              <a:srgbClr val="2E6792"/>
            </a:gs>
            <a:gs pos="71001">
              <a:srgbClr val="3333CC"/>
            </a:gs>
            <a:gs pos="81000">
              <a:srgbClr val="1170FF"/>
            </a:gs>
            <a:gs pos="100000">
              <a:srgbClr val="006699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14612" y="1285860"/>
            <a:ext cx="5429288" cy="452431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>
                <a:ln>
                  <a:solidFill>
                    <a:srgbClr val="FFFF00"/>
                  </a:solidFill>
                </a:ln>
                <a:solidFill>
                  <a:srgbClr val="C00000"/>
                </a:solidFill>
                <a:latin typeface="+mn-lt"/>
                <a:cs typeface="+mn-cs"/>
              </a:rPr>
              <a:t>«В  этом  мире  всё – песчинки. Мчись, не мчись, а  остановишься…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>
                <a:ln>
                  <a:solidFill>
                    <a:srgbClr val="FFFF00"/>
                  </a:solidFill>
                </a:ln>
                <a:solidFill>
                  <a:srgbClr val="C00000"/>
                </a:solidFill>
                <a:latin typeface="+mn-lt"/>
                <a:cs typeface="+mn-cs"/>
              </a:rPr>
              <a:t>Сила  трения  тому  причина!!!»</a:t>
            </a:r>
          </a:p>
        </p:txBody>
      </p:sp>
      <p:pic>
        <p:nvPicPr>
          <p:cNvPr id="3" name="Picture 4" descr="j021508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857250"/>
            <a:ext cx="2508250" cy="542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2" name="TextBox 3"/>
          <p:cNvSpPr txBox="1">
            <a:spLocks noChangeArrowheads="1"/>
          </p:cNvSpPr>
          <p:nvPr/>
        </p:nvSpPr>
        <p:spPr bwMode="auto">
          <a:xfrm>
            <a:off x="5786438" y="6143625"/>
            <a:ext cx="307181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solidFill>
                  <a:srgbClr val="FFFF00"/>
                </a:solidFill>
                <a:latin typeface="Calibri" pitchFamily="34" charset="0"/>
              </a:rPr>
              <a:t>Ткаченко Л.И.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3399FF"/>
            </a:gs>
            <a:gs pos="16000">
              <a:srgbClr val="00CCCC"/>
            </a:gs>
            <a:gs pos="47000">
              <a:srgbClr val="9999FF"/>
            </a:gs>
            <a:gs pos="60001">
              <a:srgbClr val="2E6792"/>
            </a:gs>
            <a:gs pos="71001">
              <a:srgbClr val="3333CC"/>
            </a:gs>
            <a:gs pos="81000">
              <a:srgbClr val="1170FF"/>
            </a:gs>
            <a:gs pos="100000">
              <a:srgbClr val="006699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214290"/>
            <a:ext cx="8001056" cy="313932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6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latin typeface="+mn-lt"/>
                <a:cs typeface="+mn-cs"/>
              </a:rPr>
              <a:t>Но она есть, есть!!!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6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latin typeface="+mn-lt"/>
                <a:cs typeface="+mn-cs"/>
              </a:rPr>
              <a:t>И в этом наше счастье и беда.</a:t>
            </a:r>
          </a:p>
        </p:txBody>
      </p:sp>
      <p:pic>
        <p:nvPicPr>
          <p:cNvPr id="18435" name="Рисунок 2" descr="http://class-fizika.narod.ru/tren/9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813" y="3857625"/>
            <a:ext cx="3214687" cy="300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6" name="Рисунок 4" descr="http://class-fizika.narod.ru/tren/6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57813" y="3857625"/>
            <a:ext cx="2928937" cy="300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3399FF"/>
            </a:gs>
            <a:gs pos="16000">
              <a:srgbClr val="00CCCC"/>
            </a:gs>
            <a:gs pos="47000">
              <a:srgbClr val="9999FF"/>
            </a:gs>
            <a:gs pos="60001">
              <a:srgbClr val="2E6792"/>
            </a:gs>
            <a:gs pos="71001">
              <a:srgbClr val="3333CC"/>
            </a:gs>
            <a:gs pos="81000">
              <a:srgbClr val="1170FF"/>
            </a:gs>
            <a:gs pos="100000">
              <a:srgbClr val="006699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571480"/>
            <a:ext cx="7572428" cy="378565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8000" b="1" dirty="0">
                <a:ln w="18000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+mn-lt"/>
                <a:cs typeface="+mn-cs"/>
              </a:rPr>
              <a:t>Мы молодцы!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8000" b="1" dirty="0">
                <a:ln w="18000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+mn-lt"/>
                <a:cs typeface="+mn-cs"/>
              </a:rPr>
              <a:t>Похлопаем себе.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3399FF"/>
            </a:gs>
            <a:gs pos="16000">
              <a:srgbClr val="00CCCC"/>
            </a:gs>
            <a:gs pos="47000">
              <a:srgbClr val="9999FF"/>
            </a:gs>
            <a:gs pos="60001">
              <a:srgbClr val="2E6792"/>
            </a:gs>
            <a:gs pos="71001">
              <a:srgbClr val="3333CC"/>
            </a:gs>
            <a:gs pos="81000">
              <a:srgbClr val="1170FF"/>
            </a:gs>
            <a:gs pos="100000">
              <a:srgbClr val="006699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 rot="21361207">
            <a:off x="317554" y="2067099"/>
            <a:ext cx="8143932" cy="120032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72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+mn-lt"/>
                <a:cs typeface="+mn-cs"/>
              </a:rPr>
              <a:t>Ох уж это трение!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785918" y="357166"/>
            <a:ext cx="5500726" cy="76944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ln>
                  <a:solidFill>
                    <a:srgbClr val="002060"/>
                  </a:solidFill>
                </a:ln>
                <a:solidFill>
                  <a:schemeClr val="bg1"/>
                </a:solidFill>
                <a:latin typeface="+mn-lt"/>
                <a:cs typeface="+mn-cs"/>
              </a:rPr>
              <a:t>Творческий проект: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857356" y="5214950"/>
            <a:ext cx="6715172" cy="138499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>
              <a:ln>
                <a:solidFill>
                  <a:srgbClr val="002060"/>
                </a:solidFill>
              </a:ln>
              <a:solidFill>
                <a:schemeClr val="bg1"/>
              </a:solidFill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ln>
                  <a:solidFill>
                    <a:srgbClr val="002060"/>
                  </a:solidFill>
                </a:ln>
                <a:solidFill>
                  <a:schemeClr val="bg1"/>
                </a:solidFill>
                <a:latin typeface="+mn-lt"/>
                <a:cs typeface="+mn-cs"/>
              </a:rPr>
              <a:t>          « Держать удар! Идти вперед и не         </a:t>
            </a:r>
            <a:br>
              <a:rPr lang="ru-RU" sz="2800" b="1" dirty="0">
                <a:ln>
                  <a:solidFill>
                    <a:srgbClr val="002060"/>
                  </a:solidFill>
                </a:ln>
                <a:solidFill>
                  <a:schemeClr val="bg1"/>
                </a:solidFill>
                <a:latin typeface="+mn-lt"/>
                <a:cs typeface="+mn-cs"/>
              </a:rPr>
            </a:br>
            <a:r>
              <a:rPr lang="ru-RU" sz="2800" b="1" dirty="0">
                <a:ln>
                  <a:solidFill>
                    <a:srgbClr val="002060"/>
                  </a:solidFill>
                </a:ln>
                <a:solidFill>
                  <a:schemeClr val="bg1"/>
                </a:solidFill>
                <a:latin typeface="+mn-lt"/>
                <a:cs typeface="+mn-cs"/>
              </a:rPr>
              <a:t>              сдаваться! Вот жизни дар.»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3399FF"/>
            </a:gs>
            <a:gs pos="16000">
              <a:srgbClr val="00CCCC"/>
            </a:gs>
            <a:gs pos="47000">
              <a:srgbClr val="9999FF"/>
            </a:gs>
            <a:gs pos="60001">
              <a:srgbClr val="2E6792"/>
            </a:gs>
            <a:gs pos="71001">
              <a:srgbClr val="3333CC"/>
            </a:gs>
            <a:gs pos="81000">
              <a:srgbClr val="1170FF"/>
            </a:gs>
            <a:gs pos="100000">
              <a:srgbClr val="006699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214291"/>
            <a:ext cx="8215370" cy="560153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ln w="17780" cmpd="sng">
                  <a:solidFill>
                    <a:srgbClr val="C00000"/>
                  </a:solidFill>
                  <a:prstDash val="solid"/>
                  <a:miter lim="800000"/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+mn-lt"/>
                <a:cs typeface="+mn-cs"/>
              </a:rPr>
              <a:t>Эпиграф к проекту: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4400" b="1" dirty="0">
              <a:ln w="17780" cmpd="sng">
                <a:solidFill>
                  <a:srgbClr val="C00000"/>
                </a:solidFill>
                <a:prstDash val="solid"/>
                <a:miter lim="800000"/>
              </a:ln>
              <a:solidFill>
                <a:schemeClr val="accent6">
                  <a:lumMod val="20000"/>
                  <a:lumOff val="80000"/>
                </a:schemeClr>
              </a:solidFill>
              <a:effectLst>
                <a:outerShdw blurRad="50800" algn="tl" rotWithShape="0">
                  <a:srgbClr val="000000"/>
                </a:outerShdw>
              </a:effectLst>
              <a:latin typeface="+mn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1778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+mn-lt"/>
                <a:cs typeface="+mn-cs"/>
              </a:rPr>
              <a:t>« Причудлив парадокса путь –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1778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+mn-lt"/>
                <a:cs typeface="+mn-cs"/>
              </a:rPr>
              <a:t>с ним здравый смысл ты позабудь»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+mn-lt"/>
                <a:cs typeface="+mn-cs"/>
              </a:rPr>
              <a:t>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071934" y="5572140"/>
            <a:ext cx="4857784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>
                <a:ln>
                  <a:solidFill>
                    <a:srgbClr val="FF0000"/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+mn-lt"/>
                <a:cs typeface="+mn-cs"/>
              </a:rPr>
              <a:t>У.С.Гильберт.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3399FF"/>
            </a:gs>
            <a:gs pos="16000">
              <a:srgbClr val="00CCCC"/>
            </a:gs>
            <a:gs pos="47000">
              <a:srgbClr val="9999FF"/>
            </a:gs>
            <a:gs pos="60001">
              <a:srgbClr val="2E6792"/>
            </a:gs>
            <a:gs pos="71001">
              <a:srgbClr val="3333CC"/>
            </a:gs>
            <a:gs pos="81000">
              <a:srgbClr val="1170FF"/>
            </a:gs>
            <a:gs pos="100000">
              <a:srgbClr val="006699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357166"/>
            <a:ext cx="7929618" cy="461664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>
                  <a:solidFill>
                    <a:srgbClr val="FFFF00"/>
                  </a:solidFill>
                </a:ln>
                <a:solidFill>
                  <a:srgbClr val="FF0000"/>
                </a:solidFill>
                <a:latin typeface="+mn-lt"/>
                <a:cs typeface="+mn-cs"/>
              </a:rPr>
              <a:t>Методические задачи: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4000" b="1" dirty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+mn-lt"/>
                <a:cs typeface="+mn-cs"/>
              </a:rPr>
              <a:t> Выяснить причины  </a:t>
            </a:r>
            <a:br>
              <a:rPr lang="ru-RU" sz="4000" b="1" dirty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+mn-lt"/>
                <a:cs typeface="+mn-cs"/>
              </a:rPr>
            </a:br>
            <a:r>
              <a:rPr lang="ru-RU" sz="4000" b="1" dirty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+mn-lt"/>
                <a:cs typeface="+mn-cs"/>
              </a:rPr>
              <a:t> возникновения силы трения;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4000" b="1" dirty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+mn-lt"/>
                <a:cs typeface="+mn-cs"/>
              </a:rPr>
              <a:t> виды сил трения;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4000" b="1" dirty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+mn-lt"/>
                <a:cs typeface="+mn-cs"/>
              </a:rPr>
              <a:t> вредная и полезная роль силы ;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4000" b="1" dirty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+mn-lt"/>
                <a:cs typeface="+mn-cs"/>
              </a:rPr>
              <a:t> способы изменения силы  </a:t>
            </a:r>
            <a:br>
              <a:rPr lang="ru-RU" sz="4000" b="1" dirty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+mn-lt"/>
                <a:cs typeface="+mn-cs"/>
              </a:rPr>
            </a:br>
            <a:r>
              <a:rPr lang="ru-RU" sz="4000" b="1" dirty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+mn-lt"/>
                <a:cs typeface="+mn-cs"/>
              </a:rPr>
              <a:t>  трения.</a:t>
            </a:r>
            <a:endParaRPr lang="ru-RU" b="1" dirty="0">
              <a:ln>
                <a:solidFill>
                  <a:srgbClr val="FF0000"/>
                </a:solidFill>
              </a:ln>
              <a:solidFill>
                <a:srgbClr val="FFFF00"/>
              </a:solidFill>
              <a:latin typeface="+mn-lt"/>
              <a:cs typeface="+mn-cs"/>
            </a:endParaRPr>
          </a:p>
        </p:txBody>
      </p:sp>
      <p:grpSp>
        <p:nvGrpSpPr>
          <p:cNvPr id="5123" name="Group 10"/>
          <p:cNvGrpSpPr>
            <a:grpSpLocks/>
          </p:cNvGrpSpPr>
          <p:nvPr/>
        </p:nvGrpSpPr>
        <p:grpSpPr bwMode="auto">
          <a:xfrm>
            <a:off x="6362700" y="4143375"/>
            <a:ext cx="2781300" cy="2419350"/>
            <a:chOff x="576" y="1720"/>
            <a:chExt cx="2048" cy="1784"/>
          </a:xfrm>
        </p:grpSpPr>
        <p:sp>
          <p:nvSpPr>
            <p:cNvPr id="5124" name="AutoShape 9"/>
            <p:cNvSpPr>
              <a:spLocks noChangeArrowheads="1"/>
            </p:cNvSpPr>
            <p:nvPr/>
          </p:nvSpPr>
          <p:spPr bwMode="auto">
            <a:xfrm rot="-7836464">
              <a:off x="1152" y="2592"/>
              <a:ext cx="288" cy="1440"/>
            </a:xfrm>
            <a:prstGeom prst="moon">
              <a:avLst>
                <a:gd name="adj" fmla="val 28569"/>
              </a:avLst>
            </a:prstGeom>
            <a:solidFill>
              <a:srgbClr val="6600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5125" name="AutoShape 8"/>
            <p:cNvSpPr>
              <a:spLocks noChangeArrowheads="1"/>
            </p:cNvSpPr>
            <p:nvPr/>
          </p:nvSpPr>
          <p:spPr bwMode="auto">
            <a:xfrm rot="-7836464">
              <a:off x="1440" y="2640"/>
              <a:ext cx="288" cy="1440"/>
            </a:xfrm>
            <a:prstGeom prst="moon">
              <a:avLst>
                <a:gd name="adj" fmla="val 28569"/>
              </a:avLst>
            </a:prstGeom>
            <a:solidFill>
              <a:srgbClr val="6600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Calibri" pitchFamily="34" charset="0"/>
              </a:endParaRPr>
            </a:p>
          </p:txBody>
        </p:sp>
        <p:pic>
          <p:nvPicPr>
            <p:cNvPr id="5126" name="Picture 6" descr="C:\Program Files\Common Files\Microsoft Shared\Clipart\cagcat50\PE01832_.wmf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720" y="1720"/>
              <a:ext cx="1904" cy="17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3399FF"/>
            </a:gs>
            <a:gs pos="16000">
              <a:srgbClr val="00CCCC"/>
            </a:gs>
            <a:gs pos="47000">
              <a:srgbClr val="9999FF"/>
            </a:gs>
            <a:gs pos="60001">
              <a:srgbClr val="2E6792"/>
            </a:gs>
            <a:gs pos="71001">
              <a:srgbClr val="3333CC"/>
            </a:gs>
            <a:gs pos="81000">
              <a:srgbClr val="1170FF"/>
            </a:gs>
            <a:gs pos="100000">
              <a:srgbClr val="006699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596" y="214290"/>
            <a:ext cx="7772400" cy="147002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5400" b="1" dirty="0" smtClean="0">
                <a:ln>
                  <a:solidFill>
                    <a:srgbClr val="FFFF00"/>
                  </a:solidFill>
                </a:ln>
                <a:solidFill>
                  <a:srgbClr val="FF0000"/>
                </a:solidFill>
              </a:rPr>
              <a:t>Методическая цель:</a:t>
            </a:r>
            <a:endParaRPr lang="ru-RU" sz="5400" b="1" dirty="0">
              <a:ln>
                <a:solidFill>
                  <a:srgbClr val="FFFF00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2844" y="1643050"/>
            <a:ext cx="8715436" cy="4643470"/>
          </a:xfrm>
        </p:spPr>
        <p:txBody>
          <a:bodyPr rtlCol="0">
            <a:normAutofit fontScale="85000" lnSpcReduction="20000"/>
          </a:bodyPr>
          <a:lstStyle/>
          <a:p>
            <a:pPr algn="l" eaLnBrk="1" fontAlgn="auto" hangingPunct="1"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sz="4300" b="1" dirty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</a:rPr>
              <a:t> </a:t>
            </a:r>
            <a:r>
              <a:rPr lang="ru-RU" sz="4300" b="1" dirty="0" smtClean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</a:rPr>
              <a:t>Учить учащихся проводить  </a:t>
            </a:r>
            <a:br>
              <a:rPr lang="ru-RU" sz="4300" b="1" dirty="0" smtClean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</a:rPr>
            </a:br>
            <a:r>
              <a:rPr lang="ru-RU" sz="4300" b="1" dirty="0" smtClean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</a:rPr>
              <a:t>     исследования;</a:t>
            </a:r>
          </a:p>
          <a:p>
            <a:pPr algn="l" eaLnBrk="1" fontAlgn="auto" hangingPunct="1"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sz="4300" b="1" dirty="0" smtClean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</a:rPr>
              <a:t> развивать навыки самостоятельной </a:t>
            </a:r>
            <a:br>
              <a:rPr lang="ru-RU" sz="4300" b="1" dirty="0" smtClean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</a:rPr>
            </a:br>
            <a:r>
              <a:rPr lang="ru-RU" sz="4300" b="1" dirty="0" smtClean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</a:rPr>
              <a:t>     работы;</a:t>
            </a:r>
          </a:p>
          <a:p>
            <a:pPr algn="l" eaLnBrk="1" fontAlgn="auto" hangingPunct="1"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sz="4300" b="1" dirty="0" smtClean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</a:rPr>
              <a:t> развивать коммуникативные </a:t>
            </a:r>
            <a:br>
              <a:rPr lang="ru-RU" sz="4300" b="1" dirty="0" smtClean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</a:rPr>
            </a:br>
            <a:r>
              <a:rPr lang="ru-RU" sz="4300" b="1" dirty="0" smtClean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</a:rPr>
              <a:t>     отношения;</a:t>
            </a:r>
          </a:p>
          <a:p>
            <a:pPr algn="l" eaLnBrk="1" fontAlgn="auto" hangingPunct="1"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sz="4300" b="1" dirty="0" smtClean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</a:rPr>
              <a:t> учить самостоятельно делать выводы;</a:t>
            </a:r>
          </a:p>
          <a:p>
            <a:pPr algn="l" eaLnBrk="1" fontAlgn="auto" hangingPunct="1"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sz="4300" b="1" dirty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</a:rPr>
              <a:t> </a:t>
            </a:r>
            <a:r>
              <a:rPr lang="ru-RU" sz="4300" b="1" dirty="0" smtClean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</a:rPr>
              <a:t>учить  учащихся  пользоваться  </a:t>
            </a:r>
            <a:br>
              <a:rPr lang="ru-RU" sz="4300" b="1" dirty="0" smtClean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</a:rPr>
            </a:br>
            <a:r>
              <a:rPr lang="ru-RU" sz="4300" b="1" dirty="0" smtClean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</a:rPr>
              <a:t>     компьютерными  технологиями.</a:t>
            </a:r>
          </a:p>
          <a:p>
            <a:pPr algn="l" eaLnBrk="1" fontAlgn="auto" hangingPunct="1">
              <a:spcAft>
                <a:spcPts val="0"/>
              </a:spcAft>
              <a:buFont typeface="Wingdings" pitchFamily="2" charset="2"/>
              <a:buChar char="v"/>
              <a:defRPr/>
            </a:pPr>
            <a:endParaRPr lang="ru-RU" dirty="0" smtClean="0"/>
          </a:p>
          <a:p>
            <a:pPr algn="l" eaLnBrk="1" fontAlgn="auto" hangingPunct="1">
              <a:spcAft>
                <a:spcPts val="0"/>
              </a:spcAft>
              <a:buFont typeface="Wingdings" pitchFamily="2" charset="2"/>
              <a:buChar char="v"/>
              <a:defRPr/>
            </a:pPr>
            <a:endParaRPr lang="ru-RU" dirty="0" smtClean="0"/>
          </a:p>
          <a:p>
            <a:pPr algn="l" eaLnBrk="1" fontAlgn="auto" hangingPunct="1">
              <a:spcAft>
                <a:spcPts val="0"/>
              </a:spcAft>
              <a:buFont typeface="Wingdings" pitchFamily="2" charset="2"/>
              <a:buChar char="v"/>
              <a:defRPr/>
            </a:pPr>
            <a:endParaRPr lang="ru-RU" dirty="0" smtClean="0"/>
          </a:p>
          <a:p>
            <a:pPr algn="l" eaLnBrk="1" fontAlgn="auto" hangingPunct="1">
              <a:spcAft>
                <a:spcPts val="0"/>
              </a:spcAft>
              <a:buFont typeface="Wingdings" pitchFamily="2" charset="2"/>
              <a:buChar char="v"/>
              <a:defRPr/>
            </a:pPr>
            <a:endParaRPr lang="ru-RU" dirty="0" smtClean="0"/>
          </a:p>
          <a:p>
            <a:pPr algn="l" eaLnBrk="1" fontAlgn="auto" hangingPunct="1">
              <a:spcAft>
                <a:spcPts val="0"/>
              </a:spcAft>
              <a:buFont typeface="Wingdings" pitchFamily="2" charset="2"/>
              <a:buChar char="v"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3399FF"/>
            </a:gs>
            <a:gs pos="16000">
              <a:srgbClr val="00CCCC"/>
            </a:gs>
            <a:gs pos="47000">
              <a:srgbClr val="9999FF"/>
            </a:gs>
            <a:gs pos="60001">
              <a:srgbClr val="2E6792"/>
            </a:gs>
            <a:gs pos="71001">
              <a:srgbClr val="3333CC"/>
            </a:gs>
            <a:gs pos="81000">
              <a:srgbClr val="1170FF"/>
            </a:gs>
            <a:gs pos="100000">
              <a:srgbClr val="006699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5720" y="142852"/>
            <a:ext cx="8286808" cy="1470025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5400" b="1" dirty="0" smtClean="0">
                <a:ln>
                  <a:solidFill>
                    <a:srgbClr val="FFFF00"/>
                  </a:solidFill>
                </a:ln>
                <a:solidFill>
                  <a:srgbClr val="FF0000"/>
                </a:solidFill>
              </a:rPr>
              <a:t>Основополагающий вопрос:</a:t>
            </a:r>
            <a:endParaRPr lang="ru-RU" sz="5400" b="1" dirty="0">
              <a:ln>
                <a:solidFill>
                  <a:srgbClr val="FFFF00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 rot="21186378">
            <a:off x="-104478" y="2253469"/>
            <a:ext cx="7929618" cy="230832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72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+mn-lt"/>
                <a:cs typeface="+mn-cs"/>
              </a:rPr>
              <a:t>Когда мы будем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72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+mn-lt"/>
                <a:cs typeface="+mn-cs"/>
              </a:rPr>
              <a:t>мчаться вечно?</a:t>
            </a:r>
          </a:p>
        </p:txBody>
      </p:sp>
      <p:pic>
        <p:nvPicPr>
          <p:cNvPr id="7172" name="Picture 2" descr="C:\Users\Public\Pictures\Sample Pictures\Jellyfish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86188" y="4643438"/>
            <a:ext cx="5357812" cy="2214562"/>
          </a:xfrm>
          <a:prstGeom prst="rect">
            <a:avLst/>
          </a:prstGeom>
          <a:solidFill>
            <a:srgbClr val="85DFFF"/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3399FF"/>
            </a:gs>
            <a:gs pos="16000">
              <a:srgbClr val="00CCCC"/>
            </a:gs>
            <a:gs pos="47000">
              <a:srgbClr val="9999FF"/>
            </a:gs>
            <a:gs pos="60001">
              <a:srgbClr val="2E6792"/>
            </a:gs>
            <a:gs pos="71001">
              <a:srgbClr val="3333CC"/>
            </a:gs>
            <a:gs pos="81000">
              <a:srgbClr val="1170FF"/>
            </a:gs>
            <a:gs pos="100000">
              <a:srgbClr val="006699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вал 4"/>
          <p:cNvSpPr/>
          <p:nvPr/>
        </p:nvSpPr>
        <p:spPr>
          <a:xfrm>
            <a:off x="2357438" y="0"/>
            <a:ext cx="4286250" cy="1857375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2571736" y="357166"/>
            <a:ext cx="3643338" cy="107721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ln>
                  <a:solidFill>
                    <a:srgbClr val="002060"/>
                  </a:solidFill>
                </a:ln>
                <a:solidFill>
                  <a:srgbClr val="C00000"/>
                </a:solidFill>
                <a:latin typeface="+mn-lt"/>
                <a:cs typeface="+mn-cs"/>
              </a:rPr>
              <a:t>Исследовательская работа на уроке:</a:t>
            </a:r>
          </a:p>
        </p:txBody>
      </p:sp>
      <p:sp>
        <p:nvSpPr>
          <p:cNvPr id="6" name="Блок-схема: альтернативный процесс 5"/>
          <p:cNvSpPr/>
          <p:nvPr/>
        </p:nvSpPr>
        <p:spPr>
          <a:xfrm>
            <a:off x="0" y="2714620"/>
            <a:ext cx="3071802" cy="2071702"/>
          </a:xfrm>
          <a:prstGeom prst="flowChartAlternateProcess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ln>
                  <a:solidFill>
                    <a:srgbClr val="85DFFF"/>
                  </a:solidFill>
                </a:ln>
              </a:rPr>
              <a:t>Какая сила останавливает движение?</a:t>
            </a:r>
            <a:endParaRPr lang="ru-RU" b="1" dirty="0">
              <a:ln>
                <a:solidFill>
                  <a:srgbClr val="85DFFF"/>
                </a:solidFill>
              </a:ln>
            </a:endParaRPr>
          </a:p>
        </p:txBody>
      </p:sp>
      <p:sp>
        <p:nvSpPr>
          <p:cNvPr id="7" name="7-конечная звезда 6"/>
          <p:cNvSpPr/>
          <p:nvPr/>
        </p:nvSpPr>
        <p:spPr>
          <a:xfrm>
            <a:off x="2714612" y="4071942"/>
            <a:ext cx="3643338" cy="2786058"/>
          </a:xfrm>
          <a:prstGeom prst="star7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ln>
                  <a:solidFill>
                    <a:srgbClr val="FF0000"/>
                  </a:solidFill>
                </a:ln>
                <a:solidFill>
                  <a:schemeClr val="tx2">
                    <a:lumMod val="50000"/>
                  </a:schemeClr>
                </a:solidFill>
              </a:rPr>
              <a:t>Почему стакан не скользит?</a:t>
            </a:r>
          </a:p>
        </p:txBody>
      </p:sp>
      <p:sp>
        <p:nvSpPr>
          <p:cNvPr id="8" name="Блок-схема: альтернативный процесс 7"/>
          <p:cNvSpPr/>
          <p:nvPr/>
        </p:nvSpPr>
        <p:spPr>
          <a:xfrm>
            <a:off x="6000760" y="2643182"/>
            <a:ext cx="3143240" cy="2071702"/>
          </a:xfrm>
          <a:prstGeom prst="flowChartAlternateProcess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ln>
                  <a:solidFill>
                    <a:srgbClr val="00B0F0"/>
                  </a:solidFill>
                </a:ln>
                <a:solidFill>
                  <a:schemeClr val="bg1"/>
                </a:solidFill>
              </a:rPr>
              <a:t>Трение качения возникает или нет?</a:t>
            </a:r>
          </a:p>
        </p:txBody>
      </p:sp>
      <p:sp>
        <p:nvSpPr>
          <p:cNvPr id="9" name="Стрелка вниз 8"/>
          <p:cNvSpPr/>
          <p:nvPr/>
        </p:nvSpPr>
        <p:spPr>
          <a:xfrm rot="2373456">
            <a:off x="2392363" y="1449388"/>
            <a:ext cx="144462" cy="1284287"/>
          </a:xfrm>
          <a:prstGeom prst="downArrow">
            <a:avLst/>
          </a:prstGeom>
          <a:solidFill>
            <a:srgbClr val="FFFF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" name="Стрелка вниз 9"/>
          <p:cNvSpPr/>
          <p:nvPr/>
        </p:nvSpPr>
        <p:spPr>
          <a:xfrm>
            <a:off x="4500563" y="1928813"/>
            <a:ext cx="142875" cy="2000250"/>
          </a:xfrm>
          <a:prstGeom prst="downArrow">
            <a:avLst/>
          </a:prstGeom>
          <a:solidFill>
            <a:srgbClr val="FFFF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" name="Стрелка вниз 10"/>
          <p:cNvSpPr/>
          <p:nvPr/>
        </p:nvSpPr>
        <p:spPr>
          <a:xfrm rot="19633716">
            <a:off x="6308725" y="1454150"/>
            <a:ext cx="149225" cy="1258888"/>
          </a:xfrm>
          <a:prstGeom prst="downArrow">
            <a:avLst/>
          </a:prstGeom>
          <a:solidFill>
            <a:srgbClr val="FFFF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3399FF"/>
            </a:gs>
            <a:gs pos="16000">
              <a:srgbClr val="00CCCC"/>
            </a:gs>
            <a:gs pos="47000">
              <a:srgbClr val="9999FF"/>
            </a:gs>
            <a:gs pos="60001">
              <a:srgbClr val="2E6792"/>
            </a:gs>
            <a:gs pos="71001">
              <a:srgbClr val="3333CC"/>
            </a:gs>
            <a:gs pos="81000">
              <a:srgbClr val="1170FF"/>
            </a:gs>
            <a:gs pos="100000">
              <a:srgbClr val="006699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Облако 9"/>
          <p:cNvSpPr/>
          <p:nvPr/>
        </p:nvSpPr>
        <p:spPr>
          <a:xfrm>
            <a:off x="361950" y="5708650"/>
            <a:ext cx="2008188" cy="149225"/>
          </a:xfrm>
          <a:prstGeom prst="cloud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214282" y="0"/>
            <a:ext cx="8715436" cy="2492990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ln>
                  <a:solidFill>
                    <a:srgbClr val="FFFF00"/>
                  </a:solidFill>
                </a:ln>
                <a:solidFill>
                  <a:srgbClr val="FF0000"/>
                </a:solidFill>
                <a:latin typeface="+mn-lt"/>
                <a:cs typeface="+mn-cs"/>
              </a:rPr>
              <a:t>Суть опыта</a:t>
            </a:r>
            <a:r>
              <a:rPr lang="ru-RU" sz="3600" b="1" dirty="0">
                <a:ln>
                  <a:solidFill>
                    <a:srgbClr val="FFFF00"/>
                  </a:solidFill>
                </a:ln>
                <a:solidFill>
                  <a:srgbClr val="FFFF00"/>
                </a:solidFill>
                <a:latin typeface="+mn-lt"/>
                <a:cs typeface="+mn-cs"/>
              </a:rPr>
              <a:t>: </a:t>
            </a:r>
            <a:r>
              <a:rPr lang="ru-RU" sz="2400" b="1" dirty="0">
                <a:solidFill>
                  <a:srgbClr val="FFFF00"/>
                </a:solidFill>
                <a:latin typeface="+mn-lt"/>
                <a:cs typeface="+mn-cs"/>
              </a:rPr>
              <a:t>наклонная плоскость, на нее поставь детскую машину , внизу плоскости :</a:t>
            </a:r>
            <a:endParaRPr lang="ru-RU" b="1" dirty="0">
              <a:solidFill>
                <a:srgbClr val="FFFF00"/>
              </a:solidFill>
              <a:latin typeface="+mn-lt"/>
              <a:cs typeface="+mn-cs"/>
            </a:endParaRP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+mj-lt"/>
              <a:buAutoNum type="alphaLcParenR"/>
              <a:defRPr/>
            </a:pPr>
            <a:r>
              <a:rPr lang="ru-RU" sz="2400" b="1" dirty="0">
                <a:solidFill>
                  <a:srgbClr val="C00000"/>
                </a:solidFill>
                <a:latin typeface="+mn-lt"/>
                <a:cs typeface="+mn-cs"/>
              </a:rPr>
              <a:t> насыпь песка.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rgbClr val="C00000"/>
                </a:solidFill>
                <a:latin typeface="+mn-lt"/>
                <a:cs typeface="+mn-cs"/>
              </a:rPr>
              <a:t>в) убери песок.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rgbClr val="FFFF00"/>
                </a:solidFill>
                <a:latin typeface="+mn-lt"/>
                <a:cs typeface="+mn-cs"/>
              </a:rPr>
              <a:t>В какой ситуации машина прошла большее расстояние? Почему???</a:t>
            </a:r>
            <a:endParaRPr lang="ru-RU" dirty="0">
              <a:solidFill>
                <a:srgbClr val="FFFF00"/>
              </a:solidFill>
              <a:latin typeface="+mn-lt"/>
              <a:cs typeface="+mn-cs"/>
            </a:endParaRPr>
          </a:p>
        </p:txBody>
      </p:sp>
      <p:sp>
        <p:nvSpPr>
          <p:cNvPr id="3" name="Text Box 13"/>
          <p:cNvSpPr txBox="1">
            <a:spLocks noChangeArrowheads="1"/>
          </p:cNvSpPr>
          <p:nvPr/>
        </p:nvSpPr>
        <p:spPr bwMode="auto">
          <a:xfrm>
            <a:off x="0" y="2786058"/>
            <a:ext cx="461013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n>
                  <a:solidFill>
                    <a:srgbClr val="FFC000"/>
                  </a:solidFill>
                </a:ln>
                <a:solidFill>
                  <a:srgbClr val="FFFF00"/>
                </a:solidFill>
                <a:latin typeface="+mn-lt"/>
                <a:cs typeface="+mn-cs"/>
              </a:rPr>
              <a:t>Как называется сила, которая остановила автомобиль?</a:t>
            </a:r>
          </a:p>
        </p:txBody>
      </p:sp>
      <p:sp>
        <p:nvSpPr>
          <p:cNvPr id="9221" name="Line 8"/>
          <p:cNvSpPr>
            <a:spLocks noChangeShapeType="1"/>
          </p:cNvSpPr>
          <p:nvPr/>
        </p:nvSpPr>
        <p:spPr bwMode="auto">
          <a:xfrm flipV="1">
            <a:off x="468313" y="5805488"/>
            <a:ext cx="8207375" cy="7143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22" name="Line 11"/>
          <p:cNvSpPr>
            <a:spLocks noChangeShapeType="1"/>
          </p:cNvSpPr>
          <p:nvPr/>
        </p:nvSpPr>
        <p:spPr bwMode="auto">
          <a:xfrm>
            <a:off x="8604250" y="3573463"/>
            <a:ext cx="0" cy="22320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23" name="Line 5"/>
          <p:cNvSpPr>
            <a:spLocks noChangeShapeType="1"/>
          </p:cNvSpPr>
          <p:nvPr/>
        </p:nvSpPr>
        <p:spPr bwMode="auto">
          <a:xfrm flipV="1">
            <a:off x="2411413" y="3500438"/>
            <a:ext cx="6337300" cy="237648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pic>
        <p:nvPicPr>
          <p:cNvPr id="7" name="Picture 10" descr="j021295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288" y="4652963"/>
            <a:ext cx="1830387" cy="1149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4" descr="j021295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-1186328">
            <a:off x="6561138" y="2816225"/>
            <a:ext cx="1885950" cy="105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4.81481E-6 L -0.44097 0.23102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0" y="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rotWithShape="0">
          <a:gsLst>
            <a:gs pos="0">
              <a:srgbClr val="3399FF"/>
            </a:gs>
            <a:gs pos="16000">
              <a:srgbClr val="00CCCC"/>
            </a:gs>
            <a:gs pos="47000">
              <a:srgbClr val="9999FF"/>
            </a:gs>
            <a:gs pos="60001">
              <a:srgbClr val="2E6792"/>
            </a:gs>
            <a:gs pos="71001">
              <a:srgbClr val="3333CC"/>
            </a:gs>
            <a:gs pos="81000">
              <a:srgbClr val="1170FF"/>
            </a:gs>
            <a:gs pos="100000">
              <a:srgbClr val="006699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title"/>
          </p:nvPr>
        </p:nvSpPr>
        <p:spPr>
          <a:xfrm>
            <a:off x="214282" y="-285776"/>
            <a:ext cx="8286808" cy="2840038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000" b="1" dirty="0" smtClean="0">
                <a:ln>
                  <a:solidFill>
                    <a:srgbClr val="C00000"/>
                  </a:solidFill>
                </a:ln>
                <a:solidFill>
                  <a:srgbClr val="FFFF00"/>
                </a:solidFill>
              </a:rPr>
              <a:t>Повторите </a:t>
            </a:r>
            <a:r>
              <a:rPr lang="ru-RU" sz="4000" b="1" dirty="0">
                <a:ln>
                  <a:solidFill>
                    <a:srgbClr val="C00000"/>
                  </a:solidFill>
                </a:ln>
                <a:solidFill>
                  <a:srgbClr val="FFFF00"/>
                </a:solidFill>
              </a:rPr>
              <a:t>тот же опыт, но подберите такой наклон плоскости, чтобы стакан с водой оставался на ней в покое.</a:t>
            </a:r>
            <a:endParaRPr lang="ru-RU" sz="3200" b="1" dirty="0">
              <a:ln>
                <a:solidFill>
                  <a:srgbClr val="C00000"/>
                </a:solidFill>
              </a:ln>
              <a:solidFill>
                <a:srgbClr val="FFFF00"/>
              </a:solidFill>
            </a:endParaRPr>
          </a:p>
        </p:txBody>
      </p:sp>
      <p:sp>
        <p:nvSpPr>
          <p:cNvPr id="10243" name="Line 4"/>
          <p:cNvSpPr>
            <a:spLocks noChangeShapeType="1"/>
          </p:cNvSpPr>
          <p:nvPr/>
        </p:nvSpPr>
        <p:spPr bwMode="auto">
          <a:xfrm flipV="1">
            <a:off x="684213" y="3789363"/>
            <a:ext cx="7775575" cy="1944687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44" name="Line 5"/>
          <p:cNvSpPr>
            <a:spLocks noChangeShapeType="1"/>
          </p:cNvSpPr>
          <p:nvPr/>
        </p:nvSpPr>
        <p:spPr bwMode="auto">
          <a:xfrm flipV="1">
            <a:off x="3492500" y="3213100"/>
            <a:ext cx="1295400" cy="360363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45" name="Line 6"/>
          <p:cNvSpPr>
            <a:spLocks noChangeShapeType="1"/>
          </p:cNvSpPr>
          <p:nvPr/>
        </p:nvSpPr>
        <p:spPr bwMode="auto">
          <a:xfrm>
            <a:off x="3492500" y="3573463"/>
            <a:ext cx="719138" cy="1223962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46" name="Line 7"/>
          <p:cNvSpPr>
            <a:spLocks noChangeShapeType="1"/>
          </p:cNvSpPr>
          <p:nvPr/>
        </p:nvSpPr>
        <p:spPr bwMode="auto">
          <a:xfrm>
            <a:off x="4787900" y="3213100"/>
            <a:ext cx="0" cy="1439863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47" name="Line 8"/>
          <p:cNvSpPr>
            <a:spLocks noChangeShapeType="1"/>
          </p:cNvSpPr>
          <p:nvPr/>
        </p:nvSpPr>
        <p:spPr bwMode="auto">
          <a:xfrm flipV="1">
            <a:off x="4211638" y="4652963"/>
            <a:ext cx="576262" cy="144462"/>
          </a:xfrm>
          <a:prstGeom prst="line">
            <a:avLst/>
          </a:prstGeom>
          <a:noFill/>
          <a:ln w="57150">
            <a:solidFill>
              <a:schemeClr val="tx2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48" name="Line 9"/>
          <p:cNvSpPr>
            <a:spLocks noChangeShapeType="1"/>
          </p:cNvSpPr>
          <p:nvPr/>
        </p:nvSpPr>
        <p:spPr bwMode="auto">
          <a:xfrm>
            <a:off x="3779838" y="4005263"/>
            <a:ext cx="1008062" cy="0"/>
          </a:xfrm>
          <a:prstGeom prst="line">
            <a:avLst/>
          </a:prstGeom>
          <a:noFill/>
          <a:ln w="38100">
            <a:solidFill>
              <a:srgbClr val="33CC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49" name="Line 13"/>
          <p:cNvSpPr>
            <a:spLocks noChangeShapeType="1"/>
          </p:cNvSpPr>
          <p:nvPr/>
        </p:nvSpPr>
        <p:spPr bwMode="auto">
          <a:xfrm>
            <a:off x="3779838" y="4005263"/>
            <a:ext cx="431800" cy="719137"/>
          </a:xfrm>
          <a:prstGeom prst="line">
            <a:avLst/>
          </a:prstGeom>
          <a:noFill/>
          <a:ln w="76200">
            <a:solidFill>
              <a:srgbClr val="33CC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50" name="Line 17"/>
          <p:cNvSpPr>
            <a:spLocks noChangeShapeType="1"/>
          </p:cNvSpPr>
          <p:nvPr/>
        </p:nvSpPr>
        <p:spPr bwMode="auto">
          <a:xfrm flipV="1">
            <a:off x="4211638" y="4581525"/>
            <a:ext cx="576262" cy="142875"/>
          </a:xfrm>
          <a:prstGeom prst="line">
            <a:avLst/>
          </a:prstGeom>
          <a:noFill/>
          <a:ln w="76200">
            <a:solidFill>
              <a:srgbClr val="33CC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51" name="Line 18"/>
          <p:cNvSpPr>
            <a:spLocks noChangeShapeType="1"/>
          </p:cNvSpPr>
          <p:nvPr/>
        </p:nvSpPr>
        <p:spPr bwMode="auto">
          <a:xfrm>
            <a:off x="4716463" y="4005263"/>
            <a:ext cx="0" cy="576262"/>
          </a:xfrm>
          <a:prstGeom prst="line">
            <a:avLst/>
          </a:prstGeom>
          <a:noFill/>
          <a:ln w="76200">
            <a:solidFill>
              <a:srgbClr val="33CC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52" name="Line 19"/>
          <p:cNvSpPr>
            <a:spLocks noChangeShapeType="1"/>
          </p:cNvSpPr>
          <p:nvPr/>
        </p:nvSpPr>
        <p:spPr bwMode="auto">
          <a:xfrm>
            <a:off x="3851275" y="4149725"/>
            <a:ext cx="865188" cy="0"/>
          </a:xfrm>
          <a:prstGeom prst="line">
            <a:avLst/>
          </a:prstGeom>
          <a:noFill/>
          <a:ln w="76200">
            <a:solidFill>
              <a:srgbClr val="33CC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53" name="Line 21"/>
          <p:cNvSpPr>
            <a:spLocks noChangeShapeType="1"/>
          </p:cNvSpPr>
          <p:nvPr/>
        </p:nvSpPr>
        <p:spPr bwMode="auto">
          <a:xfrm>
            <a:off x="3851275" y="4076700"/>
            <a:ext cx="865188" cy="0"/>
          </a:xfrm>
          <a:prstGeom prst="line">
            <a:avLst/>
          </a:prstGeom>
          <a:noFill/>
          <a:ln w="76200">
            <a:solidFill>
              <a:srgbClr val="33CC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54" name="Line 22"/>
          <p:cNvSpPr>
            <a:spLocks noChangeShapeType="1"/>
          </p:cNvSpPr>
          <p:nvPr/>
        </p:nvSpPr>
        <p:spPr bwMode="auto">
          <a:xfrm>
            <a:off x="3851275" y="4005263"/>
            <a:ext cx="865188" cy="0"/>
          </a:xfrm>
          <a:prstGeom prst="line">
            <a:avLst/>
          </a:prstGeom>
          <a:noFill/>
          <a:ln w="76200">
            <a:solidFill>
              <a:srgbClr val="33CC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55" name="Line 23"/>
          <p:cNvSpPr>
            <a:spLocks noChangeShapeType="1"/>
          </p:cNvSpPr>
          <p:nvPr/>
        </p:nvSpPr>
        <p:spPr bwMode="auto">
          <a:xfrm>
            <a:off x="3779838" y="4005263"/>
            <a:ext cx="936625" cy="0"/>
          </a:xfrm>
          <a:prstGeom prst="line">
            <a:avLst/>
          </a:prstGeom>
          <a:noFill/>
          <a:ln w="76200">
            <a:solidFill>
              <a:srgbClr val="33CC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56" name="Line 24"/>
          <p:cNvSpPr>
            <a:spLocks noChangeShapeType="1"/>
          </p:cNvSpPr>
          <p:nvPr/>
        </p:nvSpPr>
        <p:spPr bwMode="auto">
          <a:xfrm>
            <a:off x="3995738" y="4221163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57" name="Line 25"/>
          <p:cNvSpPr>
            <a:spLocks noChangeShapeType="1"/>
          </p:cNvSpPr>
          <p:nvPr/>
        </p:nvSpPr>
        <p:spPr bwMode="auto">
          <a:xfrm>
            <a:off x="3924300" y="4221163"/>
            <a:ext cx="792163" cy="0"/>
          </a:xfrm>
          <a:prstGeom prst="line">
            <a:avLst/>
          </a:prstGeom>
          <a:noFill/>
          <a:ln w="76200">
            <a:solidFill>
              <a:srgbClr val="33CC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58" name="Line 26"/>
          <p:cNvSpPr>
            <a:spLocks noChangeShapeType="1"/>
          </p:cNvSpPr>
          <p:nvPr/>
        </p:nvSpPr>
        <p:spPr bwMode="auto">
          <a:xfrm>
            <a:off x="3995738" y="4365625"/>
            <a:ext cx="720725" cy="0"/>
          </a:xfrm>
          <a:prstGeom prst="line">
            <a:avLst/>
          </a:prstGeom>
          <a:noFill/>
          <a:ln w="76200">
            <a:solidFill>
              <a:srgbClr val="33CC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59" name="Line 27"/>
          <p:cNvSpPr>
            <a:spLocks noChangeShapeType="1"/>
          </p:cNvSpPr>
          <p:nvPr/>
        </p:nvSpPr>
        <p:spPr bwMode="auto">
          <a:xfrm>
            <a:off x="4067175" y="4437063"/>
            <a:ext cx="649288" cy="0"/>
          </a:xfrm>
          <a:prstGeom prst="line">
            <a:avLst/>
          </a:prstGeom>
          <a:noFill/>
          <a:ln w="76200">
            <a:solidFill>
              <a:srgbClr val="33CC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60" name="Line 28"/>
          <p:cNvSpPr>
            <a:spLocks noChangeShapeType="1"/>
          </p:cNvSpPr>
          <p:nvPr/>
        </p:nvSpPr>
        <p:spPr bwMode="auto">
          <a:xfrm>
            <a:off x="3995738" y="4292600"/>
            <a:ext cx="720725" cy="0"/>
          </a:xfrm>
          <a:prstGeom prst="line">
            <a:avLst/>
          </a:prstGeom>
          <a:noFill/>
          <a:ln w="76200">
            <a:solidFill>
              <a:srgbClr val="33CC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61" name="Line 29"/>
          <p:cNvSpPr>
            <a:spLocks noChangeShapeType="1"/>
          </p:cNvSpPr>
          <p:nvPr/>
        </p:nvSpPr>
        <p:spPr bwMode="auto">
          <a:xfrm>
            <a:off x="4067175" y="4508500"/>
            <a:ext cx="649288" cy="0"/>
          </a:xfrm>
          <a:prstGeom prst="line">
            <a:avLst/>
          </a:prstGeom>
          <a:noFill/>
          <a:ln w="76200">
            <a:solidFill>
              <a:srgbClr val="33CC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62" name="Line 30"/>
          <p:cNvSpPr>
            <a:spLocks noChangeShapeType="1"/>
          </p:cNvSpPr>
          <p:nvPr/>
        </p:nvSpPr>
        <p:spPr bwMode="auto">
          <a:xfrm>
            <a:off x="4140200" y="4581525"/>
            <a:ext cx="576263" cy="0"/>
          </a:xfrm>
          <a:prstGeom prst="line">
            <a:avLst/>
          </a:prstGeom>
          <a:noFill/>
          <a:ln w="76200">
            <a:solidFill>
              <a:srgbClr val="33CC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63" name="Line 31"/>
          <p:cNvSpPr>
            <a:spLocks noChangeShapeType="1"/>
          </p:cNvSpPr>
          <p:nvPr/>
        </p:nvSpPr>
        <p:spPr bwMode="auto">
          <a:xfrm flipV="1">
            <a:off x="4211638" y="4581525"/>
            <a:ext cx="288925" cy="71438"/>
          </a:xfrm>
          <a:prstGeom prst="line">
            <a:avLst/>
          </a:prstGeom>
          <a:noFill/>
          <a:ln w="76200">
            <a:solidFill>
              <a:srgbClr val="33CC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64" name="Text Box 33"/>
          <p:cNvSpPr txBox="1">
            <a:spLocks noChangeArrowheads="1"/>
          </p:cNvSpPr>
          <p:nvPr/>
        </p:nvSpPr>
        <p:spPr bwMode="auto">
          <a:xfrm>
            <a:off x="2103438" y="5897563"/>
            <a:ext cx="6586537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2000" b="1">
                <a:solidFill>
                  <a:srgbClr val="FFFF00"/>
                </a:solidFill>
                <a:latin typeface="Calibri" pitchFamily="34" charset="0"/>
              </a:rPr>
              <a:t>Почему  наблюдается  такой  эффект? Если  не  сможешь </a:t>
            </a:r>
          </a:p>
          <a:p>
            <a:pPr algn="ctr"/>
            <a:r>
              <a:rPr lang="ru-RU" sz="2000" b="1">
                <a:solidFill>
                  <a:srgbClr val="FFFF00"/>
                </a:solidFill>
                <a:latin typeface="Calibri" pitchFamily="34" charset="0"/>
              </a:rPr>
              <a:t> ответить, обратись  к  книге А.В.Перышкина  </a:t>
            </a:r>
          </a:p>
          <a:p>
            <a:pPr algn="ctr"/>
            <a:r>
              <a:rPr lang="ru-RU" sz="2000" b="1">
                <a:solidFill>
                  <a:srgbClr val="FFFF00"/>
                </a:solidFill>
                <a:latin typeface="Calibri" pitchFamily="34" charset="0"/>
              </a:rPr>
              <a:t>«Физика 7 класс» стр.62.</a:t>
            </a:r>
            <a:endParaRPr lang="ru-RU" b="1">
              <a:solidFill>
                <a:srgbClr val="FFFF00"/>
              </a:solidFill>
              <a:latin typeface="Calibri" pitchFamily="34" charset="0"/>
            </a:endParaRPr>
          </a:p>
        </p:txBody>
      </p:sp>
      <p:sp>
        <p:nvSpPr>
          <p:cNvPr id="10265" name="Line 34"/>
          <p:cNvSpPr>
            <a:spLocks noChangeShapeType="1"/>
          </p:cNvSpPr>
          <p:nvPr/>
        </p:nvSpPr>
        <p:spPr bwMode="auto">
          <a:xfrm flipV="1">
            <a:off x="3924300" y="4076700"/>
            <a:ext cx="719138" cy="73025"/>
          </a:xfrm>
          <a:prstGeom prst="line">
            <a:avLst/>
          </a:prstGeom>
          <a:noFill/>
          <a:ln w="76200">
            <a:solidFill>
              <a:srgbClr val="33CC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66" name="Line 36"/>
          <p:cNvSpPr>
            <a:spLocks noChangeShapeType="1"/>
          </p:cNvSpPr>
          <p:nvPr/>
        </p:nvSpPr>
        <p:spPr bwMode="auto">
          <a:xfrm flipV="1">
            <a:off x="3924300" y="4149725"/>
            <a:ext cx="792163" cy="71438"/>
          </a:xfrm>
          <a:prstGeom prst="line">
            <a:avLst/>
          </a:prstGeom>
          <a:noFill/>
          <a:ln w="76200">
            <a:solidFill>
              <a:srgbClr val="33CC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67" name="Line 38"/>
          <p:cNvSpPr>
            <a:spLocks noChangeShapeType="1"/>
          </p:cNvSpPr>
          <p:nvPr/>
        </p:nvSpPr>
        <p:spPr bwMode="auto">
          <a:xfrm flipV="1">
            <a:off x="4140200" y="4508500"/>
            <a:ext cx="576263" cy="73025"/>
          </a:xfrm>
          <a:prstGeom prst="line">
            <a:avLst/>
          </a:prstGeom>
          <a:noFill/>
          <a:ln w="76200">
            <a:solidFill>
              <a:srgbClr val="33CC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68" name="Line 39"/>
          <p:cNvSpPr>
            <a:spLocks noChangeShapeType="1"/>
          </p:cNvSpPr>
          <p:nvPr/>
        </p:nvSpPr>
        <p:spPr bwMode="auto">
          <a:xfrm>
            <a:off x="4067175" y="4365625"/>
            <a:ext cx="576263" cy="71438"/>
          </a:xfrm>
          <a:prstGeom prst="line">
            <a:avLst/>
          </a:prstGeom>
          <a:noFill/>
          <a:ln w="76200">
            <a:solidFill>
              <a:srgbClr val="33CC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69" name="Line 40"/>
          <p:cNvSpPr>
            <a:spLocks noChangeShapeType="1"/>
          </p:cNvSpPr>
          <p:nvPr/>
        </p:nvSpPr>
        <p:spPr bwMode="auto">
          <a:xfrm>
            <a:off x="3995738" y="4221163"/>
            <a:ext cx="647700" cy="71437"/>
          </a:xfrm>
          <a:prstGeom prst="line">
            <a:avLst/>
          </a:prstGeom>
          <a:noFill/>
          <a:ln w="76200">
            <a:solidFill>
              <a:srgbClr val="33CC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70" name="Line 41"/>
          <p:cNvSpPr>
            <a:spLocks noChangeShapeType="1"/>
          </p:cNvSpPr>
          <p:nvPr/>
        </p:nvSpPr>
        <p:spPr bwMode="auto">
          <a:xfrm flipV="1">
            <a:off x="3995738" y="4292600"/>
            <a:ext cx="720725" cy="73025"/>
          </a:xfrm>
          <a:prstGeom prst="line">
            <a:avLst/>
          </a:prstGeom>
          <a:noFill/>
          <a:ln w="76200">
            <a:solidFill>
              <a:srgbClr val="33CC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71" name="Line 42"/>
          <p:cNvSpPr>
            <a:spLocks noChangeShapeType="1"/>
          </p:cNvSpPr>
          <p:nvPr/>
        </p:nvSpPr>
        <p:spPr bwMode="auto">
          <a:xfrm>
            <a:off x="3851275" y="4005263"/>
            <a:ext cx="360363" cy="647700"/>
          </a:xfrm>
          <a:prstGeom prst="line">
            <a:avLst/>
          </a:prstGeom>
          <a:noFill/>
          <a:ln w="76200">
            <a:solidFill>
              <a:srgbClr val="33CC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72" name="Line 43"/>
          <p:cNvSpPr>
            <a:spLocks noChangeShapeType="1"/>
          </p:cNvSpPr>
          <p:nvPr/>
        </p:nvSpPr>
        <p:spPr bwMode="auto">
          <a:xfrm>
            <a:off x="4643438" y="4076700"/>
            <a:ext cx="73025" cy="504825"/>
          </a:xfrm>
          <a:prstGeom prst="line">
            <a:avLst/>
          </a:prstGeom>
          <a:noFill/>
          <a:ln w="76200">
            <a:solidFill>
              <a:srgbClr val="33CC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18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18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21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8|2.4|2.|2.2|2.4|2.3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323</TotalTime>
  <Words>365</Words>
  <Application>Microsoft Office PowerPoint</Application>
  <PresentationFormat>Экран (4:3)</PresentationFormat>
  <Paragraphs>84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1" baseType="lpstr">
      <vt:lpstr>Arial</vt:lpstr>
      <vt:lpstr>Calibri</vt:lpstr>
      <vt:lpstr>Тема Office</vt:lpstr>
      <vt:lpstr>Слайд 1</vt:lpstr>
      <vt:lpstr>Слайд 2</vt:lpstr>
      <vt:lpstr>Слайд 3</vt:lpstr>
      <vt:lpstr>Слайд 4</vt:lpstr>
      <vt:lpstr>Методическая цель:</vt:lpstr>
      <vt:lpstr>Основополагающий вопрос:</vt:lpstr>
      <vt:lpstr>Слайд 7</vt:lpstr>
      <vt:lpstr>Слайд 8</vt:lpstr>
      <vt:lpstr>Повторите тот же опыт, но подберите такой наклон плоскости, чтобы стакан с водой оставался на ней в покое.</vt:lpstr>
      <vt:lpstr>Эксперимент 3 : два  шарика разного диаметра скатываются с наклонной плоскости. Скатившись продолжают движение по рассыпанному песку. </vt:lpstr>
      <vt:lpstr>Виды сил трения: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DNS</dc:creator>
  <cp:lastModifiedBy>Дарёна</cp:lastModifiedBy>
  <cp:revision>40</cp:revision>
  <dcterms:created xsi:type="dcterms:W3CDTF">2011-03-11T13:22:57Z</dcterms:created>
  <dcterms:modified xsi:type="dcterms:W3CDTF">2012-06-05T04:49:23Z</dcterms:modified>
</cp:coreProperties>
</file>