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5" r:id="rId10"/>
    <p:sldId id="275" r:id="rId11"/>
    <p:sldId id="266" r:id="rId12"/>
    <p:sldId id="272" r:id="rId13"/>
    <p:sldId id="271" r:id="rId14"/>
    <p:sldId id="280" r:id="rId15"/>
    <p:sldId id="267" r:id="rId16"/>
    <p:sldId id="268" r:id="rId17"/>
    <p:sldId id="269" r:id="rId18"/>
    <p:sldId id="278" r:id="rId19"/>
    <p:sldId id="276" r:id="rId20"/>
    <p:sldId id="273" r:id="rId21"/>
    <p:sldId id="274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960"/>
    <a:srgbClr val="95B3D7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D3F2-E8DC-4122-B1C3-AD816CED374C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071B-F728-4E3B-A5E6-148C78DC7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5B1-B52D-4644-BB1A-1719AC391D94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1883-2324-41C9-BF16-D3E8469A9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93F5-0B5C-4BE3-A98D-B6210436CAD5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25B7-A5B9-4700-BED0-635E515D5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A98D-347B-402C-8136-657600FE88DD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887D-09E0-42B3-83CC-573A6097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A7ED-23B9-48EC-B66A-C9E548162977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9896-B2A1-4FD2-B5A7-2667F7997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D6D5-8E60-4032-A4B9-46F22DFAB423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D446-632C-4DD3-8995-47B26CC4E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3076-48F7-4AC9-AE64-D9071366E382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2FD0-DC59-49B5-A60D-61B11954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71B-F686-49AD-B62C-6FE0067573C5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3669-625B-4DCA-9957-AB37920D4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CF02-6736-4364-BEBE-E3AABD860531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4132-5E55-46D5-AF2F-3EE8007A3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015F-E408-44F9-9FD1-4DE41365CE69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2AAB-17D9-4E56-8358-4D79F1CBD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82C3-60FF-4FF2-B36C-CC9541C36325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52FB-9A68-47F0-AF40-E6E1EF34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49BAA-B834-42D7-80C6-B009A4463A80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1472D-FC1C-4296-9480-384EF24E3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ed=1&amp;text=%D0%9C%D0%B5%D1%82%D0%BE%D0%B4%20%D0%BF%D1%80%D0%BE%D0%B5%D0%BA%D1%82%D0%BE%D0%B2%20%D0%B2%20%D1%88%D0%BA%D0%BE%D0%BB%D0%B5&amp;p=32&amp;img_url=kem-school80.ucoz.ru/_si/0/99506680.gif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hyperlink" Target="&#1091;&#1088;&#1086;&#1082;%208%20&#1082;&#1083;&#1072;&#1089;&#1089;%20&#1092;&#1077;&#1089;&#1090;&#1080;&#1074;/&#1055;&#1088;&#1077;&#1079;&#1077;&#1085;&#1090;&#1072;&#1094;&#1080;&#1103;1.ppt.ppt" TargetMode="External"/><Relationship Id="rId7" Type="http://schemas.openxmlformats.org/officeDocument/2006/relationships/hyperlink" Target="&#1087;&#1088;&#1077;&#1079;&#1077;&#1085;&#1090;&#1072;&#1094;&#1080;&#1103;7.%20ppt.ppt" TargetMode="External"/><Relationship Id="rId2" Type="http://schemas.openxmlformats.org/officeDocument/2006/relationships/hyperlink" Target="&#1087;&#1088;&#1077;&#1079;&#1077;&#1085;&#1090;&#1072;&#1094;&#1080;&#1103;4.%20ppt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87;&#1088;&#1077;&#1079;&#1077;&#1085;&#1090;&#1072;&#1094;&#1080;&#1103;6.%20ppt.ppt" TargetMode="External"/><Relationship Id="rId5" Type="http://schemas.openxmlformats.org/officeDocument/2006/relationships/hyperlink" Target="&#1055;&#1088;&#1077;&#1079;&#1077;&#1085;&#1090;&#1072;&#1094;&#1080;&#1103;8.%20ppt..ppt" TargetMode="External"/><Relationship Id="rId4" Type="http://schemas.openxmlformats.org/officeDocument/2006/relationships/hyperlink" Target="&#1085;&#1072;%20&#1082;&#1086;&#1085;&#1092;&#1077;&#1088;&#1077;&#1085;&#1094;%20&#1090;&#1088;&#1077;&#1085;&#1080;&#1077;/&#1087;&#1088;&#1077;&#1079;&#1077;&#1085;&#1090;&#1072;&#1094;&#1080;&#1103;%20ppt2.pp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0042"/>
            <a:ext cx="821537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Проект – форма исследовательской работы на уроках физики</a:t>
            </a:r>
          </a:p>
        </p:txBody>
      </p:sp>
      <p:pic>
        <p:nvPicPr>
          <p:cNvPr id="3075" name="Рисунок 8" descr="http://im8-tub.yandex.net/i?id=22675788-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4643438"/>
            <a:ext cx="116205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643438" y="5429250"/>
            <a:ext cx="4143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Ткаченко Лидия Ивановна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МОУ СОШ с. Песчаноозерка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2011 год.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0" cy="69271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00232"/>
                <a:gridCol w="2571768"/>
                <a:gridCol w="2286000"/>
                <a:gridCol w="2286000"/>
              </a:tblGrid>
              <a:tr h="42860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Этап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Задача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Деятельность </a:t>
                      </a:r>
                      <a:r>
                        <a:rPr lang="ru-RU" sz="1600" b="1" dirty="0"/>
                        <a:t>учащихся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Деятельность</a:t>
                      </a:r>
                      <a:endParaRPr lang="ru-RU" sz="1600" b="1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учителя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  <a:tr h="80584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Начинание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Определение темы, уточнение целей, выбор рабочей группы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Уточняют информацию, обсуждают задание. </a:t>
                      </a:r>
                      <a:r>
                        <a:rPr lang="ru-RU" sz="1400" b="1" u="sng" dirty="0">
                          <a:solidFill>
                            <a:srgbClr val="C00000"/>
                          </a:solidFill>
                        </a:rPr>
                        <a:t>Ученики активные участники проекта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Мотивирует учащихся, объясняет цели проекта, наблюдает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  <a:tr h="122850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Планирование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Анализ проблемы, определение источников информации, постановка задач и выбор критериев оценки результатов, распределение ролей в команде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Формирует задачи, уточняют информацию (источники), выбирают и обосновывают свои критерии успеха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Помогает в анализе и синтезе (по просьбе),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u="sng" dirty="0"/>
                        <a:t>Наблюдает</a:t>
                      </a:r>
                      <a:endParaRPr lang="ru-RU" sz="1400" b="1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u="sng" dirty="0"/>
                        <a:t>Управляет работой детей . но не навязчиво.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  <a:tr h="115120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Принятие решения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/>
                        <a:t>Сбор и уточнение информации, обсуждение альтернатив («мозговой штурм»), выбор оптимального варианта, уточнение планов деятельности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Работают с информацией, проводят синтез и анализ идей, выполняют исследование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Наблюдает, консультирует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  <a:tr h="57686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Выполнение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/>
                        <a:t>Выполнение проекта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Выполняют исследование и работают над проектом, оформляют проект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Наблюдает, советует (по просьбе)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  <a:tr h="103608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Оценка результатов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/>
                        <a:t>Анализ выполнения проекта, достигнутых результатов (успехов и неудач) и причин этого, анализ достижения поставленной цели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Участвуют в коллективном самоанализе проекта и самооценке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Наблюдает, направляет процесс анализа (если это необходимо)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  <a:tr h="12663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Защита проекта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/>
                        <a:t>Подготовка доклада, обоснование процесса проектирования, объяснение полученных результатов, коллективная защита проекта, оценка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Защищают проект, участвуют в коллективной оценке результатов проекта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Участвует в коллективном анализе и оценке результатов проекта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370" marR="293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Роль учителя при выполнении проекта -</a:t>
            </a:r>
            <a:endParaRPr lang="ru-RU" sz="4400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785818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- это роль независимого консультанта.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90336"/>
            <a:ext cx="8001056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Согласно методике, важно в ходе консультаций только отвечать на возникающие у школьников вопросы, но я отступаю от этой строгой методики и на всех этапах работы, я их главный, надежный помощник.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62" y="214290"/>
            <a:ext cx="71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Учащимся  трудно:</a:t>
            </a:r>
            <a:endParaRPr lang="ru-RU" sz="60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1142984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Намечать ведущие и текущие (промежуточные) цели </a:t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и задачи;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искать пути их решения, выбирая оптимальный при </a:t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наличии альтернативы;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осуществлять и аргументировать выбор;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предусмотреть последствия выбора;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действовать самостоятельно (без подсказки);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сравнивать полученное с требуемым;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объективно оценивать процесс (саму деятельность) </a:t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и  результат проектирования.</a:t>
            </a:r>
            <a:endParaRPr lang="ru-RU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изготовление проекта в виде презентации, реферата, </a:t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буклета,  плаката - чистовое издание большого </a:t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формата.  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я отдаю предпочтение подготовке реферата и </a:t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презентации к нему.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"/>
          <a:ext cx="9144000" cy="72474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28794"/>
                <a:gridCol w="3929090"/>
                <a:gridCol w="3286116"/>
              </a:tblGrid>
              <a:tr h="25657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Название проекта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Его назначение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Примеры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</a:tr>
              <a:tr h="39005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Вводным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при изучении нового материала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hlinkClick r:id="rId2" action="ppaction://hlinkpres?slideindex=1&amp;slidetitle="/>
                        </a:rPr>
                        <a:t>«Атом. Строение атома» - 11 класс.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</a:tr>
              <a:tr h="149649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Итоговым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marL="500380" algn="l">
                        <a:spcAft>
                          <a:spcPts val="0"/>
                        </a:spcAft>
                      </a:pPr>
                      <a:r>
                        <a:rPr lang="ru-RU" sz="1600" b="1" dirty="0" err="1"/>
                        <a:t>повторительно</a:t>
                      </a:r>
                      <a:r>
                        <a:rPr lang="ru-RU" sz="1600" b="1" dirty="0"/>
                        <a:t> – </a:t>
                      </a:r>
                      <a:r>
                        <a:rPr lang="ru-RU" sz="1600" b="1" dirty="0" err="1"/>
                        <a:t>обощающим</a:t>
                      </a:r>
                      <a:r>
                        <a:rPr lang="ru-RU" sz="1600" b="1" dirty="0"/>
                        <a:t>, когда по результатам его выполнения оценивается освоение учащимися определенного учебного материала,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hlinkClick r:id="rId3" action="ppaction://hlinkpres?slideindex=1&amp;slidetitle="/>
                        </a:rPr>
                        <a:t>«Агрегатные состояния вещества. Агрегатные переходы» - 8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</a:tr>
              <a:tr h="142818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Текущим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marL="500380" algn="l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когда на самообразование и проектную деятельность выносится небольшой объем из учебного материала.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«Ядерные реакции» - 11 класс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  <a:hlinkClick r:id="rId4" action="ppaction://hlinkpres?slideindex=1&amp;slidetitle="/>
                        </a:rPr>
                        <a:t>« Сила трения» – 7 класс.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</a:tr>
              <a:tr h="15602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Исследовательская работа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исследовательская работа по выбору учеников, либо решение качественной задачи, в которой поставлена </a:t>
                      </a:r>
                      <a:r>
                        <a:rPr lang="ru-RU" sz="1600" b="1" dirty="0" smtClean="0"/>
                        <a:t>проблема,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либо подготовка реферата.</a:t>
                      </a:r>
                    </a:p>
                    <a:p>
                      <a:pPr marL="500380" algn="l">
                        <a:spcAft>
                          <a:spcPts val="1000"/>
                        </a:spcAft>
                      </a:pP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Рефераты: 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«Что такое радиолокация?»;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2.«Строительство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Бурейской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ГЭС»;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3.Эссе – «Жизнь молекул».</a:t>
                      </a:r>
                    </a:p>
                  </a:txBody>
                  <a:tcPr marL="49161" marR="49161" marT="0" marB="0"/>
                </a:tc>
              </a:tr>
              <a:tr h="7697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Мини исследовательская работа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u="sng" dirty="0" smtClean="0"/>
                        <a:t>Небольшое исследование на уроке, </a:t>
                      </a:r>
                      <a:r>
                        <a:rPr lang="ru-RU" sz="1600" b="1" u="sng" dirty="0"/>
                        <a:t>в результате </a:t>
                      </a:r>
                      <a:r>
                        <a:rPr lang="ru-RU" sz="1600" b="1" u="sng" dirty="0" smtClean="0"/>
                        <a:t>которого </a:t>
                      </a:r>
                      <a:r>
                        <a:rPr lang="ru-RU" sz="1600" b="1" u="sng" dirty="0"/>
                        <a:t>рождается проект.</a:t>
                      </a:r>
                      <a:endParaRPr lang="ru-RU" sz="14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hlinkClick r:id="rId5" action="ppaction://hlinkpres?slideindex=1&amp;slidetitle="/>
                        </a:rPr>
                        <a:t>«Сила. Сила всемирного тяготения. Сила тяжести» - 7 класс.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</a:tr>
              <a:tr h="7697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/>
                        <a:t>Исследование и проект – работа во внеурочное время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Разработка проекта к </a:t>
                      </a:r>
                      <a:r>
                        <a:rPr lang="ru-RU" sz="1600" b="1" dirty="0" smtClean="0"/>
                        <a:t>проведению</a:t>
                      </a:r>
                      <a:r>
                        <a:rPr lang="ru-RU" sz="1600" b="1" baseline="0" dirty="0" smtClean="0"/>
                        <a:t>  </a:t>
                      </a:r>
                      <a:r>
                        <a:rPr lang="ru-RU" sz="1600" b="1" dirty="0" smtClean="0"/>
                        <a:t>«Неделя </a:t>
                      </a:r>
                      <a:r>
                        <a:rPr lang="ru-RU" sz="1600" b="1" dirty="0"/>
                        <a:t>физики</a:t>
                      </a:r>
                      <a:r>
                        <a:rPr lang="ru-RU" sz="1600" b="1" dirty="0" smtClean="0"/>
                        <a:t>» 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большая проектная работа в рамках работы научного общества в школе. 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600" b="1" dirty="0" smtClean="0"/>
                        <a:t>                                                                                                                                   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action="ppaction://hlinkpres?slideindex=1&amp;slidetitle="/>
                        </a:rPr>
                        <a:t>    </a:t>
                      </a:r>
                      <a:r>
                        <a:rPr lang="ru-RU" sz="1600" b="1" dirty="0" smtClean="0">
                          <a:hlinkClick r:id="rId6" action="ppaction://hlinkpres?slideindex=1&amp;slidetitle="/>
                        </a:rPr>
                        <a:t>«Физика на кухне» - 8 класс.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hlinkClick r:id="rId7" action="ppaction://hlinkpres?slideindex=1&amp;slidetitle="/>
                        </a:rPr>
                        <a:t>«Что такое радуга» - 11 класс.</a:t>
                      </a:r>
                      <a:endParaRPr lang="ru-RU" sz="1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161" marR="49161" marT="0" marB="0"/>
                </a:tc>
              </a:tr>
            </a:tbl>
          </a:graphicData>
        </a:graphic>
      </p:graphicFrame>
      <p:sp>
        <p:nvSpPr>
          <p:cNvPr id="4" name="Улыбающееся лицо 3">
            <a:hlinkClick r:id="rId8" action="ppaction://hlinksldjump"/>
          </p:cNvPr>
          <p:cNvSpPr/>
          <p:nvPr/>
        </p:nvSpPr>
        <p:spPr>
          <a:xfrm>
            <a:off x="8001000" y="1214438"/>
            <a:ext cx="785813" cy="7143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154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Темы исследований детей: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285875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001056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Когда возникает сила трения </a:t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скольжения.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полезно или вредно трение;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так что же делать,: катиться иль </a:t>
            </a:r>
            <a:b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скользит;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трение в быту и технике;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трение в живой природе;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кто самый быстрый;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сформулируй сам тему 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Улыбающееся лицо 4">
            <a:hlinkClick r:id="rId2" action="ppaction://hlinksldjump"/>
          </p:cNvPr>
          <p:cNvSpPr/>
          <p:nvPr/>
        </p:nvSpPr>
        <p:spPr>
          <a:xfrm>
            <a:off x="8215313" y="5929313"/>
            <a:ext cx="771525" cy="7715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01.01.2002(8)\DSC01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630238"/>
            <a:ext cx="74612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01.01.2002(8)\DSC01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630238"/>
            <a:ext cx="74612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01.01.2002(8)\DSC0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4213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:\01.01.2002(8)\DSC01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3"/>
            <a:ext cx="4802188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L:\01.01.2002(8)\DSC01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:\01.01.2002(8)\DSC01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3"/>
            <a:ext cx="450056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 noChangeShapeType="1"/>
          </p:cNvSpPr>
          <p:nvPr/>
        </p:nvSpPr>
        <p:spPr bwMode="auto">
          <a:xfrm>
            <a:off x="285750" y="0"/>
            <a:ext cx="2846388" cy="6489700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Text Box 4"/>
          <p:cNvSpPr txBox="1">
            <a:spLocks noChangeArrowheads="1" noChangeShapeType="1"/>
          </p:cNvSpPr>
          <p:nvPr/>
        </p:nvSpPr>
        <p:spPr bwMode="auto">
          <a:xfrm>
            <a:off x="428625" y="857250"/>
            <a:ext cx="2590800" cy="5078413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>
              <a:spcAft>
                <a:spcPts val="600"/>
              </a:spcAft>
            </a:pPr>
            <a:r>
              <a:rPr lang="en-US" sz="1100" b="1">
                <a:solidFill>
                  <a:srgbClr val="930728"/>
                </a:solidFill>
                <a:latin typeface="Garamond" pitchFamily="18" charset="0"/>
              </a:rPr>
              <a:t>1</a:t>
            </a:r>
            <a:r>
              <a:rPr lang="en-US" sz="1400" b="1">
                <a:solidFill>
                  <a:srgbClr val="930728"/>
                </a:solidFill>
                <a:latin typeface="Garamond" pitchFamily="18" charset="0"/>
              </a:rPr>
              <a:t>. </a:t>
            </a:r>
            <a:r>
              <a:rPr lang="ru-RU" sz="1400" b="1">
                <a:solidFill>
                  <a:srgbClr val="930728"/>
                </a:solidFill>
                <a:latin typeface="Garamond" pitchFamily="18" charset="0"/>
              </a:rPr>
              <a:t>Это  организационная модель образовательной деятельности, способствующая исследованию учащимися сложных проблем.</a:t>
            </a:r>
          </a:p>
          <a:p>
            <a:pPr>
              <a:spcAft>
                <a:spcPts val="600"/>
              </a:spcAft>
            </a:pPr>
            <a:r>
              <a:rPr lang="en-US" sz="1400" b="1">
                <a:solidFill>
                  <a:srgbClr val="930728"/>
                </a:solidFill>
                <a:latin typeface="Garamond" pitchFamily="18" charset="0"/>
              </a:rPr>
              <a:t>2. </a:t>
            </a:r>
            <a:r>
              <a:rPr lang="ru-RU" sz="1400" b="1">
                <a:solidFill>
                  <a:srgbClr val="930728"/>
                </a:solidFill>
                <a:latin typeface="Garamond" pitchFamily="18" charset="0"/>
              </a:rPr>
              <a:t>Это метод личностно-ориентированного обучения.</a:t>
            </a:r>
          </a:p>
          <a:p>
            <a:pPr>
              <a:spcAft>
                <a:spcPts val="600"/>
              </a:spcAft>
            </a:pPr>
            <a:r>
              <a:rPr lang="en-US" sz="1400" b="1">
                <a:solidFill>
                  <a:srgbClr val="930728"/>
                </a:solidFill>
                <a:latin typeface="Garamond" pitchFamily="18" charset="0"/>
              </a:rPr>
              <a:t>3. </a:t>
            </a:r>
            <a:r>
              <a:rPr lang="ru-RU" sz="1400" b="1">
                <a:solidFill>
                  <a:srgbClr val="930728"/>
                </a:solidFill>
                <a:latin typeface="Garamond" pitchFamily="18" charset="0"/>
              </a:rPr>
              <a:t>Это развитие умений и навыков в поисковой деятельности вашего ребенка.</a:t>
            </a:r>
          </a:p>
          <a:p>
            <a:pPr>
              <a:spcAft>
                <a:spcPts val="600"/>
              </a:spcAft>
            </a:pPr>
            <a:r>
              <a:rPr lang="ru-RU" sz="1400" b="1">
                <a:solidFill>
                  <a:srgbClr val="930728"/>
                </a:solidFill>
                <a:latin typeface="Garamond" pitchFamily="18" charset="0"/>
              </a:rPr>
              <a:t> </a:t>
            </a:r>
            <a:r>
              <a:rPr lang="en-US" sz="1400" b="1">
                <a:solidFill>
                  <a:srgbClr val="930728"/>
                </a:solidFill>
                <a:latin typeface="Garamond" pitchFamily="18" charset="0"/>
              </a:rPr>
              <a:t>4. </a:t>
            </a:r>
            <a:r>
              <a:rPr lang="ru-RU" sz="1400" b="1">
                <a:solidFill>
                  <a:srgbClr val="930728"/>
                </a:solidFill>
                <a:latin typeface="Garamond" pitchFamily="18" charset="0"/>
              </a:rPr>
              <a:t>Работа над проектом поможет вашему ребенку удовлетворить познавательный интерес, побудит к поиску дополнительной информации. </a:t>
            </a:r>
          </a:p>
          <a:p>
            <a:pPr>
              <a:spcAft>
                <a:spcPts val="600"/>
              </a:spcAft>
            </a:pPr>
            <a:r>
              <a:rPr lang="en-US" sz="1400" b="1">
                <a:solidFill>
                  <a:srgbClr val="930728"/>
                </a:solidFill>
                <a:latin typeface="Garamond" pitchFamily="18" charset="0"/>
              </a:rPr>
              <a:t>5. </a:t>
            </a:r>
            <a:r>
              <a:rPr lang="ru-RU" sz="1400" b="1">
                <a:solidFill>
                  <a:srgbClr val="930728"/>
                </a:solidFill>
                <a:latin typeface="Garamond" pitchFamily="18" charset="0"/>
              </a:rPr>
              <a:t>Поможет развить у вашего ребенка мыслительные умения достаточно  высокого уровня. </a:t>
            </a:r>
            <a:endParaRPr lang="ru-RU" sz="2400"/>
          </a:p>
        </p:txBody>
      </p:sp>
      <p:pic>
        <p:nvPicPr>
          <p:cNvPr id="20484" name="Picture 5" descr="j0196354"/>
          <p:cNvPicPr preferRelativeResize="0">
            <a:picLocks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92700"/>
            <a:ext cx="1198562" cy="1765300"/>
          </a:xfrm>
          <a:prstGeom prst="rect">
            <a:avLst/>
          </a:prstGeom>
          <a:solidFill>
            <a:srgbClr val="66FFFF"/>
          </a:solidFill>
          <a:ln w="0" algn="in">
            <a:noFill/>
            <a:miter lim="800000"/>
            <a:headEnd/>
            <a:tailEnd/>
          </a:ln>
        </p:spPr>
      </p:pic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>
            <a:off x="357188" y="0"/>
            <a:ext cx="2643187" cy="80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Метод проектов</a:t>
            </a:r>
          </a:p>
        </p:txBody>
      </p:sp>
      <p:pic>
        <p:nvPicPr>
          <p:cNvPr id="20486" name="Picture 7" descr="MC90041076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500063"/>
            <a:ext cx="2922587" cy="3452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487" name="Text Box 8"/>
          <p:cNvSpPr txBox="1">
            <a:spLocks noChangeArrowheads="1" noChangeShapeType="1"/>
          </p:cNvSpPr>
          <p:nvPr/>
        </p:nvSpPr>
        <p:spPr bwMode="auto">
          <a:xfrm>
            <a:off x="3714750" y="4714875"/>
            <a:ext cx="2319338" cy="473075"/>
          </a:xfrm>
          <a:prstGeom prst="rect">
            <a:avLst/>
          </a:prstGeom>
          <a:solidFill>
            <a:srgbClr val="66FF33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200" b="1">
                <a:solidFill>
                  <a:srgbClr val="930728"/>
                </a:solidFill>
                <a:latin typeface="Verdana" pitchFamily="34" charset="0"/>
              </a:rPr>
              <a:t>МОУ СОШ  с.Песчаноозерка</a:t>
            </a:r>
            <a:endParaRPr lang="ru-RU"/>
          </a:p>
        </p:txBody>
      </p:sp>
      <p:sp>
        <p:nvSpPr>
          <p:cNvPr id="20488" name="Text Box 9"/>
          <p:cNvSpPr txBox="1">
            <a:spLocks noChangeArrowheads="1" noChangeShapeType="1"/>
          </p:cNvSpPr>
          <p:nvPr/>
        </p:nvSpPr>
        <p:spPr bwMode="auto">
          <a:xfrm>
            <a:off x="3714750" y="5500688"/>
            <a:ext cx="2319338" cy="1044575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Адрес: Амурская область</a:t>
            </a:r>
          </a:p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Октябрьский район</a:t>
            </a:r>
          </a:p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с.Песчаноозерка </a:t>
            </a:r>
          </a:p>
          <a:p>
            <a:pPr algn="ctr"/>
            <a:r>
              <a:rPr lang="ru-RU" sz="1100" b="1" i="1">
                <a:solidFill>
                  <a:srgbClr val="0A1A90"/>
                </a:solidFill>
                <a:latin typeface="Garamond" pitchFamily="18" charset="0"/>
              </a:rPr>
              <a:t>ул. Чкалова </a:t>
            </a:r>
            <a:r>
              <a:rPr lang="en-US" sz="1100" b="1" i="1">
                <a:solidFill>
                  <a:srgbClr val="0A1A90"/>
                </a:solidFill>
                <a:latin typeface="Garamond" pitchFamily="18" charset="0"/>
              </a:rPr>
              <a:t>98</a:t>
            </a:r>
            <a:endParaRPr lang="ru-RU"/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5214938" y="214313"/>
            <a:ext cx="1831975" cy="1620837"/>
            <a:chOff x="110955958" y="106833251"/>
            <a:chExt cx="1832124" cy="1620946"/>
          </a:xfrm>
        </p:grpSpPr>
        <p:sp>
          <p:nvSpPr>
            <p:cNvPr id="20494" name="AutoShape 11"/>
            <p:cNvSpPr>
              <a:spLocks noChangeArrowheads="1" noChangeShapeType="1"/>
            </p:cNvSpPr>
            <p:nvPr/>
          </p:nvSpPr>
          <p:spPr bwMode="auto">
            <a:xfrm>
              <a:off x="111360358" y="107162864"/>
              <a:ext cx="1427724" cy="1291333"/>
            </a:xfrm>
            <a:custGeom>
              <a:avLst/>
              <a:gdLst>
                <a:gd name="T0" fmla="*/ 2147483647 w 64000"/>
                <a:gd name="T1" fmla="*/ 0 h 64000"/>
                <a:gd name="T2" fmla="*/ 2147483647 w 64000"/>
                <a:gd name="T3" fmla="*/ 2147483647 h 64000"/>
                <a:gd name="T4" fmla="*/ 2147483647 w 64000"/>
                <a:gd name="T5" fmla="*/ 2147483647 h 64000"/>
                <a:gd name="T6" fmla="*/ 2147483647 w 64000"/>
                <a:gd name="T7" fmla="*/ 2147483647 h 64000"/>
                <a:gd name="T8" fmla="*/ 2147483647 w 64000"/>
                <a:gd name="T9" fmla="*/ 2147483647 h 64000"/>
                <a:gd name="T10" fmla="*/ 2147483647 w 64000"/>
                <a:gd name="T11" fmla="*/ 2147483647 h 64000"/>
                <a:gd name="T12" fmla="*/ 2147483647 w 64000"/>
                <a:gd name="T13" fmla="*/ 0 h 64000"/>
                <a:gd name="T14" fmla="*/ 2147483647 w 64000"/>
                <a:gd name="T15" fmla="*/ 0 h 64000"/>
                <a:gd name="T16" fmla="*/ 2147483647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32147 w 64000"/>
                <a:gd name="T28" fmla="*/ -32000 h 64000"/>
                <a:gd name="T29" fmla="*/ 32147 w 64000"/>
                <a:gd name="T30" fmla="*/ 32000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32147" y="0"/>
                  </a:moveTo>
                  <a:cubicBezTo>
                    <a:pt x="49762" y="81"/>
                    <a:pt x="64000" y="14384"/>
                    <a:pt x="64000" y="32000"/>
                  </a:cubicBezTo>
                  <a:cubicBezTo>
                    <a:pt x="64000" y="49615"/>
                    <a:pt x="49762" y="63918"/>
                    <a:pt x="32147" y="63999"/>
                  </a:cubicBezTo>
                  <a:cubicBezTo>
                    <a:pt x="32147" y="63999"/>
                    <a:pt x="32146" y="63999"/>
                    <a:pt x="32146" y="63999"/>
                  </a:cubicBezTo>
                  <a:lnTo>
                    <a:pt x="32147" y="64000"/>
                  </a:lnTo>
                  <a:lnTo>
                    <a:pt x="32147" y="0"/>
                  </a:lnTo>
                  <a:lnTo>
                    <a:pt x="32146" y="0"/>
                  </a:lnTo>
                  <a:cubicBezTo>
                    <a:pt x="32146" y="0"/>
                    <a:pt x="32147" y="0"/>
                    <a:pt x="32147" y="0"/>
                  </a:cubicBezTo>
                  <a:close/>
                </a:path>
              </a:pathLst>
            </a:custGeom>
            <a:solidFill>
              <a:srgbClr val="99CCCC"/>
            </a:solidFill>
            <a:ln w="9525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5" name="AutoShape 12"/>
            <p:cNvSpPr>
              <a:spLocks noChangeArrowheads="1" noChangeShapeType="1"/>
            </p:cNvSpPr>
            <p:nvPr/>
          </p:nvSpPr>
          <p:spPr bwMode="auto">
            <a:xfrm>
              <a:off x="110955958" y="106833251"/>
              <a:ext cx="1653575" cy="1495609"/>
            </a:xfrm>
            <a:custGeom>
              <a:avLst/>
              <a:gdLst>
                <a:gd name="T0" fmla="*/ 2147483647 w 64000"/>
                <a:gd name="T1" fmla="*/ 2147483647 h 64000"/>
                <a:gd name="T2" fmla="*/ 2147483647 w 64000"/>
                <a:gd name="T3" fmla="*/ 2147483647 h 64000"/>
                <a:gd name="T4" fmla="*/ 2147483647 w 64000"/>
                <a:gd name="T5" fmla="*/ 2147483647 h 64000"/>
                <a:gd name="T6" fmla="*/ 2147483647 w 64000"/>
                <a:gd name="T7" fmla="*/ 2147483647 h 64000"/>
                <a:gd name="T8" fmla="*/ 2147483647 w 64000"/>
                <a:gd name="T9" fmla="*/ 2147483647 h 64000"/>
                <a:gd name="T10" fmla="*/ 2147483647 w 64000"/>
                <a:gd name="T11" fmla="*/ 2147483647 h 64000"/>
                <a:gd name="T12" fmla="*/ 2147483647 w 64000"/>
                <a:gd name="T13" fmla="*/ 2147483647 h 64000"/>
                <a:gd name="T14" fmla="*/ 2147483647 w 64000"/>
                <a:gd name="T15" fmla="*/ 2147483647 h 64000"/>
                <a:gd name="T16" fmla="*/ 2147483647 w 64000"/>
                <a:gd name="T17" fmla="*/ 214748364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3370 w 64000"/>
                <a:gd name="T28" fmla="*/ -29912 h 64000"/>
                <a:gd name="T29" fmla="*/ 43370 w 64000"/>
                <a:gd name="T30" fmla="*/ 299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3370" y="2088"/>
                  </a:moveTo>
                  <a:cubicBezTo>
                    <a:pt x="55789" y="6809"/>
                    <a:pt x="64000" y="18713"/>
                    <a:pt x="64000" y="32000"/>
                  </a:cubicBezTo>
                  <a:cubicBezTo>
                    <a:pt x="64000" y="45286"/>
                    <a:pt x="55789" y="57190"/>
                    <a:pt x="43370" y="61911"/>
                  </a:cubicBezTo>
                  <a:cubicBezTo>
                    <a:pt x="43370" y="61911"/>
                    <a:pt x="43370" y="61911"/>
                    <a:pt x="43369" y="61911"/>
                  </a:cubicBezTo>
                  <a:lnTo>
                    <a:pt x="43370" y="61912"/>
                  </a:lnTo>
                  <a:lnTo>
                    <a:pt x="43370" y="2088"/>
                  </a:lnTo>
                  <a:lnTo>
                    <a:pt x="43369" y="2088"/>
                  </a:lnTo>
                  <a:cubicBezTo>
                    <a:pt x="43370" y="2088"/>
                    <a:pt x="43370" y="2088"/>
                    <a:pt x="43370" y="2088"/>
                  </a:cubicBezTo>
                  <a:close/>
                </a:path>
              </a:pathLst>
            </a:custGeom>
            <a:solidFill>
              <a:srgbClr val="336666"/>
            </a:solidFill>
            <a:ln w="9525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490" name="Text Box 13"/>
          <p:cNvSpPr txBox="1">
            <a:spLocks noChangeArrowheads="1" noChangeShapeType="1"/>
          </p:cNvSpPr>
          <p:nvPr/>
        </p:nvSpPr>
        <p:spPr bwMode="auto">
          <a:xfrm>
            <a:off x="6715125" y="214313"/>
            <a:ext cx="2160588" cy="684212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600" b="1">
                <a:solidFill>
                  <a:srgbClr val="0A900D"/>
                </a:solidFill>
                <a:latin typeface="Verdana" pitchFamily="34" charset="0"/>
              </a:rPr>
              <a:t>МОУ СОШ  с.Песчаноозерка</a:t>
            </a:r>
            <a:endParaRPr lang="ru-RU"/>
          </a:p>
        </p:txBody>
      </p:sp>
      <p:sp>
        <p:nvSpPr>
          <p:cNvPr id="20491" name="WordArt 14"/>
          <p:cNvSpPr>
            <a:spLocks noChangeArrowheads="1" noChangeShapeType="1" noTextEdit="1"/>
          </p:cNvSpPr>
          <p:nvPr/>
        </p:nvSpPr>
        <p:spPr bwMode="auto">
          <a:xfrm rot="-601913">
            <a:off x="6597650" y="1741488"/>
            <a:ext cx="20558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6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Чудеса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6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в решете</a:t>
            </a:r>
          </a:p>
        </p:txBody>
      </p:sp>
      <p:pic>
        <p:nvPicPr>
          <p:cNvPr id="20492" name="Picture 15" descr="Испарение воды, выбрасываемой гейзе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3286125"/>
            <a:ext cx="2794000" cy="190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93" name="Text Box 16"/>
          <p:cNvSpPr txBox="1">
            <a:spLocks noChangeArrowheads="1" noChangeShapeType="1"/>
          </p:cNvSpPr>
          <p:nvPr/>
        </p:nvSpPr>
        <p:spPr bwMode="auto">
          <a:xfrm>
            <a:off x="6357938" y="5643563"/>
            <a:ext cx="2628900" cy="755650"/>
          </a:xfrm>
          <a:prstGeom prst="rect">
            <a:avLst/>
          </a:prstGeom>
          <a:solidFill>
            <a:srgbClr val="00CC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Verdana" pitchFamily="34" charset="0"/>
              </a:rPr>
              <a:t>Ткаченко Лидия Ивановна учитель физики </a:t>
            </a:r>
          </a:p>
          <a:p>
            <a:pPr algn="ctr"/>
            <a:r>
              <a:rPr lang="el-GR" sz="1200" b="1" noProof="1">
                <a:solidFill>
                  <a:srgbClr val="000000"/>
                </a:solidFill>
                <a:latin typeface="Verdana" pitchFamily="34" charset="0"/>
              </a:rPr>
              <a:t>Ι</a:t>
            </a:r>
            <a:r>
              <a:rPr lang="ru-RU" sz="1200" b="1">
                <a:solidFill>
                  <a:srgbClr val="000000"/>
                </a:solidFill>
                <a:latin typeface="Verdana" pitchFamily="34" charset="0"/>
              </a:rPr>
              <a:t>—категории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 noChangeShapeType="1"/>
          </p:cNvSpPr>
          <p:nvPr/>
        </p:nvSpPr>
        <p:spPr bwMode="auto">
          <a:xfrm>
            <a:off x="3286125" y="714375"/>
            <a:ext cx="3100388" cy="5759450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b="1">
                <a:solidFill>
                  <a:srgbClr val="0C0F8E"/>
                </a:solidFill>
                <a:latin typeface="Verdana" pitchFamily="34" charset="0"/>
              </a:rPr>
              <a:t>Новые открытия для него.</a:t>
            </a:r>
          </a:p>
          <a:p>
            <a:pPr algn="ctr">
              <a:spcAft>
                <a:spcPts val="600"/>
              </a:spcAft>
            </a:pPr>
            <a:endParaRPr lang="ru-RU" sz="1200" b="1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В природе есть три агрегатных состояния вещества.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Лед плавится и превращается в воду. Вода замерзает, образуя лед.</a:t>
            </a:r>
          </a:p>
          <a:p>
            <a:pPr>
              <a:spcAft>
                <a:spcPts val="600"/>
              </a:spcAft>
            </a:pPr>
            <a:r>
              <a:rPr lang="ru-RU" sz="1400" b="1">
                <a:solidFill>
                  <a:srgbClr val="0033CC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Падающие мохнатые, ажурные  снежинки, это льдинки.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Дымчатые клубы, которые поднимаются над чайником водяной пар.</a:t>
            </a:r>
          </a:p>
          <a:p>
            <a:pPr>
              <a:spcAft>
                <a:spcPts val="600"/>
              </a:spcAft>
            </a:pPr>
            <a:r>
              <a:rPr lang="ru-RU"/>
              <a:t>.</a:t>
            </a:r>
            <a:r>
              <a:rPr lang="ru-RU" sz="1400" b="1">
                <a:solidFill>
                  <a:srgbClr val="0033CC"/>
                </a:solidFill>
              </a:rPr>
              <a:t>Молекулы по разному ведут себя в этих состояниях.</a:t>
            </a:r>
          </a:p>
          <a:p>
            <a:pPr algn="ctr">
              <a:spcAft>
                <a:spcPts val="600"/>
              </a:spcAft>
            </a:pPr>
            <a:endParaRPr lang="ru-RU" sz="14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ru-RU" sz="1300" b="1">
              <a:solidFill>
                <a:srgbClr val="336666"/>
              </a:solidFill>
              <a:latin typeface="Verdana" pitchFamily="34" charset="0"/>
            </a:endParaRPr>
          </a:p>
          <a:p>
            <a:endParaRPr lang="ru-RU"/>
          </a:p>
        </p:txBody>
      </p:sp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-1071563" y="285750"/>
            <a:ext cx="1819276" cy="1620838"/>
            <a:chOff x="104389601" y="106815789"/>
            <a:chExt cx="1819188" cy="1620969"/>
          </a:xfrm>
        </p:grpSpPr>
        <p:sp>
          <p:nvSpPr>
            <p:cNvPr id="1035" name="AutoShape 3"/>
            <p:cNvSpPr>
              <a:spLocks noChangeArrowheads="1" noChangeShapeType="1"/>
            </p:cNvSpPr>
            <p:nvPr/>
          </p:nvSpPr>
          <p:spPr bwMode="auto">
            <a:xfrm>
              <a:off x="104791145" y="107145406"/>
              <a:ext cx="1417644" cy="1291352"/>
            </a:xfrm>
            <a:custGeom>
              <a:avLst/>
              <a:gdLst>
                <a:gd name="T0" fmla="*/ 2147483647 w 64000"/>
                <a:gd name="T1" fmla="*/ 0 h 64000"/>
                <a:gd name="T2" fmla="*/ 2147483647 w 64000"/>
                <a:gd name="T3" fmla="*/ 2147483647 h 64000"/>
                <a:gd name="T4" fmla="*/ 2147483647 w 64000"/>
                <a:gd name="T5" fmla="*/ 2147483647 h 64000"/>
                <a:gd name="T6" fmla="*/ 2147483647 w 64000"/>
                <a:gd name="T7" fmla="*/ 2147483647 h 64000"/>
                <a:gd name="T8" fmla="*/ 2147483647 w 64000"/>
                <a:gd name="T9" fmla="*/ 2147483647 h 64000"/>
                <a:gd name="T10" fmla="*/ 2147483647 w 64000"/>
                <a:gd name="T11" fmla="*/ 2147483647 h 64000"/>
                <a:gd name="T12" fmla="*/ 2147483647 w 64000"/>
                <a:gd name="T13" fmla="*/ 0 h 64000"/>
                <a:gd name="T14" fmla="*/ 2147483647 w 64000"/>
                <a:gd name="T15" fmla="*/ 0 h 64000"/>
                <a:gd name="T16" fmla="*/ 2147483647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32147 w 64000"/>
                <a:gd name="T28" fmla="*/ -32000 h 64000"/>
                <a:gd name="T29" fmla="*/ 32147 w 64000"/>
                <a:gd name="T30" fmla="*/ 32000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32147" y="0"/>
                  </a:moveTo>
                  <a:cubicBezTo>
                    <a:pt x="49762" y="81"/>
                    <a:pt x="64000" y="14384"/>
                    <a:pt x="64000" y="32000"/>
                  </a:cubicBezTo>
                  <a:cubicBezTo>
                    <a:pt x="64000" y="49615"/>
                    <a:pt x="49762" y="63918"/>
                    <a:pt x="32147" y="63999"/>
                  </a:cubicBezTo>
                  <a:cubicBezTo>
                    <a:pt x="32147" y="63999"/>
                    <a:pt x="32146" y="63999"/>
                    <a:pt x="32146" y="63999"/>
                  </a:cubicBezTo>
                  <a:lnTo>
                    <a:pt x="32147" y="64000"/>
                  </a:lnTo>
                  <a:lnTo>
                    <a:pt x="32147" y="0"/>
                  </a:lnTo>
                  <a:lnTo>
                    <a:pt x="32146" y="0"/>
                  </a:lnTo>
                  <a:cubicBezTo>
                    <a:pt x="32146" y="0"/>
                    <a:pt x="32147" y="0"/>
                    <a:pt x="32147" y="0"/>
                  </a:cubicBezTo>
                  <a:close/>
                </a:path>
              </a:pathLst>
            </a:custGeom>
            <a:solidFill>
              <a:srgbClr val="99CCCC"/>
            </a:solidFill>
            <a:ln w="9525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6" name="AutoShape 4"/>
            <p:cNvSpPr>
              <a:spLocks noChangeArrowheads="1" noChangeShapeType="1"/>
            </p:cNvSpPr>
            <p:nvPr/>
          </p:nvSpPr>
          <p:spPr bwMode="auto">
            <a:xfrm>
              <a:off x="104389601" y="106815789"/>
              <a:ext cx="1641900" cy="1495631"/>
            </a:xfrm>
            <a:custGeom>
              <a:avLst/>
              <a:gdLst>
                <a:gd name="T0" fmla="*/ 2147483647 w 64000"/>
                <a:gd name="T1" fmla="*/ 2147483647 h 64000"/>
                <a:gd name="T2" fmla="*/ 2147483647 w 64000"/>
                <a:gd name="T3" fmla="*/ 2147483647 h 64000"/>
                <a:gd name="T4" fmla="*/ 2147483647 w 64000"/>
                <a:gd name="T5" fmla="*/ 2147483647 h 64000"/>
                <a:gd name="T6" fmla="*/ 2147483647 w 64000"/>
                <a:gd name="T7" fmla="*/ 2147483647 h 64000"/>
                <a:gd name="T8" fmla="*/ 2147483647 w 64000"/>
                <a:gd name="T9" fmla="*/ 2147483647 h 64000"/>
                <a:gd name="T10" fmla="*/ 2147483647 w 64000"/>
                <a:gd name="T11" fmla="*/ 2147483647 h 64000"/>
                <a:gd name="T12" fmla="*/ 2147483647 w 64000"/>
                <a:gd name="T13" fmla="*/ 2147483647 h 64000"/>
                <a:gd name="T14" fmla="*/ 2147483647 w 64000"/>
                <a:gd name="T15" fmla="*/ 2147483647 h 64000"/>
                <a:gd name="T16" fmla="*/ 2147483647 w 64000"/>
                <a:gd name="T17" fmla="*/ 214748364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3370 w 64000"/>
                <a:gd name="T28" fmla="*/ -29912 h 64000"/>
                <a:gd name="T29" fmla="*/ 43370 w 64000"/>
                <a:gd name="T30" fmla="*/ 299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3370" y="2088"/>
                  </a:moveTo>
                  <a:cubicBezTo>
                    <a:pt x="55789" y="6809"/>
                    <a:pt x="64000" y="18713"/>
                    <a:pt x="64000" y="32000"/>
                  </a:cubicBezTo>
                  <a:cubicBezTo>
                    <a:pt x="64000" y="45286"/>
                    <a:pt x="55789" y="57190"/>
                    <a:pt x="43370" y="61911"/>
                  </a:cubicBezTo>
                  <a:cubicBezTo>
                    <a:pt x="43370" y="61911"/>
                    <a:pt x="43370" y="61911"/>
                    <a:pt x="43369" y="61911"/>
                  </a:cubicBezTo>
                  <a:lnTo>
                    <a:pt x="43370" y="61912"/>
                  </a:lnTo>
                  <a:lnTo>
                    <a:pt x="43370" y="2088"/>
                  </a:lnTo>
                  <a:lnTo>
                    <a:pt x="43369" y="2088"/>
                  </a:lnTo>
                  <a:cubicBezTo>
                    <a:pt x="43370" y="2088"/>
                    <a:pt x="43370" y="2088"/>
                    <a:pt x="43370" y="2088"/>
                  </a:cubicBezTo>
                  <a:close/>
                </a:path>
              </a:pathLst>
            </a:custGeom>
            <a:solidFill>
              <a:srgbClr val="336666"/>
            </a:solidFill>
            <a:ln w="9525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9" name="Text Box 5"/>
          <p:cNvSpPr txBox="1">
            <a:spLocks noChangeArrowheads="1" noChangeShapeType="1"/>
          </p:cNvSpPr>
          <p:nvPr/>
        </p:nvSpPr>
        <p:spPr bwMode="auto">
          <a:xfrm>
            <a:off x="357188" y="642938"/>
            <a:ext cx="2649537" cy="5795962"/>
          </a:xfrm>
          <a:prstGeom prst="rect">
            <a:avLst/>
          </a:prstGeom>
          <a:solidFill>
            <a:srgbClr val="FFFFFF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>
              <a:spcAft>
                <a:spcPts val="100"/>
              </a:spcAft>
            </a:pPr>
            <a:r>
              <a:rPr lang="ru-RU" sz="1400" b="1">
                <a:solidFill>
                  <a:srgbClr val="0C0F8E"/>
                </a:solidFill>
                <a:latin typeface="Garamond" pitchFamily="18" charset="0"/>
              </a:rPr>
              <a:t>Работая над данным проектом у него будут развиваться умения </a:t>
            </a:r>
            <a:r>
              <a:rPr lang="en-US" sz="1400" b="1">
                <a:solidFill>
                  <a:srgbClr val="0C0F8E"/>
                </a:solidFill>
                <a:latin typeface="Garamond" pitchFamily="18" charset="0"/>
              </a:rPr>
              <a:t>21 </a:t>
            </a:r>
            <a:r>
              <a:rPr lang="ru-RU" sz="1400" b="1">
                <a:solidFill>
                  <a:srgbClr val="0C0F8E"/>
                </a:solidFill>
                <a:latin typeface="Garamond" pitchFamily="18" charset="0"/>
              </a:rPr>
              <a:t>века: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Ответственность и адаптивность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Коммуникативные умения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Критическое и системное мышление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Умение работать с информацией и медиасредствами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Межличностное взаимодействие и сотрудничество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Умение ставить и решать проблемы</a:t>
            </a:r>
          </a:p>
          <a:p>
            <a:pPr>
              <a:spcAft>
                <a:spcPts val="100"/>
              </a:spcAft>
            </a:pPr>
            <a:r>
              <a:rPr lang="ru-RU"/>
              <a:t>.</a:t>
            </a:r>
            <a:r>
              <a:rPr lang="ru-RU" sz="1400">
                <a:solidFill>
                  <a:srgbClr val="0033CC"/>
                </a:solidFill>
                <a:latin typeface="Garamond" pitchFamily="18" charset="0"/>
              </a:rPr>
              <a:t>Социальная ответственность.</a:t>
            </a:r>
          </a:p>
          <a:p>
            <a:pPr>
              <a:spcAft>
                <a:spcPts val="600"/>
              </a:spcAft>
            </a:pPr>
            <a:endParaRPr lang="ru-RU" sz="1400">
              <a:solidFill>
                <a:srgbClr val="0033CC"/>
              </a:solidFill>
              <a:latin typeface="Garamond" pitchFamily="18" charset="0"/>
            </a:endParaRPr>
          </a:p>
          <a:p>
            <a:pPr>
              <a:spcAft>
                <a:spcPts val="600"/>
              </a:spcAft>
            </a:pPr>
            <a:endParaRPr lang="ru-RU" sz="1000">
              <a:solidFill>
                <a:srgbClr val="000000"/>
              </a:solidFill>
              <a:latin typeface="Garamond" pitchFamily="18" charset="0"/>
            </a:endParaRPr>
          </a:p>
          <a:p>
            <a:endParaRPr lang="ru-RU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28625" y="4429125"/>
          <a:ext cx="2519363" cy="2254250"/>
        </p:xfrm>
        <a:graphic>
          <a:graphicData uri="http://schemas.openxmlformats.org/presentationml/2006/ole">
            <p:oleObj spid="_x0000_s1026" name="Слайд" r:id="rId3" imgW="4568900" imgH="3425883" progId="PowerPoint.Slide.12">
              <p:embed/>
            </p:oleObj>
          </a:graphicData>
        </a:graphic>
      </p:graphicFrame>
      <p:sp>
        <p:nvSpPr>
          <p:cNvPr id="1030" name="Text Box 7"/>
          <p:cNvSpPr txBox="1">
            <a:spLocks noChangeArrowheads="1" noChangeShapeType="1"/>
          </p:cNvSpPr>
          <p:nvPr/>
        </p:nvSpPr>
        <p:spPr bwMode="auto">
          <a:xfrm>
            <a:off x="357188" y="0"/>
            <a:ext cx="8534400" cy="504825"/>
          </a:xfrm>
          <a:prstGeom prst="rect">
            <a:avLst/>
          </a:prstGeom>
          <a:solidFill>
            <a:srgbClr val="FFFF00"/>
          </a:solidFill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2600" b="1" i="1">
                <a:solidFill>
                  <a:srgbClr val="930728"/>
                </a:solidFill>
                <a:latin typeface="Verdana" pitchFamily="34" charset="0"/>
              </a:rPr>
              <a:t>Это увлечет вашего ребенка</a:t>
            </a:r>
            <a:endParaRPr lang="ru-RU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5202238"/>
            <a:ext cx="1546225" cy="1655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2" name="Picture 9" descr="MC90030352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5200650"/>
            <a:ext cx="1498600" cy="1657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1143000"/>
            <a:ext cx="2590800" cy="27416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6643688" y="4357688"/>
            <a:ext cx="2160587" cy="1943100"/>
          </a:xfrm>
          <a:prstGeom prst="rect">
            <a:avLst/>
          </a:prstGeom>
          <a:solidFill>
            <a:srgbClr val="00FFFF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b="1" i="1">
                <a:solidFill>
                  <a:srgbClr val="823618"/>
                </a:solidFill>
                <a:latin typeface="Garamond" pitchFamily="18" charset="0"/>
              </a:rPr>
              <a:t>Такого снеговика, мечтает сделать своими руками каждый ребенок.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000504"/>
            <a:ext cx="6500858" cy="28069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«… Проектное обучение поощряет и усиливает истинное учение со стороны учеников, расширяет сферу субъективности в процессе самоопределения, творчества и конкретного участия …»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                                                     В. </a:t>
            </a:r>
            <a:r>
              <a:rPr lang="ru-RU" sz="2800" b="1" dirty="0" err="1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Гузеев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4099" name="Picture 6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88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1"/>
            <a:ext cx="8572560" cy="629710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4400" b="1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Проектно – исследовательская деятельность позволяет  мне:</a:t>
            </a:r>
            <a:endParaRPr lang="ru-RU" sz="2400" b="1" u="sng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u="sng" dirty="0"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Обучить детей находить некую значимую для них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проблему и решать её путем творческого поиска и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применения интегрированного знания;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подвести ребят к осмыслению значимости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предполагаемых результатов в практической ,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творческой и познавательной деятельности;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развить творческие, исследовательские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способности и применить их на практике;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научить детей алгоритму выполнения этапов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проекта;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создать условия для самостоятельной деятельности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    учащихся в ситуации выбора.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1537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...Для того, чтобы усовершенствовать ум, </a:t>
            </a:r>
            <a:br>
              <a:rPr lang="ru-RU" sz="5400" b="1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</a:br>
            <a:r>
              <a:rPr lang="ru-RU" sz="5400" b="1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надо больше размышлять, чем заучивать</a:t>
            </a:r>
            <a:br>
              <a:rPr lang="ru-RU" sz="5400" b="1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</a:br>
            <a:r>
              <a:rPr lang="ru-RU" sz="5400" b="1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                         Р.Декарт</a:t>
            </a:r>
            <a:br>
              <a:rPr lang="ru-RU" sz="5400" b="1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</a:br>
            <a:endParaRPr lang="ru-RU" sz="5400" b="1" dirty="0">
              <a:ln>
                <a:solidFill>
                  <a:srgbClr val="FFFF00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4356"/>
            <a:ext cx="9144000" cy="424731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http//school4sel.narod.ru  - </a:t>
            </a:r>
          </a:p>
          <a:p>
            <a:pPr algn="ctr">
              <a:defRPr/>
            </a:pPr>
            <a:endParaRPr lang="ru-RU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54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Мультимедийные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эффекты  различных процессов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15370" cy="68831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Проект - это совокупность определенных действий, документов, предварительных текстов, замысел для создания реального объекта, предмета, создания разного рода теоретического продукта. 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785926"/>
            <a:ext cx="814393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Основной целью проектного метода является развитие </a:t>
            </a:r>
            <a:r>
              <a:rPr lang="ru-RU" sz="3600" b="1" i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свободной творческой личности ребенка,</a:t>
            </a:r>
            <a:r>
              <a:rPr lang="ru-RU" sz="3600" b="1" i="1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которое определяется задачами развития и задачами исследовательской деятельности детей. </a:t>
            </a:r>
            <a:endParaRPr lang="ru-RU" sz="4400" b="1" i="1" dirty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4" descr="ц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"/>
            <a:ext cx="771527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Цели и задачи проектного исследовательского метода.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14290"/>
            <a:ext cx="5857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Задачи развития: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428736"/>
            <a:ext cx="850112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обеспечение психологического   </a:t>
            </a:r>
            <a:b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благополучия и здоровья детей;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познавательных  </a:t>
            </a:r>
          </a:p>
          <a:p>
            <a:pPr eaLnBrk="0" hangingPunct="0"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способностей;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творческого воображения;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творческого мышления;</a:t>
            </a:r>
            <a:endParaRPr lang="ru-RU" sz="2800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коммуникативных     </a:t>
            </a:r>
            <a:b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навыков.</a:t>
            </a:r>
            <a:endParaRPr lang="ru-RU" sz="4400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14313"/>
            <a:ext cx="1122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1"/>
            <a:ext cx="8678892" cy="17144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Задачи исследовательской деятельности: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9"/>
            <a:ext cx="8572560" cy="51337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предпосылок поисковой   </a:t>
            </a:r>
            <a:b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деятельности, интеллектуальной инициативы;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 умения определять возможные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методы решения проблем с помощью    </a:t>
            </a:r>
            <a:b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взрослого;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формирование умения применять данные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методы, способствующие решению   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поставленной задачи, с использованием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различных вариантов;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 желания пользоваться специальной </a:t>
            </a:r>
            <a:b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терминологией, ведение конструктивной </a:t>
            </a:r>
            <a:b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беседы в процессе совместной </a:t>
            </a:r>
            <a:b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исследовательской деятельности.</a:t>
            </a:r>
          </a:p>
        </p:txBody>
      </p:sp>
      <p:pic>
        <p:nvPicPr>
          <p:cNvPr id="8196" name="Picture 4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643563"/>
            <a:ext cx="1714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00105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Сущность исследовательского проекта.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57188" y="1857375"/>
            <a:ext cx="3143250" cy="64293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Проблемная ситуация</a:t>
            </a:r>
            <a:endParaRPr lang="ru-RU" sz="3200" b="1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57188" y="2857500"/>
            <a:ext cx="3786187" cy="10001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Поиск способов решения</a:t>
            </a:r>
          </a:p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(выдвижение гипотез)</a:t>
            </a:r>
            <a:endParaRPr lang="ru-RU" sz="3200" b="1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28625" y="4143375"/>
            <a:ext cx="3714750" cy="121443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Исследовательская,</a:t>
            </a:r>
          </a:p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поисковая прак. деятельность</a:t>
            </a:r>
            <a:endParaRPr lang="ru-RU" sz="3200" b="1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00063" y="5857875"/>
            <a:ext cx="3000375" cy="64293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latin typeface="Calibri" pitchFamily="34" charset="0"/>
              </a:rPr>
              <a:t>Защита проектов</a:t>
            </a:r>
            <a:endParaRPr lang="ru-RU" sz="2800" b="1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357813" y="1857375"/>
            <a:ext cx="2428875" cy="64293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3200">
                <a:latin typeface="Calibri" pitchFamily="34" charset="0"/>
              </a:rPr>
              <a:t>проблема</a:t>
            </a:r>
            <a:endParaRPr lang="ru-RU" sz="2400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143500" y="4286250"/>
            <a:ext cx="3500438" cy="6032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>
                <a:latin typeface="Calibri" pitchFamily="34" charset="0"/>
              </a:rPr>
              <a:t>Оформление результатов</a:t>
            </a:r>
            <a:endParaRPr lang="ru-RU" sz="3200"/>
          </a:p>
        </p:txBody>
      </p:sp>
      <p:sp>
        <p:nvSpPr>
          <p:cNvPr id="9225" name="AutoShape 8"/>
          <p:cNvSpPr>
            <a:spLocks/>
          </p:cNvSpPr>
          <p:nvPr/>
        </p:nvSpPr>
        <p:spPr bwMode="auto">
          <a:xfrm>
            <a:off x="5286375" y="5500688"/>
            <a:ext cx="3571875" cy="1000125"/>
          </a:xfrm>
          <a:prstGeom prst="borderCallout1">
            <a:avLst>
              <a:gd name="adj1" fmla="val 17404"/>
              <a:gd name="adj2" fmla="val -3367"/>
              <a:gd name="adj3" fmla="val 77708"/>
              <a:gd name="adj4" fmla="val -48366"/>
            </a:avLst>
          </a:prstGeom>
          <a:solidFill>
            <a:srgbClr val="FF0000"/>
          </a:solidFill>
          <a:ln w="57150" cap="rnd">
            <a:solidFill>
              <a:schemeClr val="tx2">
                <a:lumMod val="75000"/>
              </a:schemeClr>
            </a:solidFill>
            <a:miter lim="800000"/>
            <a:headEnd type="triangle" w="med" len="med"/>
            <a:tailEnd type="none" w="med" len="med"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400">
                <a:latin typeface="Calibri" pitchFamily="34" charset="0"/>
              </a:rPr>
              <a:t>Прогнозирование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2400">
                <a:latin typeface="Calibri" pitchFamily="34" charset="0"/>
              </a:rPr>
              <a:t>новых проблем</a:t>
            </a:r>
            <a:endParaRPr lang="ru-RU" sz="3200"/>
          </a:p>
        </p:txBody>
      </p:sp>
      <p:cxnSp>
        <p:nvCxnSpPr>
          <p:cNvPr id="11" name="Прямая со стрелкой 10"/>
          <p:cNvCxnSpPr>
            <a:stCxn id="9219" idx="3"/>
            <a:endCxn id="9223" idx="1"/>
          </p:cNvCxnSpPr>
          <p:nvPr/>
        </p:nvCxnSpPr>
        <p:spPr>
          <a:xfrm>
            <a:off x="3500438" y="2178050"/>
            <a:ext cx="185737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220" idx="3"/>
          </p:cNvCxnSpPr>
          <p:nvPr/>
        </p:nvCxnSpPr>
        <p:spPr>
          <a:xfrm flipV="1">
            <a:off x="4143375" y="2357438"/>
            <a:ext cx="1214438" cy="10001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3929062" y="2786063"/>
            <a:ext cx="1857375" cy="1428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войная стрелка влево/вправо 15"/>
          <p:cNvSpPr/>
          <p:nvPr/>
        </p:nvSpPr>
        <p:spPr>
          <a:xfrm>
            <a:off x="4143375" y="4643438"/>
            <a:ext cx="1000125" cy="142875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endCxn id="9222" idx="3"/>
          </p:cNvCxnSpPr>
          <p:nvPr/>
        </p:nvCxnSpPr>
        <p:spPr>
          <a:xfrm rot="10800000" flipV="1">
            <a:off x="3500438" y="4857750"/>
            <a:ext cx="1643062" cy="1322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Основные требования к использованию метода проектов</a:t>
            </a:r>
            <a:endParaRPr lang="ru-RU" sz="5400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844" y="1928802"/>
            <a:ext cx="8858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Использование исследовательских методов </a:t>
            </a:r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n>
                <a:solidFill>
                  <a:srgbClr val="00B0F0"/>
                </a:solidFill>
              </a:ln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Определение проблемы, вытекающих из  </a:t>
            </a:r>
            <a:b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нее задач исследования;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выдвижение гипотезы их решения, </a:t>
            </a:r>
            <a:b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обсуждение методов исследования;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оформление конечных результатов;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анализ полученных данных;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подведение итогов, корректировка, </a:t>
            </a:r>
            <a:b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выводы.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88" y="2428875"/>
            <a:ext cx="2571750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Этапы проекта</a:t>
            </a:r>
          </a:p>
        </p:txBody>
      </p:sp>
      <p:sp>
        <p:nvSpPr>
          <p:cNvPr id="3" name="Овал 2"/>
          <p:cNvSpPr/>
          <p:nvPr/>
        </p:nvSpPr>
        <p:spPr>
          <a:xfrm>
            <a:off x="3643313" y="214313"/>
            <a:ext cx="1785937" cy="1643062"/>
          </a:xfrm>
          <a:prstGeom prst="ellipse">
            <a:avLst/>
          </a:prstGeom>
          <a:solidFill>
            <a:srgbClr val="23E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темы</a:t>
            </a:r>
          </a:p>
        </p:txBody>
      </p:sp>
      <p:sp>
        <p:nvSpPr>
          <p:cNvPr id="4" name="Овал 3"/>
          <p:cNvSpPr/>
          <p:nvPr/>
        </p:nvSpPr>
        <p:spPr>
          <a:xfrm>
            <a:off x="6643688" y="428625"/>
            <a:ext cx="1714500" cy="15001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Планирование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7143750" y="2786063"/>
            <a:ext cx="1714500" cy="1571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15125" y="5072063"/>
            <a:ext cx="1643063" cy="1571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Сбор информации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3571875" y="5214938"/>
            <a:ext cx="1928813" cy="1643062"/>
          </a:xfrm>
          <a:prstGeom prst="ellipse">
            <a:avLst/>
          </a:prstGeom>
          <a:solidFill>
            <a:srgbClr val="23E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214313" y="2928938"/>
            <a:ext cx="1571625" cy="1571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063" y="5000625"/>
            <a:ext cx="1628775" cy="15716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Оценка результатов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500063" y="571500"/>
            <a:ext cx="1714500" cy="1500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Защита</a:t>
            </a:r>
          </a:p>
        </p:txBody>
      </p:sp>
      <p:cxnSp>
        <p:nvCxnSpPr>
          <p:cNvPr id="12" name="Прямая со стрелкой 11"/>
          <p:cNvCxnSpPr>
            <a:stCxn id="2" idx="7"/>
            <a:endCxn id="4" idx="3"/>
          </p:cNvCxnSpPr>
          <p:nvPr/>
        </p:nvCxnSpPr>
        <p:spPr>
          <a:xfrm rot="5400000" flipH="1" flipV="1">
            <a:off x="5614988" y="1504950"/>
            <a:ext cx="1074737" cy="148431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  <a:endCxn id="3" idx="4"/>
          </p:cNvCxnSpPr>
          <p:nvPr/>
        </p:nvCxnSpPr>
        <p:spPr>
          <a:xfrm rot="5400000" flipH="1" flipV="1">
            <a:off x="4232276" y="2125662"/>
            <a:ext cx="571500" cy="34925"/>
          </a:xfrm>
          <a:prstGeom prst="straightConnector1">
            <a:avLst/>
          </a:prstGeom>
          <a:ln w="28575">
            <a:solidFill>
              <a:srgbClr val="23E9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071688" y="1714500"/>
            <a:ext cx="1428750" cy="1214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8" idx="6"/>
          </p:cNvCxnSpPr>
          <p:nvPr/>
        </p:nvCxnSpPr>
        <p:spPr>
          <a:xfrm rot="10800000" flipV="1">
            <a:off x="1785938" y="3643313"/>
            <a:ext cx="1428750" cy="714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6"/>
          </p:cNvCxnSpPr>
          <p:nvPr/>
        </p:nvCxnSpPr>
        <p:spPr>
          <a:xfrm>
            <a:off x="5786438" y="3643313"/>
            <a:ext cx="1285875" cy="714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000250" y="4286250"/>
            <a:ext cx="142875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339432" y="5018881"/>
            <a:ext cx="357188" cy="34925"/>
          </a:xfrm>
          <a:prstGeom prst="straightConnector1">
            <a:avLst/>
          </a:prstGeom>
          <a:ln w="28575">
            <a:solidFill>
              <a:srgbClr val="23E9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" idx="5"/>
          </p:cNvCxnSpPr>
          <p:nvPr/>
        </p:nvCxnSpPr>
        <p:spPr>
          <a:xfrm rot="16200000" flipH="1">
            <a:off x="5670550" y="4241800"/>
            <a:ext cx="855663" cy="1376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Рисунок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3143248"/>
            <a:ext cx="11096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Рисунок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9519" y="2998332"/>
            <a:ext cx="1143009" cy="111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898</Words>
  <Application>Microsoft Office PowerPoint</Application>
  <PresentationFormat>Экран (4:3)</PresentationFormat>
  <Paragraphs>183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Verdana</vt:lpstr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Дарёна</cp:lastModifiedBy>
  <cp:revision>86</cp:revision>
  <dcterms:created xsi:type="dcterms:W3CDTF">2011-02-26T06:23:15Z</dcterms:created>
  <dcterms:modified xsi:type="dcterms:W3CDTF">2012-06-05T04:47:50Z</dcterms:modified>
</cp:coreProperties>
</file>