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97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82" r:id="rId11"/>
    <p:sldId id="292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79" r:id="rId24"/>
    <p:sldId id="288" r:id="rId25"/>
    <p:sldId id="289" r:id="rId26"/>
    <p:sldId id="291" r:id="rId27"/>
    <p:sldId id="296" r:id="rId28"/>
    <p:sldId id="290" r:id="rId29"/>
    <p:sldId id="269" r:id="rId30"/>
    <p:sldId id="266" r:id="rId31"/>
    <p:sldId id="298" r:id="rId32"/>
    <p:sldId id="29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FF00"/>
    <a:srgbClr val="66FFFF"/>
    <a:srgbClr val="CC3300"/>
    <a:srgbClr val="66CCFF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3278-ABB7-4E78-8FD7-F283E975C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1C5E-1B26-4930-A2C8-C335D03D3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ACDA-31AF-497F-90E4-2638156CA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53" y="234"/>
              <a:ext cx="1875" cy="3626"/>
              <a:chOff x="2991" y="767"/>
              <a:chExt cx="1875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19" y="178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3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25" y="2193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1" y="2333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22" y="69"/>
              <a:ext cx="356" cy="608"/>
              <a:chOff x="174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4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80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9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88"/>
              <a:ext cx="500" cy="500"/>
              <a:chOff x="1727" y="88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8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1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3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5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8804-D208-4EFD-9CAB-6466E92E4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E9250-FFE8-448B-8C96-A006D3241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E1C3-ECBF-4F4A-A3BF-01D4E5E2E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EDF2-93EB-4A80-B5F0-FD78C3A4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0AFD-9693-41F3-92BE-6819B022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A912-5147-4AC1-BA5E-9F5A2973F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130A-E42A-4761-83EB-D98999ADC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8923-1F9B-46C6-930D-B34E53EC0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086B-C25B-4720-B4B3-1A8BE0D2A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D2900-0C8C-4697-BB0F-A36F33CAD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9F6F-5BAB-43BE-A6C7-55004FE3B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78E2-5790-4AE6-A80C-7B5A09F9F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C064-709F-4BAB-85B7-F63561D1C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71F6-55F5-41D6-9B6C-ED689B4D0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EB74-69BC-4E8E-830B-B136E2E8F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2B76-25BF-4CC0-93D6-D497CC57F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8FAC3-B24B-4C74-8041-9506FC091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9802-9581-48A6-B8E0-27CF495A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83910-8206-4D11-B0B8-08B24B495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5442-D6D5-4DDC-AB5F-0D504D44C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61D54BB-073F-4AC1-985C-C083BA76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741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41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741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742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2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2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71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742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2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743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743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4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5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5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666B86-A8EB-4041-A425-8494ADC82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3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79;&#1080;&#1084;&#1072;%20&#1074;&#1080;&#1074;&#1072;&#1083;&#1100;&#1076;&#1080;%20&#1082;%20&#1091;&#1088;&#1086;&#1082;&#1091;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4.wmv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hyperlink" Target="&#1087;&#1088;&#1077;&#1079;&#1077;&#1085;&#1090;&#1072;&#1094;&#1080;&#1103;5.ppt.ppt" TargetMode="External"/><Relationship Id="rId5" Type="http://schemas.openxmlformats.org/officeDocument/2006/relationships/hyperlink" Target="&#1087;&#1088;&#1077;&#1079;&#1077;&#1085;&#1090;&#1072;&#1094;&#1080;&#1103;%204.ppt.ppt" TargetMode="Externa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o.mail.ru/frame.html?imgurl=http://owl.pp.ru/gallery/albums/userpics/16153/normal_50.jpg&amp;pageurl=http://owl.pp.ru%2Fgallery%2Fdisplayimage.php%3Falbum%3Dtoprated%26cat%3D0%26pos%3D360&amp;id=46175532&amp;iid=3&amp;imgwidth=608&amp;imgheight=399&amp;imgsize=35001&amp;images_links=b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47;&#1080;&#1084;&#1072;%20&#1069;.%20&#1061;&#1080;&#1083;&#1100;.mp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1.sld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77;&#1079;&#1077;&#1085;&#1090;&#1072;&#1094;&#1080;&#1103;2.ppt.ppt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hyperlink" Target="&#1055;&#1088;&#1077;&#1079;&#1077;&#1085;&#1090;&#1072;&#1094;&#1080;&#1103;3.ppt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орозные рисунки на окне (1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конечная звезда 2">
            <a:hlinkClick r:id="rId3" action="ppaction://hlinkfile"/>
          </p:cNvPr>
          <p:cNvSpPr/>
          <p:nvPr/>
        </p:nvSpPr>
        <p:spPr>
          <a:xfrm>
            <a:off x="785813" y="5729288"/>
            <a:ext cx="1214437" cy="11287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муз</a:t>
            </a:r>
          </a:p>
        </p:txBody>
      </p:sp>
      <p:sp>
        <p:nvSpPr>
          <p:cNvPr id="4" name="Блок-схема: решение 3">
            <a:hlinkClick r:id="rId4" action="ppaction://hlinksldjump"/>
          </p:cNvPr>
          <p:cNvSpPr/>
          <p:nvPr/>
        </p:nvSpPr>
        <p:spPr>
          <a:xfrm>
            <a:off x="7715250" y="6000750"/>
            <a:ext cx="914400" cy="612775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2500313" y="1928813"/>
          <a:ext cx="4500562" cy="1843087"/>
        </p:xfrm>
        <a:graphic>
          <a:graphicData uri="http://schemas.openxmlformats.org/presentationml/2006/ole">
            <p:oleObj spid="_x0000_s1026" name="Объект упаковщика для оболочки" showAsIcon="1" r:id="rId4" imgW="1852920" imgH="685800" progId="Package">
              <p:embed/>
            </p:oleObj>
          </a:graphicData>
        </a:graphic>
      </p:graphicFrame>
      <p:sp>
        <p:nvSpPr>
          <p:cNvPr id="3" name="5-конечная звезда 2">
            <a:hlinkClick r:id="rId5" action="ppaction://hlinkpres?slideindex=1&amp;slidetitle="/>
          </p:cNvPr>
          <p:cNvSpPr/>
          <p:nvPr/>
        </p:nvSpPr>
        <p:spPr>
          <a:xfrm>
            <a:off x="1500188" y="564356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</a:t>
            </a:r>
          </a:p>
        </p:txBody>
      </p:sp>
      <p:sp>
        <p:nvSpPr>
          <p:cNvPr id="5" name="5-конечная звезда 4">
            <a:hlinkClick r:id="rId6" action="ppaction://hlinkpres?slideindex=1&amp;slidetitle="/>
          </p:cNvPr>
          <p:cNvSpPr/>
          <p:nvPr/>
        </p:nvSpPr>
        <p:spPr>
          <a:xfrm>
            <a:off x="7000875" y="5715000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 noChangeAspect="1"/>
          </p:cNvGrpSpPr>
          <p:nvPr/>
        </p:nvGrpSpPr>
        <p:grpSpPr bwMode="auto">
          <a:xfrm>
            <a:off x="881063" y="866775"/>
            <a:ext cx="7670800" cy="5070475"/>
            <a:chOff x="3102" y="-1320"/>
            <a:chExt cx="4730" cy="3622"/>
          </a:xfrm>
        </p:grpSpPr>
        <p:sp>
          <p:nvSpPr>
            <p:cNvPr id="17411" name="Oval 6"/>
            <p:cNvSpPr>
              <a:spLocks noChangeArrowheads="1"/>
            </p:cNvSpPr>
            <p:nvPr/>
          </p:nvSpPr>
          <p:spPr bwMode="auto">
            <a:xfrm>
              <a:off x="4723" y="-1320"/>
              <a:ext cx="1270" cy="125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latin typeface="Arial Black" pitchFamily="34" charset="0"/>
                </a:rPr>
                <a:t>Ж</a:t>
              </a:r>
              <a:endParaRPr lang="ru-RU" sz="2800"/>
            </a:p>
          </p:txBody>
        </p:sp>
        <p:sp>
          <p:nvSpPr>
            <p:cNvPr id="17412" name="Oval 7"/>
            <p:cNvSpPr>
              <a:spLocks noChangeArrowheads="1"/>
            </p:cNvSpPr>
            <p:nvPr/>
          </p:nvSpPr>
          <p:spPr bwMode="auto">
            <a:xfrm>
              <a:off x="6562" y="1049"/>
              <a:ext cx="1270" cy="125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latin typeface="Arial Black" pitchFamily="34" charset="0"/>
                </a:rPr>
                <a:t>Г</a:t>
              </a:r>
              <a:endParaRPr lang="ru-RU" sz="2800"/>
            </a:p>
          </p:txBody>
        </p:sp>
        <p:sp>
          <p:nvSpPr>
            <p:cNvPr id="17413" name="Oval 8"/>
            <p:cNvSpPr>
              <a:spLocks noChangeArrowheads="1"/>
            </p:cNvSpPr>
            <p:nvPr/>
          </p:nvSpPr>
          <p:spPr bwMode="auto">
            <a:xfrm>
              <a:off x="3102" y="909"/>
              <a:ext cx="1270" cy="125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latin typeface="Arial Black" pitchFamily="34" charset="0"/>
                </a:rPr>
                <a:t>Т</a:t>
              </a:r>
              <a:endParaRPr lang="ru-RU" sz="2800"/>
            </a:p>
          </p:txBody>
        </p:sp>
        <p:sp>
          <p:nvSpPr>
            <p:cNvPr id="17414" name="Line 9"/>
            <p:cNvSpPr>
              <a:spLocks noChangeShapeType="1"/>
            </p:cNvSpPr>
            <p:nvPr/>
          </p:nvSpPr>
          <p:spPr bwMode="auto">
            <a:xfrm>
              <a:off x="5949" y="-345"/>
              <a:ext cx="1051" cy="12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Line 10"/>
            <p:cNvSpPr>
              <a:spLocks noChangeShapeType="1"/>
            </p:cNvSpPr>
            <p:nvPr/>
          </p:nvSpPr>
          <p:spPr bwMode="auto">
            <a:xfrm flipH="1" flipV="1">
              <a:off x="5817" y="-66"/>
              <a:ext cx="964" cy="11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Line 11"/>
            <p:cNvSpPr>
              <a:spLocks noChangeShapeType="1"/>
            </p:cNvSpPr>
            <p:nvPr/>
          </p:nvSpPr>
          <p:spPr bwMode="auto">
            <a:xfrm>
              <a:off x="4460" y="1467"/>
              <a:ext cx="2015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Line 12"/>
            <p:cNvSpPr>
              <a:spLocks noChangeShapeType="1"/>
            </p:cNvSpPr>
            <p:nvPr/>
          </p:nvSpPr>
          <p:spPr bwMode="auto">
            <a:xfrm flipH="1">
              <a:off x="4416" y="1746"/>
              <a:ext cx="2058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Line 13"/>
            <p:cNvSpPr>
              <a:spLocks noChangeShapeType="1"/>
            </p:cNvSpPr>
            <p:nvPr/>
          </p:nvSpPr>
          <p:spPr bwMode="auto">
            <a:xfrm flipV="1">
              <a:off x="3540" y="-345"/>
              <a:ext cx="1226" cy="11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Line 14"/>
            <p:cNvSpPr>
              <a:spLocks noChangeShapeType="1"/>
            </p:cNvSpPr>
            <p:nvPr/>
          </p:nvSpPr>
          <p:spPr bwMode="auto">
            <a:xfrm flipH="1">
              <a:off x="3891" y="-205"/>
              <a:ext cx="1051" cy="9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WordArt 15"/>
            <p:cNvSpPr>
              <a:spLocks noChangeArrowheads="1" noChangeShapeType="1" noTextEdit="1"/>
            </p:cNvSpPr>
            <p:nvPr/>
          </p:nvSpPr>
          <p:spPr bwMode="auto">
            <a:xfrm rot="-1639523">
              <a:off x="3472" y="-107"/>
              <a:ext cx="1209" cy="27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Arial"/>
                  <a:cs typeface="Arial"/>
                </a:rPr>
                <a:t>плавление</a:t>
              </a:r>
            </a:p>
          </p:txBody>
        </p:sp>
        <p:sp>
          <p:nvSpPr>
            <p:cNvPr id="17421" name="WordArt 16"/>
            <p:cNvSpPr>
              <a:spLocks noChangeArrowheads="1" noChangeShapeType="1" noTextEdit="1"/>
            </p:cNvSpPr>
            <p:nvPr/>
          </p:nvSpPr>
          <p:spPr bwMode="auto">
            <a:xfrm rot="-1787059">
              <a:off x="3983" y="254"/>
              <a:ext cx="1210" cy="4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Arial"/>
                  <a:cs typeface="Arial"/>
                </a:rPr>
                <a:t>кристаллизация</a:t>
              </a:r>
            </a:p>
          </p:txBody>
        </p:sp>
        <p:sp>
          <p:nvSpPr>
            <p:cNvPr id="17422" name="WordArt 17"/>
            <p:cNvSpPr>
              <a:spLocks noChangeArrowheads="1" noChangeShapeType="1" noTextEdit="1"/>
            </p:cNvSpPr>
            <p:nvPr/>
          </p:nvSpPr>
          <p:spPr bwMode="auto">
            <a:xfrm rot="2282176">
              <a:off x="5986" y="-51"/>
              <a:ext cx="1479" cy="400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Arial"/>
                  <a:cs typeface="Arial"/>
                </a:rPr>
                <a:t>парообразование</a:t>
              </a:r>
            </a:p>
          </p:txBody>
        </p:sp>
        <p:sp>
          <p:nvSpPr>
            <p:cNvPr id="17423" name="WordArt 18"/>
            <p:cNvSpPr>
              <a:spLocks noChangeArrowheads="1" noChangeShapeType="1" noTextEdit="1"/>
            </p:cNvSpPr>
            <p:nvPr/>
          </p:nvSpPr>
          <p:spPr bwMode="auto">
            <a:xfrm rot="2498846">
              <a:off x="5385" y="390"/>
              <a:ext cx="1346" cy="361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Arial"/>
                  <a:cs typeface="Arial"/>
                </a:rPr>
                <a:t>конденсация</a:t>
              </a:r>
            </a:p>
          </p:txBody>
        </p:sp>
        <p:sp>
          <p:nvSpPr>
            <p:cNvPr id="1742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766" y="1885"/>
              <a:ext cx="1480" cy="1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Arial"/>
                  <a:cs typeface="Arial"/>
                </a:rPr>
                <a:t>Десублимация</a:t>
              </a:r>
            </a:p>
          </p:txBody>
        </p:sp>
        <p:sp>
          <p:nvSpPr>
            <p:cNvPr id="174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679" y="1188"/>
              <a:ext cx="1481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Arial"/>
                  <a:cs typeface="Arial"/>
                </a:rPr>
                <a:t>Сублимация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14922">
            <a:off x="-95017" y="2019947"/>
            <a:ext cx="9177669" cy="186204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spc="50" dirty="0">
                <a:ln w="11430">
                  <a:solidFill>
                    <a:srgbClr val="FF0000"/>
                  </a:solidFill>
                </a:ln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98785" name="Group 481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618" name="Group 170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н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05641" name="Group 169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э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19977" name="Group 169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э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о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д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э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о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д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э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о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д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с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22883" name="Group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э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о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д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с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и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 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6481762" cy="17002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Чудеса в решете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984750" y="5248275"/>
            <a:ext cx="383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000"/>
              <a:t>Выполнила:</a:t>
            </a:r>
          </a:p>
          <a:p>
            <a:pPr algn="ctr"/>
            <a:r>
              <a:rPr lang="ru-RU" sz="2000"/>
              <a:t> Ткаченко Лидия Ивановна</a:t>
            </a:r>
          </a:p>
          <a:p>
            <a:pPr algn="ctr"/>
            <a:r>
              <a:rPr lang="ru-RU" sz="2000"/>
              <a:t>МОУ </a:t>
            </a:r>
            <a:r>
              <a:rPr lang="ru-RU" sz="2400"/>
              <a:t>СОШ</a:t>
            </a:r>
            <a:endParaRPr lang="ru-RU" sz="2000"/>
          </a:p>
          <a:p>
            <a:pPr algn="ctr"/>
            <a:r>
              <a:rPr lang="ru-RU" sz="2000"/>
              <a:t>с. Песчаноозерка</a:t>
            </a:r>
          </a:p>
        </p:txBody>
      </p:sp>
      <p:pic>
        <p:nvPicPr>
          <p:cNvPr id="5" name="Рисунок 4" descr="051207-o8ode-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3000375"/>
            <a:ext cx="374173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23907" name="Group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э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о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д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с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и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э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о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д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с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и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25955" name="Group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5202555"/>
        </p:xfrm>
        <a:graphic>
          <a:graphicData uri="http://schemas.openxmlformats.org/drawingml/2006/table">
            <a:tbl>
              <a:tblPr/>
              <a:tblGrid>
                <a:gridCol w="654050"/>
                <a:gridCol w="7175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э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о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д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с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 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и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к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в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б</a:t>
                      </a:r>
                      <a:endParaRPr kumimoji="0" lang="ru-RU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52052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Остров сокровищ</a:t>
            </a: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4683125" y="714375"/>
            <a:ext cx="4460875" cy="3786188"/>
          </a:xfrm>
          <a:prstGeom prst="cloudCallout">
            <a:avLst>
              <a:gd name="adj1" fmla="val -49778"/>
              <a:gd name="adj2" fmla="val 62269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0" name="Объект 1"/>
          <p:cNvPicPr>
            <a:picLocks noChangeArrowheads="1"/>
          </p:cNvPicPr>
          <p:nvPr/>
        </p:nvPicPr>
        <p:blipFill>
          <a:blip r:embed="rId3" cstate="print"/>
          <a:srcRect l="-23975" t="-12814" r="-21645" b="-6525"/>
          <a:stretch>
            <a:fillRect/>
          </a:stretch>
        </p:blipFill>
        <p:spPr bwMode="auto">
          <a:xfrm>
            <a:off x="5143500" y="1643063"/>
            <a:ext cx="329406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4"/>
          <p:cNvSpPr>
            <a:spLocks noChangeArrowheads="1"/>
          </p:cNvSpPr>
          <p:nvPr/>
        </p:nvSpPr>
        <p:spPr bwMode="auto">
          <a:xfrm rot="-1496138">
            <a:off x="141288" y="2638425"/>
            <a:ext cx="4575175" cy="3927475"/>
          </a:xfrm>
          <a:prstGeom prst="cloudCallout">
            <a:avLst>
              <a:gd name="adj1" fmla="val -69931"/>
              <a:gd name="adj2" fmla="val 2777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Молния 5"/>
          <p:cNvSpPr/>
          <p:nvPr/>
        </p:nvSpPr>
        <p:spPr>
          <a:xfrm rot="4375905">
            <a:off x="4060032" y="1604169"/>
            <a:ext cx="573087" cy="132397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52052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Остров сокровищ</a:t>
            </a:r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4683125" y="1000125"/>
            <a:ext cx="4175125" cy="3097213"/>
          </a:xfrm>
          <a:prstGeom prst="cloudCallout">
            <a:avLst>
              <a:gd name="adj1" fmla="val -39333"/>
              <a:gd name="adj2" fmla="val 78139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4" name="Объект 1"/>
          <p:cNvPicPr>
            <a:picLocks noChangeArrowheads="1"/>
          </p:cNvPicPr>
          <p:nvPr/>
        </p:nvPicPr>
        <p:blipFill>
          <a:blip r:embed="rId3" cstate="print"/>
          <a:srcRect l="-23975" t="-12814" r="-21645" b="-6525"/>
          <a:stretch>
            <a:fillRect/>
          </a:stretch>
        </p:blipFill>
        <p:spPr bwMode="auto">
          <a:xfrm>
            <a:off x="5143500" y="1643063"/>
            <a:ext cx="329406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214313" y="3500438"/>
            <a:ext cx="4527550" cy="3111500"/>
          </a:xfrm>
          <a:prstGeom prst="cloudCallout">
            <a:avLst>
              <a:gd name="adj1" fmla="val -52676"/>
              <a:gd name="adj2" fmla="val 53866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C00000"/>
                </a:solidFill>
              </a:rPr>
              <a:t>Q</a:t>
            </a:r>
            <a:r>
              <a:rPr lang="ru-RU" sz="3600">
                <a:solidFill>
                  <a:srgbClr val="C00000"/>
                </a:solidFill>
              </a:rPr>
              <a:t> = </a:t>
            </a:r>
            <a:r>
              <a:rPr lang="el-GR" sz="3600">
                <a:solidFill>
                  <a:srgbClr val="C00000"/>
                </a:solidFill>
              </a:rPr>
              <a:t>λ</a:t>
            </a:r>
            <a:r>
              <a:rPr lang="ru-RU" sz="3600">
                <a:solidFill>
                  <a:srgbClr val="C00000"/>
                </a:solidFill>
              </a:rPr>
              <a:t> </a:t>
            </a:r>
            <a:r>
              <a:rPr lang="en-US" sz="3600">
                <a:solidFill>
                  <a:srgbClr val="C00000"/>
                </a:solidFill>
              </a:rPr>
              <a:t>m</a:t>
            </a:r>
            <a:endParaRPr lang="ru-RU" sz="3600">
              <a:solidFill>
                <a:srgbClr val="C00000"/>
              </a:solidFill>
            </a:endParaRPr>
          </a:p>
          <a:p>
            <a:pPr algn="ctr"/>
            <a:r>
              <a:rPr lang="en-US" sz="3600">
                <a:solidFill>
                  <a:srgbClr val="C00000"/>
                </a:solidFill>
              </a:rPr>
              <a:t>Q</a:t>
            </a:r>
            <a:r>
              <a:rPr lang="ru-RU" sz="3600">
                <a:solidFill>
                  <a:srgbClr val="C00000"/>
                </a:solidFill>
              </a:rPr>
              <a:t> = </a:t>
            </a:r>
            <a:r>
              <a:rPr lang="en-US" sz="3600">
                <a:solidFill>
                  <a:srgbClr val="C00000"/>
                </a:solidFill>
              </a:rPr>
              <a:t>L</a:t>
            </a:r>
            <a:r>
              <a:rPr lang="ru-RU" sz="3600">
                <a:solidFill>
                  <a:srgbClr val="C00000"/>
                </a:solidFill>
              </a:rPr>
              <a:t> </a:t>
            </a:r>
            <a:r>
              <a:rPr lang="en-US" sz="3600">
                <a:solidFill>
                  <a:srgbClr val="C00000"/>
                </a:solidFill>
              </a:rPr>
              <a:t>m</a:t>
            </a:r>
            <a:endParaRPr lang="ru-RU" sz="3600">
              <a:solidFill>
                <a:srgbClr val="C00000"/>
              </a:solidFill>
            </a:endParaRPr>
          </a:p>
          <a:p>
            <a:pPr algn="ctr"/>
            <a:r>
              <a:rPr lang="en-US" sz="3600">
                <a:solidFill>
                  <a:srgbClr val="C00000"/>
                </a:solidFill>
              </a:rPr>
              <a:t>Q</a:t>
            </a:r>
            <a:r>
              <a:rPr lang="ru-RU" sz="3600">
                <a:solidFill>
                  <a:srgbClr val="C00000"/>
                </a:solidFill>
              </a:rPr>
              <a:t> =</a:t>
            </a:r>
            <a:r>
              <a:rPr lang="en-US" sz="3600">
                <a:solidFill>
                  <a:srgbClr val="C00000"/>
                </a:solidFill>
              </a:rPr>
              <a:t>q</a:t>
            </a:r>
            <a:r>
              <a:rPr lang="ru-RU" sz="3600">
                <a:solidFill>
                  <a:srgbClr val="C00000"/>
                </a:solidFill>
              </a:rPr>
              <a:t> </a:t>
            </a:r>
            <a:r>
              <a:rPr lang="en-US" sz="3600">
                <a:solidFill>
                  <a:srgbClr val="C00000"/>
                </a:solidFill>
              </a:rPr>
              <a:t>m</a:t>
            </a:r>
            <a:endParaRPr lang="ru-RU" sz="3600">
              <a:solidFill>
                <a:srgbClr val="C00000"/>
              </a:solidFill>
            </a:endParaRPr>
          </a:p>
          <a:p>
            <a:pPr algn="ctr"/>
            <a:r>
              <a:rPr lang="en-US" sz="3600">
                <a:solidFill>
                  <a:srgbClr val="C00000"/>
                </a:solidFill>
              </a:rPr>
              <a:t>Q</a:t>
            </a:r>
            <a:r>
              <a:rPr lang="ru-RU" sz="3600">
                <a:solidFill>
                  <a:srgbClr val="C00000"/>
                </a:solidFill>
              </a:rPr>
              <a:t> =</a:t>
            </a:r>
            <a:r>
              <a:rPr lang="en-US" sz="3600">
                <a:solidFill>
                  <a:srgbClr val="C00000"/>
                </a:solidFill>
              </a:rPr>
              <a:t>c</a:t>
            </a:r>
            <a:r>
              <a:rPr lang="ru-RU" sz="3600">
                <a:solidFill>
                  <a:srgbClr val="C00000"/>
                </a:solidFill>
              </a:rPr>
              <a:t> </a:t>
            </a:r>
            <a:r>
              <a:rPr lang="en-US" sz="3600">
                <a:solidFill>
                  <a:srgbClr val="C00000"/>
                </a:solidFill>
              </a:rPr>
              <a:t>m</a:t>
            </a:r>
            <a:r>
              <a:rPr lang="ru-RU" sz="3600">
                <a:solidFill>
                  <a:srgbClr val="C00000"/>
                </a:solidFill>
              </a:rPr>
              <a:t> </a:t>
            </a:r>
            <a:r>
              <a:rPr lang="ru-RU" sz="360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△</a:t>
            </a:r>
            <a:r>
              <a:rPr lang="en-US" sz="360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</a:t>
            </a: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6" name="Молния 5"/>
          <p:cNvSpPr/>
          <p:nvPr/>
        </p:nvSpPr>
        <p:spPr>
          <a:xfrm rot="2814658">
            <a:off x="3932238" y="2197100"/>
            <a:ext cx="571500" cy="142875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25809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Работаем над тестом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1785938" y="1928813"/>
            <a:ext cx="5214937" cy="492918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71750" y="3286125"/>
            <a:ext cx="857250" cy="85725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C99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25" y="3214688"/>
            <a:ext cx="928688" cy="928687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28938" y="3714750"/>
            <a:ext cx="214312" cy="214313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57813" y="3643313"/>
            <a:ext cx="214312" cy="214312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143250" y="5357813"/>
            <a:ext cx="2595563" cy="714375"/>
          </a:xfrm>
          <a:custGeom>
            <a:avLst/>
            <a:gdLst>
              <a:gd name="connsiteX0" fmla="*/ 32327 w 2595418"/>
              <a:gd name="connsiteY0" fmla="*/ 381000 h 877454"/>
              <a:gd name="connsiteX1" fmla="*/ 1237672 w 2595418"/>
              <a:gd name="connsiteY1" fmla="*/ 852054 h 877454"/>
              <a:gd name="connsiteX2" fmla="*/ 2553854 w 2595418"/>
              <a:gd name="connsiteY2" fmla="*/ 228600 h 877454"/>
              <a:gd name="connsiteX3" fmla="*/ 1487054 w 2595418"/>
              <a:gd name="connsiteY3" fmla="*/ 297873 h 877454"/>
              <a:gd name="connsiteX4" fmla="*/ 1279236 w 2595418"/>
              <a:gd name="connsiteY4" fmla="*/ 6927 h 877454"/>
              <a:gd name="connsiteX5" fmla="*/ 1043709 w 2595418"/>
              <a:gd name="connsiteY5" fmla="*/ 256309 h 877454"/>
              <a:gd name="connsiteX6" fmla="*/ 32327 w 2595418"/>
              <a:gd name="connsiteY6" fmla="*/ 381000 h 8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418" h="877454">
                <a:moveTo>
                  <a:pt x="32327" y="381000"/>
                </a:moveTo>
                <a:cubicBezTo>
                  <a:pt x="64654" y="480291"/>
                  <a:pt x="817418" y="877454"/>
                  <a:pt x="1237672" y="852054"/>
                </a:cubicBezTo>
                <a:cubicBezTo>
                  <a:pt x="1657926" y="826654"/>
                  <a:pt x="2512290" y="320963"/>
                  <a:pt x="2553854" y="228600"/>
                </a:cubicBezTo>
                <a:cubicBezTo>
                  <a:pt x="2595418" y="136237"/>
                  <a:pt x="1699490" y="334819"/>
                  <a:pt x="1487054" y="297873"/>
                </a:cubicBezTo>
                <a:cubicBezTo>
                  <a:pt x="1274618" y="260928"/>
                  <a:pt x="1353127" y="13854"/>
                  <a:pt x="1279236" y="6927"/>
                </a:cubicBezTo>
                <a:cubicBezTo>
                  <a:pt x="1205345" y="0"/>
                  <a:pt x="1251527" y="191655"/>
                  <a:pt x="1043709" y="256309"/>
                </a:cubicBezTo>
                <a:cubicBezTo>
                  <a:pt x="835891" y="320963"/>
                  <a:pt x="0" y="281709"/>
                  <a:pt x="32327" y="38100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286125" y="3214688"/>
            <a:ext cx="1503363" cy="1849437"/>
          </a:xfrm>
          <a:custGeom>
            <a:avLst/>
            <a:gdLst>
              <a:gd name="connsiteX0" fmla="*/ 0 w 1503219"/>
              <a:gd name="connsiteY0" fmla="*/ 0 h 1849582"/>
              <a:gd name="connsiteX1" fmla="*/ 457200 w 1503219"/>
              <a:gd name="connsiteY1" fmla="*/ 484909 h 1849582"/>
              <a:gd name="connsiteX2" fmla="*/ 734291 w 1503219"/>
              <a:gd name="connsiteY2" fmla="*/ 1648691 h 1849582"/>
              <a:gd name="connsiteX3" fmla="*/ 1205346 w 1503219"/>
              <a:gd name="connsiteY3" fmla="*/ 1690255 h 1849582"/>
              <a:gd name="connsiteX4" fmla="*/ 1454728 w 1503219"/>
              <a:gd name="connsiteY4" fmla="*/ 1371600 h 1849582"/>
              <a:gd name="connsiteX5" fmla="*/ 1496291 w 1503219"/>
              <a:gd name="connsiteY5" fmla="*/ 1385455 h 1849582"/>
              <a:gd name="connsiteX6" fmla="*/ 1427019 w 1503219"/>
              <a:gd name="connsiteY6" fmla="*/ 1385455 h 184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3219" h="1849582">
                <a:moveTo>
                  <a:pt x="0" y="0"/>
                </a:moveTo>
                <a:cubicBezTo>
                  <a:pt x="167409" y="105063"/>
                  <a:pt x="334818" y="210127"/>
                  <a:pt x="457200" y="484909"/>
                </a:cubicBezTo>
                <a:cubicBezTo>
                  <a:pt x="579582" y="759691"/>
                  <a:pt x="609600" y="1447800"/>
                  <a:pt x="734291" y="1648691"/>
                </a:cubicBezTo>
                <a:cubicBezTo>
                  <a:pt x="858982" y="1849582"/>
                  <a:pt x="1085273" y="1736437"/>
                  <a:pt x="1205346" y="1690255"/>
                </a:cubicBezTo>
                <a:cubicBezTo>
                  <a:pt x="1325419" y="1644073"/>
                  <a:pt x="1406237" y="1422400"/>
                  <a:pt x="1454728" y="1371600"/>
                </a:cubicBezTo>
                <a:cubicBezTo>
                  <a:pt x="1503219" y="1320800"/>
                  <a:pt x="1500909" y="1383146"/>
                  <a:pt x="1496291" y="1385455"/>
                </a:cubicBezTo>
                <a:cubicBezTo>
                  <a:pt x="1491673" y="1387764"/>
                  <a:pt x="1459346" y="1386609"/>
                  <a:pt x="1427019" y="1385455"/>
                </a:cubicBezTo>
              </a:path>
            </a:pathLst>
          </a:cu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71938" y="4857750"/>
            <a:ext cx="142875" cy="142875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57688" y="4857750"/>
            <a:ext cx="142875" cy="142875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772400" cy="78581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Ответы: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214438"/>
            <a:ext cx="7772400" cy="5000625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1 -в          2 -б  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3 -в           4 - а  </a:t>
            </a:r>
          </a:p>
          <a:p>
            <a:pPr marL="457200" indent="-457200" algn="ctr"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 5 - в          6 - б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 7 - в          8 - в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   9 - а          10 - а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689156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Д/</a:t>
            </a:r>
            <a:r>
              <a:rPr lang="ru-RU" sz="4400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з</a:t>
            </a:r>
            <a:r>
              <a:rPr lang="ru-RU" sz="44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 Лук. №870, 892,905</a:t>
            </a:r>
          </a:p>
          <a:p>
            <a:pPr>
              <a:defRPr/>
            </a:pPr>
            <a:r>
              <a:rPr lang="ru-RU" sz="44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Отработать формулы      </a:t>
            </a:r>
          </a:p>
        </p:txBody>
      </p:sp>
      <p:pic>
        <p:nvPicPr>
          <p:cNvPr id="33795" name="Picture 12" descr="i?id=46175532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674938"/>
            <a:ext cx="6034088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431fb4c263FDCQXNT_743_3a55742c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2 2">
            <a:hlinkClick r:id="rId3" action="ppaction://hlinkfile"/>
          </p:cNvPr>
          <p:cNvSpPr/>
          <p:nvPr/>
        </p:nvSpPr>
        <p:spPr>
          <a:xfrm>
            <a:off x="7358063" y="5715000"/>
            <a:ext cx="914400" cy="914400"/>
          </a:xfrm>
          <a:prstGeom prst="irregularSeal2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 descr="0_bb7a_da049b9f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Marcheu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928813"/>
            <a:ext cx="295275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5357813"/>
            <a:ext cx="8643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 вам при выполнении </a:t>
            </a:r>
            <a:r>
              <a:rPr lang="ru-RU" sz="4000" i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контрольной работы!</a:t>
            </a:r>
            <a:endParaRPr lang="ru-RU" sz="40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6200" smtClean="0"/>
              <a:t>ГИПОТЕЗА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229600" cy="4319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i="1" smtClean="0"/>
              <a:t>Изменится ли мир, если не будут существовать агрегатные переходы вещества?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 noChangeShapeType="1"/>
          </p:cNvSpPr>
          <p:nvPr/>
        </p:nvSpPr>
        <p:spPr bwMode="auto">
          <a:xfrm>
            <a:off x="0" y="1143000"/>
            <a:ext cx="3286125" cy="5715000"/>
          </a:xfrm>
          <a:prstGeom prst="rect">
            <a:avLst/>
          </a:prstGeom>
          <a:solidFill>
            <a:srgbClr val="FFFF00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>
              <a:spcAft>
                <a:spcPts val="600"/>
              </a:spcAft>
            </a:pPr>
            <a:r>
              <a:rPr lang="en-US" sz="1100" b="1">
                <a:solidFill>
                  <a:srgbClr val="930728"/>
                </a:solidFill>
                <a:latin typeface="Garamond" pitchFamily="18" charset="0"/>
              </a:rPr>
              <a:t>1</a:t>
            </a:r>
            <a:r>
              <a:rPr lang="en-US" sz="1600" b="1">
                <a:solidFill>
                  <a:srgbClr val="930728"/>
                </a:solidFill>
                <a:latin typeface="Garamond" pitchFamily="18" charset="0"/>
              </a:rPr>
              <a:t>. </a:t>
            </a:r>
            <a:r>
              <a:rPr lang="ru-RU" sz="1600" b="1">
                <a:solidFill>
                  <a:srgbClr val="930728"/>
                </a:solidFill>
                <a:latin typeface="Garamond" pitchFamily="18" charset="0"/>
              </a:rPr>
              <a:t>Это  организационная модель образовательной деятельности, способствующая исследованию учащимися сложных проблем.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930728"/>
                </a:solidFill>
                <a:latin typeface="Garamond" pitchFamily="18" charset="0"/>
              </a:rPr>
              <a:t>2. </a:t>
            </a:r>
            <a:r>
              <a:rPr lang="ru-RU" sz="1600" b="1">
                <a:solidFill>
                  <a:srgbClr val="930728"/>
                </a:solidFill>
                <a:latin typeface="Garamond" pitchFamily="18" charset="0"/>
              </a:rPr>
              <a:t>Это метод личностно-ориентированного обучения.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930728"/>
                </a:solidFill>
                <a:latin typeface="Garamond" pitchFamily="18" charset="0"/>
              </a:rPr>
              <a:t>3. </a:t>
            </a:r>
            <a:r>
              <a:rPr lang="ru-RU" sz="1600" b="1">
                <a:solidFill>
                  <a:srgbClr val="930728"/>
                </a:solidFill>
                <a:latin typeface="Garamond" pitchFamily="18" charset="0"/>
              </a:rPr>
              <a:t>Это развитие умений и навыков в поисковой деятельности вашего ребенка.</a:t>
            </a:r>
          </a:p>
          <a:p>
            <a:pPr>
              <a:spcAft>
                <a:spcPts val="600"/>
              </a:spcAft>
            </a:pPr>
            <a:r>
              <a:rPr lang="ru-RU" sz="1600" b="1">
                <a:solidFill>
                  <a:srgbClr val="930728"/>
                </a:solidFill>
                <a:latin typeface="Garamond" pitchFamily="18" charset="0"/>
              </a:rPr>
              <a:t> </a:t>
            </a:r>
            <a:r>
              <a:rPr lang="en-US" sz="1600" b="1">
                <a:solidFill>
                  <a:srgbClr val="930728"/>
                </a:solidFill>
                <a:latin typeface="Garamond" pitchFamily="18" charset="0"/>
              </a:rPr>
              <a:t>4. </a:t>
            </a:r>
            <a:r>
              <a:rPr lang="ru-RU" sz="1600" b="1">
                <a:solidFill>
                  <a:srgbClr val="930728"/>
                </a:solidFill>
                <a:latin typeface="Garamond" pitchFamily="18" charset="0"/>
              </a:rPr>
              <a:t>Работа над проектом поможет вашему ребенку удовлетворить познавательный интерес, побудит к поиску дополнительной информации. 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930728"/>
                </a:solidFill>
                <a:latin typeface="Garamond" pitchFamily="18" charset="0"/>
              </a:rPr>
              <a:t>5. </a:t>
            </a:r>
            <a:r>
              <a:rPr lang="ru-RU" sz="1600" b="1">
                <a:solidFill>
                  <a:srgbClr val="930728"/>
                </a:solidFill>
                <a:latin typeface="Garamond" pitchFamily="18" charset="0"/>
              </a:rPr>
              <a:t>Поможет развить у вашего ребенка мыслительные умения достаточно  высокого уровня. </a:t>
            </a:r>
          </a:p>
          <a:p>
            <a:pPr>
              <a:spcAft>
                <a:spcPts val="600"/>
              </a:spcAft>
            </a:pPr>
            <a:endParaRPr lang="ru-RU" sz="1100" b="1">
              <a:solidFill>
                <a:srgbClr val="930728"/>
              </a:solidFill>
              <a:latin typeface="Garamond" pitchFamily="18" charset="0"/>
            </a:endParaRPr>
          </a:p>
          <a:p>
            <a:pPr algn="ctr">
              <a:spcAft>
                <a:spcPts val="600"/>
              </a:spcAft>
            </a:pPr>
            <a:endParaRPr lang="ru-RU"/>
          </a:p>
        </p:txBody>
      </p:sp>
      <p:pic>
        <p:nvPicPr>
          <p:cNvPr id="36867" name="Picture 5" descr="MC90041076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357188"/>
            <a:ext cx="2922587" cy="3452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 noChangeShapeType="1"/>
          </p:cNvSpPr>
          <p:nvPr/>
        </p:nvSpPr>
        <p:spPr bwMode="auto">
          <a:xfrm>
            <a:off x="3357563" y="4214813"/>
            <a:ext cx="2319337" cy="473075"/>
          </a:xfrm>
          <a:prstGeom prst="rect">
            <a:avLst/>
          </a:prstGeom>
          <a:solidFill>
            <a:srgbClr val="66FF33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200" b="1">
                <a:solidFill>
                  <a:srgbClr val="930728"/>
                </a:solidFill>
                <a:latin typeface="Verdana" pitchFamily="34" charset="0"/>
              </a:rPr>
              <a:t>МОУ СОШ  с.Песчаноозерка</a:t>
            </a:r>
            <a:endParaRPr lang="ru-RU"/>
          </a:p>
        </p:txBody>
      </p:sp>
      <p:sp>
        <p:nvSpPr>
          <p:cNvPr id="36869" name="Text Box 7"/>
          <p:cNvSpPr txBox="1">
            <a:spLocks noChangeArrowheads="1" noChangeShapeType="1"/>
          </p:cNvSpPr>
          <p:nvPr/>
        </p:nvSpPr>
        <p:spPr bwMode="auto">
          <a:xfrm>
            <a:off x="3500438" y="5286375"/>
            <a:ext cx="2319337" cy="1044575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100" b="1" i="1">
                <a:solidFill>
                  <a:srgbClr val="0A1A90"/>
                </a:solidFill>
                <a:latin typeface="Garamond" pitchFamily="18" charset="0"/>
              </a:rPr>
              <a:t>Адрес: Амурская область</a:t>
            </a:r>
          </a:p>
          <a:p>
            <a:pPr algn="ctr"/>
            <a:r>
              <a:rPr lang="ru-RU" sz="1100" b="1" i="1">
                <a:solidFill>
                  <a:srgbClr val="0A1A90"/>
                </a:solidFill>
                <a:latin typeface="Garamond" pitchFamily="18" charset="0"/>
              </a:rPr>
              <a:t>Октябрьский район</a:t>
            </a:r>
          </a:p>
          <a:p>
            <a:pPr algn="ctr"/>
            <a:r>
              <a:rPr lang="ru-RU" sz="1100" b="1" i="1">
                <a:solidFill>
                  <a:srgbClr val="0A1A90"/>
                </a:solidFill>
                <a:latin typeface="Garamond" pitchFamily="18" charset="0"/>
              </a:rPr>
              <a:t>с.Песчаноозерка </a:t>
            </a:r>
          </a:p>
          <a:p>
            <a:pPr algn="ctr"/>
            <a:r>
              <a:rPr lang="ru-RU" sz="1100" b="1" i="1">
                <a:solidFill>
                  <a:srgbClr val="0A1A90"/>
                </a:solidFill>
                <a:latin typeface="Garamond" pitchFamily="18" charset="0"/>
              </a:rPr>
              <a:t>ул. Чкалова </a:t>
            </a:r>
            <a:r>
              <a:rPr lang="en-US" sz="1100" b="1" i="1">
                <a:solidFill>
                  <a:srgbClr val="0A1A90"/>
                </a:solidFill>
                <a:latin typeface="Garamond" pitchFamily="18" charset="0"/>
              </a:rPr>
              <a:t>98</a:t>
            </a:r>
            <a:endParaRPr lang="ru-RU"/>
          </a:p>
        </p:txBody>
      </p:sp>
      <p:grpSp>
        <p:nvGrpSpPr>
          <p:cNvPr id="36870" name="Group 8"/>
          <p:cNvGrpSpPr>
            <a:grpSpLocks/>
          </p:cNvGrpSpPr>
          <p:nvPr/>
        </p:nvGrpSpPr>
        <p:grpSpPr bwMode="auto">
          <a:xfrm>
            <a:off x="5000625" y="500063"/>
            <a:ext cx="1857375" cy="1620837"/>
            <a:chOff x="110955958" y="106833251"/>
            <a:chExt cx="1832124" cy="1620946"/>
          </a:xfrm>
        </p:grpSpPr>
        <p:sp>
          <p:nvSpPr>
            <p:cNvPr id="36878" name="AutoShape 9"/>
            <p:cNvSpPr>
              <a:spLocks noChangeArrowheads="1" noChangeShapeType="1"/>
            </p:cNvSpPr>
            <p:nvPr/>
          </p:nvSpPr>
          <p:spPr bwMode="auto">
            <a:xfrm>
              <a:off x="111360358" y="107162864"/>
              <a:ext cx="1427724" cy="1291333"/>
            </a:xfrm>
            <a:custGeom>
              <a:avLst/>
              <a:gdLst>
                <a:gd name="T0" fmla="*/ 717141 w 64000"/>
                <a:gd name="T1" fmla="*/ 0 h 64000"/>
                <a:gd name="T2" fmla="*/ 1427724 w 64000"/>
                <a:gd name="T3" fmla="*/ 645667 h 64000"/>
                <a:gd name="T4" fmla="*/ 717141 w 64000"/>
                <a:gd name="T5" fmla="*/ 1291313 h 64000"/>
                <a:gd name="T6" fmla="*/ 717141 w 64000"/>
                <a:gd name="T7" fmla="*/ 1291313 h 64000"/>
                <a:gd name="T8" fmla="*/ 717119 w 64000"/>
                <a:gd name="T9" fmla="*/ 1291313 h 64000"/>
                <a:gd name="T10" fmla="*/ 717141 w 64000"/>
                <a:gd name="T11" fmla="*/ 1291333 h 64000"/>
                <a:gd name="T12" fmla="*/ 717141 w 64000"/>
                <a:gd name="T13" fmla="*/ 0 h 64000"/>
                <a:gd name="T14" fmla="*/ 717119 w 64000"/>
                <a:gd name="T15" fmla="*/ 0 h 64000"/>
                <a:gd name="T16" fmla="*/ 71714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32147 w 64000"/>
                <a:gd name="T28" fmla="*/ -32000 h 64000"/>
                <a:gd name="T29" fmla="*/ 32147 w 64000"/>
                <a:gd name="T30" fmla="*/ 32000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32147" y="0"/>
                  </a:moveTo>
                  <a:cubicBezTo>
                    <a:pt x="49762" y="81"/>
                    <a:pt x="64000" y="14384"/>
                    <a:pt x="64000" y="32000"/>
                  </a:cubicBezTo>
                  <a:cubicBezTo>
                    <a:pt x="64000" y="49615"/>
                    <a:pt x="49762" y="63918"/>
                    <a:pt x="32147" y="63999"/>
                  </a:cubicBezTo>
                  <a:cubicBezTo>
                    <a:pt x="32147" y="63999"/>
                    <a:pt x="32146" y="63999"/>
                    <a:pt x="32146" y="63999"/>
                  </a:cubicBezTo>
                  <a:lnTo>
                    <a:pt x="32147" y="64000"/>
                  </a:lnTo>
                  <a:lnTo>
                    <a:pt x="32147" y="0"/>
                  </a:lnTo>
                  <a:lnTo>
                    <a:pt x="32146" y="0"/>
                  </a:lnTo>
                  <a:cubicBezTo>
                    <a:pt x="32146" y="0"/>
                    <a:pt x="32147" y="0"/>
                    <a:pt x="32147" y="0"/>
                  </a:cubicBezTo>
                  <a:close/>
                </a:path>
              </a:pathLst>
            </a:custGeom>
            <a:solidFill>
              <a:srgbClr val="99CCCC"/>
            </a:solidFill>
            <a:ln w="9525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36879" name="AutoShape 10"/>
            <p:cNvSpPr>
              <a:spLocks noChangeArrowheads="1" noChangeShapeType="1"/>
            </p:cNvSpPr>
            <p:nvPr/>
          </p:nvSpPr>
          <p:spPr bwMode="auto">
            <a:xfrm>
              <a:off x="110955958" y="106833251"/>
              <a:ext cx="1653575" cy="1495609"/>
            </a:xfrm>
            <a:custGeom>
              <a:avLst/>
              <a:gdLst>
                <a:gd name="T0" fmla="*/ 1120556 w 64000"/>
                <a:gd name="T1" fmla="*/ 48794 h 64000"/>
                <a:gd name="T2" fmla="*/ 1653575 w 64000"/>
                <a:gd name="T3" fmla="*/ 747805 h 64000"/>
                <a:gd name="T4" fmla="*/ 1120556 w 64000"/>
                <a:gd name="T5" fmla="*/ 1446791 h 64000"/>
                <a:gd name="T6" fmla="*/ 1120556 w 64000"/>
                <a:gd name="T7" fmla="*/ 1446791 h 64000"/>
                <a:gd name="T8" fmla="*/ 1120530 w 64000"/>
                <a:gd name="T9" fmla="*/ 1446791 h 64000"/>
                <a:gd name="T10" fmla="*/ 1120556 w 64000"/>
                <a:gd name="T11" fmla="*/ 1446815 h 64000"/>
                <a:gd name="T12" fmla="*/ 1120556 w 64000"/>
                <a:gd name="T13" fmla="*/ 48794 h 64000"/>
                <a:gd name="T14" fmla="*/ 1120530 w 64000"/>
                <a:gd name="T15" fmla="*/ 48794 h 64000"/>
                <a:gd name="T16" fmla="*/ 1120556 w 64000"/>
                <a:gd name="T17" fmla="*/ 4879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3370 w 64000"/>
                <a:gd name="T28" fmla="*/ -29912 h 64000"/>
                <a:gd name="T29" fmla="*/ 43370 w 64000"/>
                <a:gd name="T30" fmla="*/ 299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3370" y="2088"/>
                  </a:moveTo>
                  <a:cubicBezTo>
                    <a:pt x="55789" y="6809"/>
                    <a:pt x="64000" y="18713"/>
                    <a:pt x="64000" y="32000"/>
                  </a:cubicBezTo>
                  <a:cubicBezTo>
                    <a:pt x="64000" y="45286"/>
                    <a:pt x="55789" y="57190"/>
                    <a:pt x="43370" y="61911"/>
                  </a:cubicBezTo>
                  <a:cubicBezTo>
                    <a:pt x="43370" y="61911"/>
                    <a:pt x="43370" y="61911"/>
                    <a:pt x="43369" y="61911"/>
                  </a:cubicBezTo>
                  <a:lnTo>
                    <a:pt x="43370" y="61912"/>
                  </a:lnTo>
                  <a:lnTo>
                    <a:pt x="43370" y="2088"/>
                  </a:lnTo>
                  <a:lnTo>
                    <a:pt x="43369" y="2088"/>
                  </a:lnTo>
                  <a:cubicBezTo>
                    <a:pt x="43370" y="2088"/>
                    <a:pt x="43370" y="2088"/>
                    <a:pt x="43370" y="2088"/>
                  </a:cubicBezTo>
                  <a:close/>
                </a:path>
              </a:pathLst>
            </a:custGeom>
            <a:solidFill>
              <a:srgbClr val="336666"/>
            </a:solidFill>
            <a:ln w="9525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36871" name="Text Box 11"/>
          <p:cNvSpPr txBox="1">
            <a:spLocks noChangeArrowheads="1" noChangeShapeType="1"/>
          </p:cNvSpPr>
          <p:nvPr/>
        </p:nvSpPr>
        <p:spPr bwMode="auto">
          <a:xfrm>
            <a:off x="6786563" y="642938"/>
            <a:ext cx="2160587" cy="684212"/>
          </a:xfrm>
          <a:prstGeom prst="rect">
            <a:avLst/>
          </a:prstGeom>
          <a:solidFill>
            <a:srgbClr val="FFFF00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600" b="1">
                <a:solidFill>
                  <a:srgbClr val="0A900D"/>
                </a:solidFill>
                <a:latin typeface="Verdana" pitchFamily="34" charset="0"/>
              </a:rPr>
              <a:t>МОУ СОШ  с.Песчаноозерка</a:t>
            </a:r>
            <a:endParaRPr lang="ru-RU"/>
          </a:p>
        </p:txBody>
      </p:sp>
      <p:sp>
        <p:nvSpPr>
          <p:cNvPr id="36872" name="Text Box 12"/>
          <p:cNvSpPr txBox="1">
            <a:spLocks noChangeArrowheads="1" noChangeShapeType="1"/>
          </p:cNvSpPr>
          <p:nvPr/>
        </p:nvSpPr>
        <p:spPr bwMode="auto">
          <a:xfrm rot="-633493">
            <a:off x="6350000" y="1909763"/>
            <a:ext cx="2646363" cy="1457325"/>
          </a:xfrm>
          <a:prstGeom prst="rect">
            <a:avLst/>
          </a:prstGeom>
          <a:solidFill>
            <a:srgbClr val="FFFF00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endParaRPr lang="ru-RU"/>
          </a:p>
        </p:txBody>
      </p:sp>
      <p:sp>
        <p:nvSpPr>
          <p:cNvPr id="36873" name="WordArt 13"/>
          <p:cNvSpPr>
            <a:spLocks noChangeArrowheads="1" noChangeShapeType="1" noTextEdit="1"/>
          </p:cNvSpPr>
          <p:nvPr/>
        </p:nvSpPr>
        <p:spPr bwMode="auto">
          <a:xfrm rot="-601913">
            <a:off x="6669088" y="2098675"/>
            <a:ext cx="20558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6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Чудеса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6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в решете</a:t>
            </a:r>
          </a:p>
        </p:txBody>
      </p:sp>
      <p:pic>
        <p:nvPicPr>
          <p:cNvPr id="36874" name="Picture 14" descr="Испарение воды, выбрасываемой гейзер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3857625"/>
            <a:ext cx="2794000" cy="1906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5" name="Text Box 15"/>
          <p:cNvSpPr txBox="1">
            <a:spLocks noChangeArrowheads="1" noChangeShapeType="1"/>
          </p:cNvSpPr>
          <p:nvPr/>
        </p:nvSpPr>
        <p:spPr bwMode="auto">
          <a:xfrm>
            <a:off x="6286500" y="5929313"/>
            <a:ext cx="2628900" cy="755650"/>
          </a:xfrm>
          <a:prstGeom prst="rect">
            <a:avLst/>
          </a:prstGeom>
          <a:solidFill>
            <a:srgbClr val="00CC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Verdana" pitchFamily="34" charset="0"/>
              </a:rPr>
              <a:t>Ткаченко Лидия Ивановна учитель физики </a:t>
            </a:r>
          </a:p>
          <a:p>
            <a:pPr algn="ctr"/>
            <a:r>
              <a:rPr lang="el-GR" sz="1200" b="1" noProof="1">
                <a:solidFill>
                  <a:srgbClr val="000000"/>
                </a:solidFill>
                <a:latin typeface="Verdana" pitchFamily="34" charset="0"/>
              </a:rPr>
              <a:t>Ι</a:t>
            </a:r>
            <a:r>
              <a:rPr lang="ru-RU" sz="1200" b="1">
                <a:solidFill>
                  <a:srgbClr val="000000"/>
                </a:solidFill>
                <a:latin typeface="Verdana" pitchFamily="34" charset="0"/>
              </a:rPr>
              <a:t>—категории</a:t>
            </a: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14290"/>
            <a:ext cx="328611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 проектов</a:t>
            </a:r>
          </a:p>
        </p:txBody>
      </p:sp>
      <p:pic>
        <p:nvPicPr>
          <p:cNvPr id="36877" name="Рисунок 16" descr="http://im8-tub.yandex.net/i?id=88714551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667375"/>
            <a:ext cx="1101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 noChangeShapeType="1"/>
          </p:cNvSpPr>
          <p:nvPr/>
        </p:nvSpPr>
        <p:spPr bwMode="auto">
          <a:xfrm>
            <a:off x="285750" y="214313"/>
            <a:ext cx="8534400" cy="504825"/>
          </a:xfrm>
          <a:prstGeom prst="rect">
            <a:avLst/>
          </a:prstGeom>
          <a:solidFill>
            <a:srgbClr val="FFFF00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2600" b="1" i="1">
                <a:solidFill>
                  <a:srgbClr val="930728"/>
                </a:solidFill>
                <a:latin typeface="Verdana" pitchFamily="34" charset="0"/>
              </a:rPr>
              <a:t>Это увлечет вашего ребенка</a:t>
            </a:r>
            <a:endParaRPr lang="ru-RU"/>
          </a:p>
        </p:txBody>
      </p:sp>
      <p:sp>
        <p:nvSpPr>
          <p:cNvPr id="2052" name="Text Box 3"/>
          <p:cNvSpPr txBox="1">
            <a:spLocks noChangeArrowheads="1" noChangeShapeType="1"/>
          </p:cNvSpPr>
          <p:nvPr/>
        </p:nvSpPr>
        <p:spPr bwMode="auto">
          <a:xfrm>
            <a:off x="285750" y="642938"/>
            <a:ext cx="2649538" cy="5795962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>
              <a:spcAft>
                <a:spcPts val="100"/>
              </a:spcAft>
            </a:pPr>
            <a:r>
              <a:rPr lang="ru-RU" sz="1400" b="1">
                <a:solidFill>
                  <a:srgbClr val="0C0F8E"/>
                </a:solidFill>
                <a:latin typeface="Garamond" pitchFamily="18" charset="0"/>
              </a:rPr>
              <a:t>Работая над данным проектом у него будут развиваться умения </a:t>
            </a:r>
            <a:r>
              <a:rPr lang="en-US" sz="1400" b="1">
                <a:solidFill>
                  <a:srgbClr val="0C0F8E"/>
                </a:solidFill>
                <a:latin typeface="Garamond" pitchFamily="18" charset="0"/>
              </a:rPr>
              <a:t>21 </a:t>
            </a:r>
            <a:r>
              <a:rPr lang="ru-RU" sz="1400" b="1">
                <a:solidFill>
                  <a:srgbClr val="0C0F8E"/>
                </a:solidFill>
                <a:latin typeface="Garamond" pitchFamily="18" charset="0"/>
              </a:rPr>
              <a:t>века: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Ответственность и адаптивность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Коммуникативные умения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Критическое и системное мышление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Умение работать с информацией и медиасредствами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Межличностное взаимодействие и сотрудничество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Умение ставить и решать проблемы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Социальная ответственность.</a:t>
            </a:r>
          </a:p>
          <a:p>
            <a:pPr>
              <a:spcAft>
                <a:spcPts val="600"/>
              </a:spcAft>
            </a:pPr>
            <a:endParaRPr lang="ru-RU" sz="1400">
              <a:solidFill>
                <a:srgbClr val="0033CC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</a:pPr>
            <a:endParaRPr lang="ru-RU" sz="1000">
              <a:solidFill>
                <a:srgbClr val="000000"/>
              </a:solidFill>
              <a:latin typeface="Garamond" pitchFamily="18" charset="0"/>
            </a:endParaRPr>
          </a:p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57188" y="4286250"/>
          <a:ext cx="2519362" cy="2254250"/>
        </p:xfrm>
        <a:graphic>
          <a:graphicData uri="http://schemas.openxmlformats.org/presentationml/2006/ole">
            <p:oleObj spid="_x0000_s2050" name="Слайд" r:id="rId3" imgW="4568900" imgH="3425883" progId="PowerPoint.Slide.12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 noChangeShapeType="1"/>
          </p:cNvSpPr>
          <p:nvPr/>
        </p:nvSpPr>
        <p:spPr bwMode="auto">
          <a:xfrm>
            <a:off x="3214688" y="714375"/>
            <a:ext cx="3100387" cy="575945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b="1">
                <a:solidFill>
                  <a:srgbClr val="0C0F8E"/>
                </a:solidFill>
                <a:latin typeface="Verdana" pitchFamily="34" charset="0"/>
              </a:rPr>
              <a:t>Новые открытия для него.</a:t>
            </a:r>
          </a:p>
          <a:p>
            <a:pPr algn="ctr">
              <a:spcAft>
                <a:spcPts val="600"/>
              </a:spcAft>
            </a:pPr>
            <a:endParaRPr lang="ru-RU" sz="1200" b="1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В природе есть три агрегатных состояния вещества.</a:t>
            </a: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Лед плавится и превращается в воду. Вода замерзает, образуя лед.</a:t>
            </a:r>
          </a:p>
          <a:p>
            <a:pPr>
              <a:spcAft>
                <a:spcPts val="600"/>
              </a:spcAft>
            </a:pPr>
            <a:r>
              <a:rPr lang="ru-RU" sz="1400" b="1">
                <a:solidFill>
                  <a:srgbClr val="0033CC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Падающие мохнатые, ажурные  снежинки, это льдинки.</a:t>
            </a: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Дымчатые клубы, которые поднимаются над чайником водяной пар.</a:t>
            </a: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Молекулы по разному ведут себя в этих состояниях.</a:t>
            </a:r>
          </a:p>
          <a:p>
            <a:pPr algn="ctr">
              <a:spcAft>
                <a:spcPts val="600"/>
              </a:spcAft>
            </a:pPr>
            <a:endParaRPr lang="ru-RU" sz="14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endParaRPr lang="ru-RU"/>
          </a:p>
        </p:txBody>
      </p:sp>
      <p:pic>
        <p:nvPicPr>
          <p:cNvPr id="2054" name="Picture 7" descr="MC90030352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5000625"/>
            <a:ext cx="1498600" cy="1657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1143000"/>
            <a:ext cx="2590800" cy="27416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6643688" y="4500563"/>
            <a:ext cx="2160587" cy="1943100"/>
          </a:xfrm>
          <a:prstGeom prst="rect">
            <a:avLst/>
          </a:prstGeom>
          <a:solidFill>
            <a:srgbClr val="00FFF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b="1" i="1">
                <a:solidFill>
                  <a:srgbClr val="823618"/>
                </a:solidFill>
                <a:latin typeface="Garamond" pitchFamily="18" charset="0"/>
              </a:rPr>
              <a:t>Такого снеговика, мечтает сделать своими руками каждый ребенок.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133600"/>
            <a:ext cx="7747000" cy="3455988"/>
          </a:xfrm>
          <a:noFill/>
        </p:spPr>
        <p:txBody>
          <a:bodyPr anchorCtr="0"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effectLst/>
              </a:rPr>
              <a:t>Круговорот воды в природе – это реальность или сказка?</a:t>
            </a:r>
            <a:br>
              <a:rPr lang="ru-RU" sz="4800" smtClean="0">
                <a:solidFill>
                  <a:schemeClr val="tx1"/>
                </a:solidFill>
                <a:effectLst/>
              </a:rPr>
            </a:br>
            <a:endParaRPr lang="ru-RU" sz="4800" smtClean="0">
              <a:solidFill>
                <a:schemeClr val="tx1"/>
              </a:solidFill>
              <a:effectLst/>
            </a:endParaRPr>
          </a:p>
        </p:txBody>
      </p:sp>
      <p:sp>
        <p:nvSpPr>
          <p:cNvPr id="11267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115888"/>
            <a:ext cx="6769100" cy="17287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Основополагающиий вопрос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8931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rgbClr val="FFFF00"/>
                </a:solidFill>
              </a:rPr>
              <a:t>ЦЕЛЬ:</a:t>
            </a:r>
            <a:r>
              <a:rPr lang="ru-RU" sz="2400" b="1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 Какие три агрегатных состояния вещества существуют в                </a:t>
            </a:r>
            <a:br>
              <a:rPr lang="ru-RU" sz="2400"/>
            </a:br>
            <a:r>
              <a:rPr lang="ru-RU" sz="2400"/>
              <a:t>       природе? 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 Чем они отличаются по строению? 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 Какие могут быть тепловые переходы между этими </a:t>
            </a:r>
            <a:br>
              <a:rPr lang="ru-RU" sz="2400"/>
            </a:br>
            <a:r>
              <a:rPr lang="ru-RU" sz="2400"/>
              <a:t>       состояниями?</a:t>
            </a:r>
          </a:p>
          <a:p>
            <a:pPr marL="342900" indent="-342900"/>
            <a:endParaRPr lang="ru-RU" sz="2400" b="1"/>
          </a:p>
          <a:p>
            <a:pPr marL="342900" indent="-342900">
              <a:spcBef>
                <a:spcPct val="50000"/>
              </a:spcBef>
            </a:pPr>
            <a:endParaRPr lang="ru-RU" sz="3200" b="1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2708275"/>
            <a:ext cx="88201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ЗАДАЧИ: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Что такое плавление и кристаллизация,температура плавления и график плавления и кристаллизации?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Испарение и кондесация. Изменение энергии при переходах.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Объясняют ли эти переходы «Круговорот воды в природе»?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2350" cy="61928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«Чудес так много в решете,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Но удержать их невозможно.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То сыплет снегом решето,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То дождичком прольется.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То клубы пара вверх летят.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Поймать их невозможно.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Но ты сумей, все чудеса,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Собрать в свое лукошко».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Ткаченко Л.И.</a:t>
            </a:r>
          </a:p>
        </p:txBody>
      </p:sp>
      <p:pic>
        <p:nvPicPr>
          <p:cNvPr id="5" name="Рисунок 4" descr="051207-o8ode-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8"/>
            <a:ext cx="16859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51207-o8ode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000625"/>
            <a:ext cx="17922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51207-o8ode-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929188"/>
            <a:ext cx="16430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51207-o8ode-6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75" y="357188"/>
            <a:ext cx="1571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-конечная звезда 8"/>
          <p:cNvSpPr/>
          <p:nvPr/>
        </p:nvSpPr>
        <p:spPr>
          <a:xfrm>
            <a:off x="4357688" y="5786438"/>
            <a:ext cx="1000125" cy="857250"/>
          </a:xfrm>
          <a:prstGeom prst="star7">
            <a:avLst/>
          </a:prstGeom>
          <a:solidFill>
            <a:schemeClr val="tx2">
              <a:lumMod val="75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hlinkClick r:id="rId6" action="ppaction://hlinksldjump"/>
              </a:rPr>
              <a:t>Э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2357438" y="5715000"/>
            <a:ext cx="914400" cy="914400"/>
          </a:xfrm>
          <a:prstGeom prst="star4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60000"/>
                    <a:lumOff val="40000"/>
                  </a:schemeClr>
                </a:solidFill>
                <a:hlinkClick r:id="rId8" action="ppaction://hlinkpres?slideindex=1&amp;slidetitle="/>
              </a:rPr>
              <a:t>2</a:t>
            </a:r>
            <a:endParaRPr lang="ru-RU" sz="2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4-конечная звезда 10">
            <a:hlinkClick r:id="rId9" action="ppaction://hlinkpres?slideindex=1&amp;slidetitle="/>
          </p:cNvPr>
          <p:cNvSpPr/>
          <p:nvPr/>
        </p:nvSpPr>
        <p:spPr>
          <a:xfrm>
            <a:off x="6286500" y="5715000"/>
            <a:ext cx="914400" cy="914400"/>
          </a:xfrm>
          <a:prstGeom prst="star4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60000"/>
                    <a:lumOff val="40000"/>
                  </a:schemeClr>
                </a:solidFill>
                <a:hlinkClick r:id="rId9" action="ppaction://hlinkpres?slideindex=1&amp;slidetitle="/>
              </a:rPr>
              <a:t>3</a:t>
            </a:r>
            <a:endParaRPr lang="ru-RU" sz="2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J0232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997200"/>
            <a:ext cx="25923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J0232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882650"/>
            <a:ext cx="32861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4000500" y="1196975"/>
            <a:ext cx="5143500" cy="5375275"/>
          </a:xfrm>
          <a:prstGeom prst="cloudCallout">
            <a:avLst>
              <a:gd name="adj1" fmla="val -117273"/>
              <a:gd name="adj2" fmla="val 17389"/>
            </a:avLst>
          </a:prstGeom>
          <a:solidFill>
            <a:srgbClr val="00FFFF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Назовите вещество, из которого была изготовлена снегурочка, и какие физические  процессы с ней происходили?</a:t>
            </a:r>
          </a:p>
          <a:p>
            <a:pPr algn="ctr"/>
            <a:endParaRPr lang="ru-RU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116013" y="1052513"/>
            <a:ext cx="6985000" cy="17383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Россыпи серебра</a:t>
            </a:r>
          </a:p>
        </p:txBody>
      </p:sp>
      <p:sp>
        <p:nvSpPr>
          <p:cNvPr id="15364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87450" y="2565400"/>
            <a:ext cx="7056438" cy="37433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Объясни!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это такое?</a:t>
            </a:r>
          </a:p>
        </p:txBody>
      </p:sp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7929563" y="6000750"/>
            <a:ext cx="928687" cy="85725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 rot="5400000">
            <a:off x="-2398713" y="3198813"/>
            <a:ext cx="5832475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Arial"/>
                <a:cs typeface="Arial"/>
              </a:rPr>
              <a:t>Эстафета</a:t>
            </a:r>
          </a:p>
        </p:txBody>
      </p:sp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 rot="5400000">
            <a:off x="5676900" y="3044825"/>
            <a:ext cx="552450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Arial"/>
                <a:cs typeface="Arial"/>
              </a:rPr>
              <a:t>формул по теплоте</a:t>
            </a:r>
          </a:p>
        </p:txBody>
      </p:sp>
      <p:pic>
        <p:nvPicPr>
          <p:cNvPr id="16388" name="Picture 11" descr="Рисунок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3"/>
            <a:ext cx="6572250" cy="6643687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3357563" y="214313"/>
            <a:ext cx="347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1643063" y="1143000"/>
            <a:ext cx="374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3429000" y="1357313"/>
            <a:ext cx="512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m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4714875" y="2428875"/>
            <a:ext cx="512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m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>
            <a:off x="5929313" y="2428875"/>
            <a:ext cx="40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6394" name="Прямоугольник 10"/>
          <p:cNvSpPr>
            <a:spLocks noChangeArrowheads="1"/>
          </p:cNvSpPr>
          <p:nvPr/>
        </p:nvSpPr>
        <p:spPr bwMode="auto">
          <a:xfrm>
            <a:off x="1643063" y="3143250"/>
            <a:ext cx="560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m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6395" name="Прямоугольник 11"/>
          <p:cNvSpPr>
            <a:spLocks noChangeArrowheads="1"/>
          </p:cNvSpPr>
          <p:nvPr/>
        </p:nvSpPr>
        <p:spPr bwMode="auto">
          <a:xfrm>
            <a:off x="4286250" y="34290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>
                <a:solidFill>
                  <a:srgbClr val="FF0000"/>
                </a:solidFill>
              </a:rPr>
              <a:t>λ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6396" name="Прямоугольник 12"/>
          <p:cNvSpPr>
            <a:spLocks noChangeArrowheads="1"/>
          </p:cNvSpPr>
          <p:nvPr/>
        </p:nvSpPr>
        <p:spPr bwMode="auto">
          <a:xfrm>
            <a:off x="1714500" y="4071938"/>
            <a:ext cx="409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0000"/>
                </a:solidFill>
              </a:rPr>
              <a:t>λ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6397" name="Прямоугольник 13"/>
          <p:cNvSpPr>
            <a:spLocks noChangeArrowheads="1"/>
          </p:cNvSpPr>
          <p:nvPr/>
        </p:nvSpPr>
        <p:spPr bwMode="auto">
          <a:xfrm>
            <a:off x="4286250" y="3929063"/>
            <a:ext cx="501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6398" name="Прямоугольник 14"/>
          <p:cNvSpPr>
            <a:spLocks noChangeArrowheads="1"/>
          </p:cNvSpPr>
          <p:nvPr/>
        </p:nvSpPr>
        <p:spPr bwMode="auto">
          <a:xfrm>
            <a:off x="1643063" y="5000625"/>
            <a:ext cx="501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6399" name="Прямоугольник 15"/>
          <p:cNvSpPr>
            <a:spLocks noChangeArrowheads="1"/>
          </p:cNvSpPr>
          <p:nvPr/>
        </p:nvSpPr>
        <p:spPr bwMode="auto">
          <a:xfrm>
            <a:off x="4214813" y="5000625"/>
            <a:ext cx="560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m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6400" name="Прямоугольник 16"/>
          <p:cNvSpPr>
            <a:spLocks noChangeArrowheads="1"/>
          </p:cNvSpPr>
          <p:nvPr/>
        </p:nvSpPr>
        <p:spPr bwMode="auto">
          <a:xfrm>
            <a:off x="1714500" y="5857875"/>
            <a:ext cx="560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m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6401" name="Прямоугольник 17"/>
          <p:cNvSpPr>
            <a:spLocks noChangeArrowheads="1"/>
          </p:cNvSpPr>
          <p:nvPr/>
        </p:nvSpPr>
        <p:spPr bwMode="auto">
          <a:xfrm>
            <a:off x="4214813" y="5643563"/>
            <a:ext cx="573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555</TotalTime>
  <Words>1031</Words>
  <Application>Microsoft Office PowerPoint</Application>
  <PresentationFormat>Экран (4:3)</PresentationFormat>
  <Paragraphs>852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7" baseType="lpstr">
      <vt:lpstr>Arial</vt:lpstr>
      <vt:lpstr>Tahoma</vt:lpstr>
      <vt:lpstr>Wingdings</vt:lpstr>
      <vt:lpstr>Calibri</vt:lpstr>
      <vt:lpstr>Verdana</vt:lpstr>
      <vt:lpstr>Comic Sans MS</vt:lpstr>
      <vt:lpstr>Arial Black</vt:lpstr>
      <vt:lpstr>Times New Roman</vt:lpstr>
      <vt:lpstr>SimSun</vt:lpstr>
      <vt:lpstr>Arial Unicode MS</vt:lpstr>
      <vt:lpstr>Cambria Math</vt:lpstr>
      <vt:lpstr>Garamond</vt:lpstr>
      <vt:lpstr>Занавес</vt:lpstr>
      <vt:lpstr>Шары</vt:lpstr>
      <vt:lpstr>Пакет</vt:lpstr>
      <vt:lpstr>Слайд Microsoft Office PowerPoint</vt:lpstr>
      <vt:lpstr>Слайд 1</vt:lpstr>
      <vt:lpstr>Слайд 2</vt:lpstr>
      <vt:lpstr>ГИПОТЕЗА</vt:lpstr>
      <vt:lpstr>Круговорот воды в природе – это реальность или сказка?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Ответы:</vt:lpstr>
      <vt:lpstr>Слайд 27</vt:lpstr>
      <vt:lpstr>Слайд 28</vt:lpstr>
      <vt:lpstr>Слайд 29</vt:lpstr>
      <vt:lpstr>Слайд 30</vt:lpstr>
      <vt:lpstr>Слайд 31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62</cp:revision>
  <dcterms:created xsi:type="dcterms:W3CDTF">2010-11-14T03:55:45Z</dcterms:created>
  <dcterms:modified xsi:type="dcterms:W3CDTF">2012-06-05T04:48:32Z</dcterms:modified>
</cp:coreProperties>
</file>