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5" r:id="rId4"/>
    <p:sldId id="266" r:id="rId5"/>
    <p:sldId id="268" r:id="rId6"/>
    <p:sldId id="271" r:id="rId7"/>
    <p:sldId id="258" r:id="rId8"/>
    <p:sldId id="264" r:id="rId9"/>
    <p:sldId id="270" r:id="rId10"/>
    <p:sldId id="272" r:id="rId11"/>
    <p:sldId id="260" r:id="rId12"/>
    <p:sldId id="269" r:id="rId13"/>
    <p:sldId id="257" r:id="rId14"/>
    <p:sldId id="259" r:id="rId15"/>
    <p:sldId id="262" r:id="rId16"/>
    <p:sldId id="261" r:id="rId17"/>
    <p:sldId id="26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90476" autoAdjust="0"/>
  </p:normalViewPr>
  <p:slideViewPr>
    <p:cSldViewPr>
      <p:cViewPr varScale="1">
        <p:scale>
          <a:sx n="67" d="100"/>
          <a:sy n="67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B59A7D-7720-4AC1-A41D-F229229349A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8147A7-7EA5-45ED-A107-6C351F862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0E1B51-4374-4374-ACAA-1A03294A59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4516-6173-46A5-8DF1-A4FBA2556FF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E124-CD94-46CB-87E7-9AD214386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F01F-76FA-4CCE-B996-FDAA574FA48C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09C7-5D51-4A31-8059-50C2B87B8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67A7-8901-4BCE-AA59-B38EA46A2EF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CA9B-6C08-4705-AED7-54C297F2E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4CB6-162D-4713-9FE3-07C721DBCD8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8B30-C79E-4FB6-B10C-D5BE81E2D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50E4-C7A6-49BC-824E-52D2E60B8C8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3284-D2C8-48E0-9603-ED31F75FF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1E2F-5C0F-42DC-8619-9294516F636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AD5A-5A7E-4490-8889-BDB1E9918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7445-AC69-47E3-B26D-590281DE6895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E09E-2736-4ECD-8144-C418D0894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015D-1255-4151-A471-837B8C8AE0C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551E-8619-49C7-A059-6F5E8252C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EF42-6EDC-4D7F-B151-A54859A9D50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51CE-DFF9-42C8-AB31-3C71EE2D4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65B05-735D-41A0-A8CC-3F5DA495DF5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71F6-F046-47F2-AD0F-8B1294AC5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0B7C-54E1-44FB-B881-32670FA7F77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4945-615E-4AFC-908D-2DB9ACA93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0CDFF-F395-4693-A379-D646CC4BD7C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B2ABAB-5809-4DF5-8471-B47B7370A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0;&#1079;&#1077;&#1088;\&#1052;&#1086;&#1080;%20&#1076;&#1086;&#1082;&#1091;&#1084;&#1077;&#1085;&#1090;&#1099;\&#1050;&#1088;&#1072;&#1089;&#1085;&#1086;&#1082;&#1091;&#1090;&#1089;&#1082;&#1072;&#1103;%20&#1058;&#1072;&#1090;&#1100;&#1103;&#1085;&#1072;\grafit01.mp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0;&#1079;&#1077;&#1088;\&#1052;&#1086;&#1080;%20&#1076;&#1086;&#1082;&#1091;&#1084;&#1077;&#1085;&#1090;&#1099;\&#1050;&#1088;&#1072;&#1089;&#1085;&#1086;&#1082;&#1091;&#1090;&#1089;&#1082;&#1072;&#1103;%20&#1058;&#1072;&#1090;&#1100;&#1103;&#1085;&#1072;\almaz01.mp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63"/>
            <a:ext cx="7772400" cy="3571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/>
              <a:t>С + 6 )  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800" b="1" dirty="0" smtClean="0"/>
              <a:t>              </a:t>
            </a:r>
            <a:r>
              <a:rPr lang="ru-RU" sz="2800" b="1" dirty="0" smtClean="0"/>
              <a:t>2     4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                      Подготовила: учитель химии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Липадкина</a:t>
            </a:r>
            <a:r>
              <a:rPr lang="ru-RU" b="1" dirty="0" smtClean="0"/>
              <a:t> Г.И.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18"/>
            <a:ext cx="91440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Тема: Кислородные соединения углерода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/>
              <a:t>Новые технологии СО</a:t>
            </a:r>
            <a:r>
              <a:rPr lang="ru-RU" sz="2800" b="1" smtClean="0"/>
              <a:t>2</a:t>
            </a:r>
          </a:p>
        </p:txBody>
      </p:sp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1357313"/>
            <a:ext cx="29289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86188"/>
            <a:ext cx="3357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r>
              <a:rPr lang="ru-RU" sz="6000" b="1" smtClean="0"/>
              <a:t>Химические свойства </a:t>
            </a:r>
            <a:r>
              <a:rPr lang="ru-RU" sz="6000" smtClean="0"/>
              <a:t/>
            </a:r>
            <a:br>
              <a:rPr lang="ru-RU" sz="6000" smtClean="0"/>
            </a:br>
            <a:r>
              <a:rPr lang="ru-RU" sz="6000" b="1" smtClean="0"/>
              <a:t>угарного газа</a:t>
            </a:r>
            <a:r>
              <a:rPr lang="ru-RU" sz="6000" smtClean="0"/>
              <a:t/>
            </a:r>
            <a:br>
              <a:rPr lang="ru-RU" sz="6000" smtClean="0"/>
            </a:br>
            <a:endParaRPr lang="ru-RU" sz="6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0"/>
            <a:ext cx="3829050" cy="34115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US" sz="5400" b="1" dirty="0" smtClean="0"/>
              <a:t>Fe</a:t>
            </a:r>
            <a:r>
              <a:rPr lang="ru-RU" sz="5400" b="1" baseline="-25000" dirty="0" smtClean="0"/>
              <a:t>2</a:t>
            </a:r>
            <a:r>
              <a:rPr lang="en-US" sz="5400" b="1" dirty="0" smtClean="0"/>
              <a:t>O</a:t>
            </a:r>
            <a:r>
              <a:rPr lang="ru-RU" sz="5400" b="1" baseline="-25000" dirty="0" smtClean="0"/>
              <a:t>3</a:t>
            </a:r>
            <a:r>
              <a:rPr lang="ru-RU" sz="5400" b="1" dirty="0" smtClean="0"/>
              <a:t>+3</a:t>
            </a:r>
            <a:r>
              <a:rPr lang="en-US" sz="5400" b="1" dirty="0" smtClean="0"/>
              <a:t>CO</a:t>
            </a:r>
            <a:r>
              <a:rPr lang="ru-RU" sz="5400" b="1" dirty="0" smtClean="0"/>
              <a:t> =            </a:t>
            </a:r>
            <a:endParaRPr lang="ru-RU" sz="5400" dirty="0" smtClean="0"/>
          </a:p>
          <a:p>
            <a:pPr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ru-RU" sz="5400" b="1" dirty="0" smtClean="0"/>
              <a:t>2</a:t>
            </a:r>
            <a:r>
              <a:rPr lang="en-US" sz="5400" b="1" dirty="0" smtClean="0"/>
              <a:t>CO+O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=</a:t>
            </a:r>
            <a:endParaRPr lang="ru-RU" sz="5400" b="1" dirty="0" smtClean="0"/>
          </a:p>
          <a:p>
            <a:pPr fontAlgn="auto">
              <a:lnSpc>
                <a:spcPct val="200000"/>
              </a:lnSpc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lnSpc>
                <a:spcPct val="200000"/>
              </a:lnSpc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00500" y="3214688"/>
            <a:ext cx="4071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Calibri" pitchFamily="34" charset="0"/>
              </a:rPr>
              <a:t>2Fe+3CO</a:t>
            </a:r>
            <a:r>
              <a:rPr lang="en-US" sz="5400" b="1" baseline="-25000">
                <a:latin typeface="Calibri" pitchFamily="34" charset="0"/>
              </a:rPr>
              <a:t>2</a:t>
            </a:r>
            <a:endParaRPr lang="ru-RU" sz="5400" b="1"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143250" y="4786313"/>
            <a:ext cx="1698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CO</a:t>
            </a:r>
            <a:r>
              <a:rPr lang="en-US" sz="4800" b="1" baseline="-25000">
                <a:latin typeface="Calibri" pitchFamily="34" charset="0"/>
              </a:rPr>
              <a:t>2</a:t>
            </a:r>
            <a:endParaRPr lang="ru-RU" sz="4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8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9"/>
            <a:ext cx="4722079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7" descr="Ris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500042"/>
            <a:ext cx="2571768" cy="5857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786188"/>
            <a:ext cx="2714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-46038"/>
            <a:ext cx="4043362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14339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214313"/>
            <a:ext cx="4071937" cy="3786187"/>
          </a:xfrm>
        </p:spPr>
      </p:pic>
      <p:pic>
        <p:nvPicPr>
          <p:cNvPr id="14340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2714625"/>
            <a:ext cx="36433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1"/>
            <a:ext cx="492919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«Собачья пещера»</a:t>
            </a:r>
            <a:b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Италия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214313"/>
            <a:ext cx="36560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14313"/>
            <a:ext cx="3571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3857625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572125" y="3500438"/>
            <a:ext cx="3400425" cy="309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428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/>
              <a:t>Получение угольной кислоты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482975"/>
          </a:xfrm>
        </p:spPr>
        <p:txBody>
          <a:bodyPr/>
          <a:lstStyle/>
          <a:p>
            <a:r>
              <a:rPr lang="ru-RU" sz="5400" b="1" smtClean="0"/>
              <a:t>Н</a:t>
            </a:r>
            <a:r>
              <a:rPr lang="ru-RU" sz="5400" b="1" baseline="-25000" smtClean="0"/>
              <a:t>2</a:t>
            </a:r>
            <a:r>
              <a:rPr lang="ru-RU" sz="5400" b="1" smtClean="0"/>
              <a:t>О+СО</a:t>
            </a:r>
            <a:r>
              <a:rPr lang="ru-RU" sz="5400" b="1" baseline="-25000" smtClean="0"/>
              <a:t>2    </a:t>
            </a:r>
            <a:r>
              <a:rPr lang="ru-RU" sz="9600" b="1" baseline="-25000" smtClean="0"/>
              <a:t> </a:t>
            </a:r>
            <a:r>
              <a:rPr lang="ru-RU" sz="9600" baseline="-25000" smtClean="0"/>
              <a:t> </a:t>
            </a:r>
            <a:r>
              <a:rPr lang="ru-RU" sz="9600" b="1" baseline="-25000" smtClean="0"/>
              <a:t>    </a:t>
            </a:r>
            <a:r>
              <a:rPr lang="ru-RU" sz="5400" b="1" smtClean="0"/>
              <a:t>Н</a:t>
            </a:r>
            <a:r>
              <a:rPr lang="ru-RU" sz="5400" b="1" baseline="-25000" smtClean="0"/>
              <a:t>2</a:t>
            </a:r>
            <a:r>
              <a:rPr lang="ru-RU" sz="5400" b="1" smtClean="0"/>
              <a:t>СО</a:t>
            </a:r>
            <a:r>
              <a:rPr lang="ru-RU" sz="5400" b="1" baseline="-25000" smtClean="0"/>
              <a:t>3</a:t>
            </a:r>
            <a:endParaRPr lang="ru-RU" sz="5400" b="1" smtClean="0"/>
          </a:p>
          <a:p>
            <a:endParaRPr lang="ru-RU" smtClean="0"/>
          </a:p>
          <a:p>
            <a:pPr>
              <a:buFont typeface="Arial" pitchFamily="34" charset="0"/>
              <a:buNone/>
            </a:pPr>
            <a:r>
              <a:rPr lang="ru-RU" sz="5400" b="1" smtClean="0"/>
              <a:t> Н</a:t>
            </a:r>
            <a:r>
              <a:rPr lang="ru-RU" sz="5400" b="1" baseline="-25000" smtClean="0"/>
              <a:t>2</a:t>
            </a:r>
            <a:r>
              <a:rPr lang="ru-RU" sz="5400" b="1" smtClean="0"/>
              <a:t>СО</a:t>
            </a:r>
            <a:r>
              <a:rPr lang="ru-RU" sz="5400" b="1" baseline="-25000" smtClean="0"/>
              <a:t>3 </a:t>
            </a:r>
            <a:r>
              <a:rPr lang="ru-RU" sz="6000" b="1" baseline="-25000" smtClean="0"/>
              <a:t>+ фенолфталеин =</a:t>
            </a:r>
            <a:r>
              <a:rPr lang="ru-RU" sz="6000" b="1" smtClean="0"/>
              <a:t> ?</a:t>
            </a:r>
          </a:p>
          <a:p>
            <a:endParaRPr lang="ru-RU" smtClean="0"/>
          </a:p>
        </p:txBody>
      </p:sp>
      <p:sp>
        <p:nvSpPr>
          <p:cNvPr id="10" name="Стрелка вправо 9"/>
          <p:cNvSpPr/>
          <p:nvPr/>
        </p:nvSpPr>
        <p:spPr>
          <a:xfrm>
            <a:off x="3857625" y="3000375"/>
            <a:ext cx="785813" cy="2857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3857625" y="3429000"/>
            <a:ext cx="785813" cy="28575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smtClean="0"/>
              <a:t>Готовимся к ЕГЭ</a:t>
            </a:r>
          </a:p>
        </p:txBody>
      </p:sp>
      <p:pic>
        <p:nvPicPr>
          <p:cNvPr id="4" name="Содержимое 3" descr="C:\Documents and Settings\UserXP\Мои документы\Мои рисунки\MP Navigator EX\2011_01_22\IMG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63" y="1857375"/>
            <a:ext cx="5786437" cy="4643438"/>
          </a:xfrm>
          <a:solidFill>
            <a:schemeClr val="accent3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4929188"/>
            <a:ext cx="8229600" cy="1357312"/>
          </a:xfrm>
        </p:spPr>
        <p:txBody>
          <a:bodyPr/>
          <a:lstStyle/>
          <a:p>
            <a:r>
              <a:rPr lang="ru-RU" sz="6000" b="1" smtClean="0"/>
              <a:t>Интересной учебы!</a:t>
            </a:r>
            <a:br>
              <a:rPr lang="ru-RU" sz="6000" b="1" smtClean="0"/>
            </a:br>
            <a:endParaRPr lang="ru-RU" sz="6000" smtClean="0"/>
          </a:p>
        </p:txBody>
      </p:sp>
      <p:pic>
        <p:nvPicPr>
          <p:cNvPr id="4" name="Содержимое 3" descr="C:\Documents and Settings\UserXP\Мои документы\Мои рисунки\MP Navigator EX\2011_01_22\IMG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28794" y="500042"/>
            <a:ext cx="4857784" cy="41615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3571875" y="27860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V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3929063" y="3143250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V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438" name="Прямоугольник 8"/>
          <p:cNvSpPr>
            <a:spLocks noChangeArrowheads="1"/>
          </p:cNvSpPr>
          <p:nvPr/>
        </p:nvSpPr>
        <p:spPr bwMode="auto">
          <a:xfrm>
            <a:off x="4214813" y="35004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V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439" name="Прямоугольник 9"/>
          <p:cNvSpPr>
            <a:spLocks noChangeArrowheads="1"/>
          </p:cNvSpPr>
          <p:nvPr/>
        </p:nvSpPr>
        <p:spPr bwMode="auto">
          <a:xfrm>
            <a:off x="4572000" y="31432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V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440" name="Прямоугольник 10"/>
          <p:cNvSpPr>
            <a:spLocks noChangeArrowheads="1"/>
          </p:cNvSpPr>
          <p:nvPr/>
        </p:nvSpPr>
        <p:spPr bwMode="auto">
          <a:xfrm>
            <a:off x="4929188" y="2786063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V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Без углерода не существует ни одного растения или животного...</a:t>
            </a:r>
            <a:endParaRPr lang="ru-RU" b="1" dirty="0"/>
          </a:p>
        </p:txBody>
      </p:sp>
      <p:pic>
        <p:nvPicPr>
          <p:cNvPr id="3075" name="Picture 2" descr="C:\Documents and Settings\UserXP\Мои документы\Мои рисунки\FIL4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928938"/>
            <a:ext cx="3429000" cy="3929062"/>
          </a:xfrm>
        </p:spPr>
      </p:pic>
      <p:pic>
        <p:nvPicPr>
          <p:cNvPr id="6" name="Picture 27" descr="Подсолнечник однолетн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3786188"/>
            <a:ext cx="39290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Малина лесная, или обыкновенна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1571625"/>
            <a:ext cx="34290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5" name="grafit0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1785938"/>
            <a:ext cx="3429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1034663" y="0"/>
            <a:ext cx="1121332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Кристаллическая решетка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графита  (плоскостная)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4101" name="Picture 16" descr="карандашик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57188" y="1428750"/>
            <a:ext cx="43576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6072188"/>
            <a:ext cx="3186113" cy="539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3" name="Picture 2" descr="C:\Documents and Settings\UserXP\Мои документы\Мои рисунки\Рисунок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50" y="2286000"/>
            <a:ext cx="3071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214438"/>
            <a:ext cx="6572250" cy="714375"/>
          </a:xfrm>
        </p:spPr>
        <p:txBody>
          <a:bodyPr/>
          <a:lstStyle/>
          <a:p>
            <a:r>
              <a:rPr lang="ru-RU" sz="6000" b="1" smtClean="0"/>
              <a:t>Кристаллическая</a:t>
            </a:r>
            <a:br>
              <a:rPr lang="ru-RU" sz="6000" b="1" smtClean="0"/>
            </a:br>
            <a:r>
              <a:rPr lang="ru-RU" sz="6000" b="1" smtClean="0"/>
              <a:t> решетка алмаза</a:t>
            </a:r>
            <a:br>
              <a:rPr lang="ru-RU" sz="6000" b="1" smtClean="0"/>
            </a:br>
            <a:r>
              <a:rPr lang="ru-RU" sz="6000" b="1" smtClean="0"/>
              <a:t>(тетраэдрическая)</a:t>
            </a:r>
          </a:p>
        </p:txBody>
      </p:sp>
      <p:pic>
        <p:nvPicPr>
          <p:cNvPr id="5" name="almaz01.mpg"/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0"/>
            <a:ext cx="2857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5" name="Picture 5" descr="Алмаз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3714750"/>
            <a:ext cx="37861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diamond1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3714750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4" descr="image9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906" b="-407"/>
          <a:stretch>
            <a:fillRect/>
          </a:stretch>
        </p:blipFill>
        <p:spPr>
          <a:xfrm>
            <a:off x="500063" y="285750"/>
            <a:ext cx="3787775" cy="3471863"/>
          </a:xfrm>
        </p:spPr>
      </p:pic>
      <p:pic>
        <p:nvPicPr>
          <p:cNvPr id="6148" name="Picture 5" descr="almaz_fond1 оружейная палата Крем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50"/>
            <a:ext cx="4143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000500"/>
            <a:ext cx="41433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" y="4071938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4" descr="almazshah ша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214313"/>
            <a:ext cx="4610100" cy="4525962"/>
          </a:xfrm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0" y="51038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4400" b="1"/>
              <a:t>Алмаз «Шах» вес – 87 каратов</a:t>
            </a:r>
          </a:p>
        </p:txBody>
      </p:sp>
      <p:pic>
        <p:nvPicPr>
          <p:cNvPr id="7173" name="Picture 4" descr="almazi_b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143000"/>
            <a:ext cx="3286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/>
              <a:t>Химические свойства углерода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429000"/>
            <a:ext cx="3400425" cy="3429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4300" b="1" smtClean="0"/>
              <a:t>С+2Н2= СН</a:t>
            </a:r>
            <a:r>
              <a:rPr lang="ru-RU" sz="4300" b="1" baseline="-25000" smtClean="0"/>
              <a:t>4</a:t>
            </a:r>
            <a:endParaRPr lang="ru-RU" sz="4300" b="1" smtClean="0"/>
          </a:p>
          <a:p>
            <a:pPr>
              <a:buFont typeface="Arial" pitchFamily="34" charset="0"/>
              <a:buNone/>
            </a:pPr>
            <a:r>
              <a:rPr lang="ru-RU" sz="4300" b="1" smtClean="0"/>
              <a:t>4</a:t>
            </a:r>
            <a:r>
              <a:rPr lang="en-US" sz="4300" b="1" smtClean="0"/>
              <a:t>Al</a:t>
            </a:r>
            <a:r>
              <a:rPr lang="ru-RU" sz="4300" b="1" smtClean="0"/>
              <a:t>+3</a:t>
            </a:r>
            <a:r>
              <a:rPr lang="en-US" sz="4300" b="1" smtClean="0"/>
              <a:t>C</a:t>
            </a:r>
            <a:r>
              <a:rPr lang="ru-RU" sz="4300" b="1" smtClean="0"/>
              <a:t>=</a:t>
            </a:r>
            <a:r>
              <a:rPr lang="en-US" sz="4400" smtClean="0"/>
              <a:t> </a:t>
            </a:r>
            <a:r>
              <a:rPr lang="en-US" sz="4400" b="1" smtClean="0"/>
              <a:t>Al</a:t>
            </a:r>
            <a:r>
              <a:rPr lang="ru-RU" sz="4400" b="1" baseline="-25000" smtClean="0"/>
              <a:t>4</a:t>
            </a:r>
            <a:r>
              <a:rPr lang="en-US" sz="4400" b="1" smtClean="0"/>
              <a:t>C</a:t>
            </a:r>
            <a:r>
              <a:rPr lang="ru-RU" sz="4400" b="1" baseline="-25000" smtClean="0"/>
              <a:t>3</a:t>
            </a:r>
            <a:endParaRPr lang="ru-RU" sz="4300" b="1" smtClean="0"/>
          </a:p>
          <a:p>
            <a:endParaRPr lang="ru-RU" smtClean="0"/>
          </a:p>
          <a:p>
            <a:pPr>
              <a:buFont typeface="Arial" pitchFamily="34" charset="0"/>
              <a:buNone/>
            </a:pPr>
            <a:r>
              <a:rPr lang="ru-RU" b="1" smtClean="0"/>
              <a:t>     </a:t>
            </a:r>
          </a:p>
          <a:p>
            <a:pPr>
              <a:buFont typeface="Arial" pitchFamily="34" charset="0"/>
              <a:buNone/>
            </a:pPr>
            <a:r>
              <a:rPr lang="ru-RU" b="1" smtClean="0"/>
              <a:t>                  </a:t>
            </a:r>
            <a:endParaRPr lang="ru-RU" smtClean="0"/>
          </a:p>
          <a:p>
            <a:pPr>
              <a:buFont typeface="Arial" pitchFamily="34" charset="0"/>
              <a:buNone/>
            </a:pPr>
            <a:endParaRPr lang="ru-RU" smtClean="0"/>
          </a:p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43182"/>
            <a:ext cx="9144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окислительные      восстановительные 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8072438" y="3571875"/>
            <a:ext cx="214312" cy="35718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3286125" y="3571875"/>
            <a:ext cx="214313" cy="4286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88" y="3357563"/>
            <a:ext cx="310038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С+О</a:t>
            </a:r>
            <a:r>
              <a:rPr lang="ru-RU" sz="4400" b="1" baseline="-250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2</a:t>
            </a:r>
            <a:r>
              <a:rPr lang="ru-RU" sz="4400" b="1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= СО</a:t>
            </a:r>
            <a:r>
              <a:rPr lang="ru-RU" sz="4400" b="1" baseline="-250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2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7615238" cy="2286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Получение </a:t>
            </a:r>
            <a:b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углекислого </a:t>
            </a:r>
            <a:b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газа</a:t>
            </a:r>
            <a:b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00375"/>
            <a:ext cx="9144000" cy="33575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</a:t>
            </a:r>
            <a:endParaRPr lang="ru-RU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ru-RU" sz="5100" b="1" dirty="0" smtClean="0"/>
              <a:t>СаСО</a:t>
            </a:r>
            <a:r>
              <a:rPr lang="ru-RU" sz="2900" b="1" dirty="0" smtClean="0"/>
              <a:t>3 </a:t>
            </a:r>
            <a:r>
              <a:rPr lang="ru-RU" sz="5100" b="1" dirty="0" smtClean="0"/>
              <a:t>            </a:t>
            </a:r>
            <a:r>
              <a:rPr lang="ru-RU" sz="5100" b="1" dirty="0" err="1" smtClean="0"/>
              <a:t>СаО</a:t>
            </a:r>
            <a:r>
              <a:rPr lang="ru-RU" sz="5100" b="1" dirty="0" smtClean="0"/>
              <a:t> +СО</a:t>
            </a:r>
            <a:r>
              <a:rPr lang="ru-RU" sz="2900" b="1" dirty="0" smtClean="0"/>
              <a:t>2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5100" b="1" dirty="0" err="1" smtClean="0"/>
              <a:t>CaCO</a:t>
            </a:r>
            <a:r>
              <a:rPr lang="ru-RU" sz="5100" b="1" baseline="-25000" dirty="0" smtClean="0"/>
              <a:t>3</a:t>
            </a:r>
            <a:r>
              <a:rPr lang="ru-RU" sz="5100" baseline="-25000" dirty="0" smtClean="0"/>
              <a:t> </a:t>
            </a:r>
            <a:r>
              <a:rPr lang="ru-RU" sz="5100" b="1" dirty="0" smtClean="0"/>
              <a:t>+</a:t>
            </a:r>
            <a:r>
              <a:rPr lang="en-US" sz="5100" b="1" dirty="0" err="1" smtClean="0"/>
              <a:t>HCl</a:t>
            </a:r>
            <a:r>
              <a:rPr lang="ru-RU" sz="5100" b="1" dirty="0" smtClean="0"/>
              <a:t>=</a:t>
            </a:r>
            <a:r>
              <a:rPr lang="ru-RU" sz="5100" dirty="0" smtClean="0"/>
              <a:t> </a:t>
            </a:r>
            <a:r>
              <a:rPr lang="en-US" sz="5100" b="1" dirty="0" smtClean="0"/>
              <a:t>CaCl</a:t>
            </a:r>
            <a:r>
              <a:rPr lang="en-US" sz="5100" b="1" baseline="-25000" dirty="0" smtClean="0"/>
              <a:t>2</a:t>
            </a:r>
            <a:r>
              <a:rPr lang="en-US" sz="5100" b="1" dirty="0" smtClean="0"/>
              <a:t>+H</a:t>
            </a:r>
            <a:r>
              <a:rPr lang="en-US" sz="5100" b="1" baseline="-25000" dirty="0" smtClean="0"/>
              <a:t>2</a:t>
            </a:r>
            <a:r>
              <a:rPr lang="en-US" sz="5100" b="1" dirty="0" smtClean="0"/>
              <a:t>O+CO</a:t>
            </a:r>
            <a:r>
              <a:rPr lang="en-US" sz="5100" b="1" baseline="-25000" dirty="0" smtClean="0"/>
              <a:t>2</a:t>
            </a:r>
            <a:endParaRPr lang="ru-RU" sz="5100" b="1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5100" b="1" dirty="0" smtClean="0"/>
              <a:t>CaCO</a:t>
            </a:r>
            <a:r>
              <a:rPr lang="en-US" sz="5100" b="1" baseline="-25000" dirty="0" smtClean="0"/>
              <a:t>3</a:t>
            </a:r>
            <a:r>
              <a:rPr lang="en-US" sz="5100" b="1" dirty="0" smtClean="0"/>
              <a:t>+2CH</a:t>
            </a:r>
            <a:r>
              <a:rPr lang="en-US" sz="5100" b="1" baseline="-25000" dirty="0" smtClean="0"/>
              <a:t>3</a:t>
            </a:r>
            <a:r>
              <a:rPr lang="en-US" sz="5100" b="1" dirty="0" smtClean="0"/>
              <a:t>COOH =(CH</a:t>
            </a:r>
            <a:r>
              <a:rPr lang="en-US" sz="5100" b="1" baseline="-25000" dirty="0" smtClean="0"/>
              <a:t>3</a:t>
            </a:r>
            <a:r>
              <a:rPr lang="en-US" sz="5100" b="1" dirty="0" smtClean="0"/>
              <a:t>COO)</a:t>
            </a:r>
            <a:r>
              <a:rPr lang="en-US" sz="5100" b="1" baseline="-25000" dirty="0" smtClean="0"/>
              <a:t>2</a:t>
            </a:r>
            <a:r>
              <a:rPr lang="en-US" sz="5100" b="1" dirty="0" smtClean="0"/>
              <a:t>Ca+H</a:t>
            </a:r>
            <a:r>
              <a:rPr lang="en-US" sz="5100" b="1" baseline="-25000" dirty="0" smtClean="0"/>
              <a:t>2</a:t>
            </a:r>
            <a:r>
              <a:rPr lang="en-US" sz="5100" b="1" dirty="0" smtClean="0"/>
              <a:t>O+CO</a:t>
            </a:r>
            <a:r>
              <a:rPr lang="en-US" sz="5100" b="1" baseline="-25000" dirty="0" smtClean="0"/>
              <a:t>2 </a:t>
            </a:r>
            <a:endParaRPr lang="ru-RU" sz="5100" b="1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sz="51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857375" y="4000500"/>
            <a:ext cx="857250" cy="2143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1" name="Рисунок 4" descr="C:\Documents and Settings\UserXP\Мои документы\Мои рисунки\MP Navigator EX\2011_01_23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01385">
            <a:off x="5929313" y="350838"/>
            <a:ext cx="293211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верх 5"/>
          <p:cNvSpPr/>
          <p:nvPr/>
        </p:nvSpPr>
        <p:spPr>
          <a:xfrm>
            <a:off x="4643438" y="3857625"/>
            <a:ext cx="214312" cy="35718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5715000" y="4714875"/>
            <a:ext cx="214313" cy="35718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flipH="1">
            <a:off x="8643938" y="5643563"/>
            <a:ext cx="214312" cy="35718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Применение углекислого газа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65688" y="3000375"/>
            <a:ext cx="4278312" cy="3697288"/>
          </a:xfrm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2000250"/>
            <a:ext cx="2214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3143250"/>
            <a:ext cx="2786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63" y="1285875"/>
            <a:ext cx="1428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38" y="1285875"/>
            <a:ext cx="17859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134</Words>
  <Application>Microsoft Office PowerPoint</Application>
  <PresentationFormat>Экран (4:3)</PresentationFormat>
  <Paragraphs>46</Paragraphs>
  <Slides>17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Тема Office</vt:lpstr>
      <vt:lpstr> </vt:lpstr>
      <vt:lpstr>Без углерода не существует ни одного растения или животного...</vt:lpstr>
      <vt:lpstr> </vt:lpstr>
      <vt:lpstr>Кристаллическая  решетка алмаза (тетраэдрическая)</vt:lpstr>
      <vt:lpstr>Слайд 5</vt:lpstr>
      <vt:lpstr>Слайд 6</vt:lpstr>
      <vt:lpstr>Химические свойства углерода   </vt:lpstr>
      <vt:lpstr>Получение  углекислого  газа </vt:lpstr>
      <vt:lpstr>Применение углекислого газа</vt:lpstr>
      <vt:lpstr>Новые технологии СО2</vt:lpstr>
      <vt:lpstr>Химические свойства  угарного газа </vt:lpstr>
      <vt:lpstr>Слайд 12</vt:lpstr>
      <vt:lpstr> </vt:lpstr>
      <vt:lpstr>Слайд 14</vt:lpstr>
      <vt:lpstr>Получение угольной кислоты </vt:lpstr>
      <vt:lpstr>Готовимся к ЕГЭ</vt:lpstr>
      <vt:lpstr>Интересной учебы! 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Соединения углерода</dc:title>
  <dc:creator>UserXP</dc:creator>
  <cp:lastModifiedBy>Дарёна</cp:lastModifiedBy>
  <cp:revision>40</cp:revision>
  <dcterms:created xsi:type="dcterms:W3CDTF">2011-01-22T13:16:15Z</dcterms:created>
  <dcterms:modified xsi:type="dcterms:W3CDTF">2012-03-28T20:20:45Z</dcterms:modified>
</cp:coreProperties>
</file>