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4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_rels/presentation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media/image35.png" ContentType="image/png"/>
  <Override PartName="/ppt/media/image34.png" ContentType="image/png"/>
  <Override PartName="/ppt/media/image15.png" ContentType="image/png"/>
  <Override PartName="/ppt/media/image12.png" ContentType="image/png"/>
  <Override PartName="/ppt/media/image11.png" ContentType="image/png"/>
  <Override PartName="/ppt/media/image28.png" ContentType="image/png"/>
  <Override PartName="/ppt/media/image2.png" ContentType="image/png"/>
  <Override PartName="/ppt/media/image14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26.png" ContentType="image/png"/>
  <Override PartName="/ppt/media/image38.png" ContentType="image/png"/>
  <Override PartName="/ppt/media/image22.png" ContentType="image/png"/>
  <Override PartName="/ppt/media/image27.png" ContentType="image/png"/>
  <Override PartName="/ppt/media/image1.png" ContentType="image/png"/>
  <Override PartName="/ppt/media/image13.png" ContentType="image/png"/>
  <Override PartName="/ppt/media/image37.png" ContentType="image/png"/>
  <Override PartName="/ppt/media/image21.png" ContentType="image/png"/>
  <Override PartName="/ppt/media/image29.png" ContentType="image/png"/>
  <Override PartName="/ppt/media/image3.png" ContentType="image/png"/>
  <Override PartName="/ppt/media/image16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36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-18000"/>
            <a:ext cx="8229240" cy="130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-18000"/>
            <a:ext cx="8229240" cy="130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-18000"/>
            <a:ext cx="8229240" cy="130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-18000"/>
            <a:ext cx="8229240" cy="130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-18000"/>
            <a:ext cx="8229240" cy="130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-18000"/>
            <a:ext cx="8229240" cy="130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-18000"/>
            <a:ext cx="8229240" cy="130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-18000"/>
            <a:ext cx="8229240" cy="130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-18000"/>
            <a:ext cx="8229240" cy="130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-18000"/>
            <a:ext cx="8229240" cy="130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5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pic>
        <p:nvPicPr>
          <p:cNvPr id="39" name="Picture 7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40" name="Shape 8"/>
          <p:cNvSpPr/>
          <p:nvPr/>
        </p:nvSpPr>
        <p:spPr>
          <a:xfrm>
            <a:off x="340200" y="449640"/>
            <a:ext cx="3983400" cy="159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600" spc="-1" strike="noStrike">
                <a:solidFill>
                  <a:srgbClr val="000000"/>
                </a:solidFill>
                <a:latin typeface="Arial"/>
                <a:ea typeface="Arial"/>
              </a:rPr>
              <a:t>Overview of the Electronic Waste Problem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Shape 9"/>
          <p:cNvSpPr/>
          <p:nvPr/>
        </p:nvSpPr>
        <p:spPr>
          <a:xfrm>
            <a:off x="340200" y="3118680"/>
            <a:ext cx="3766320" cy="17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Electronic waste is the fastest-growing waste stream, posing complex global challenges.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Преподаватель иностранного языка Горяинова В.В.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РТУ МИРЭА Колледж программирования и кибербезопасности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3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119" name="Shape 133"/>
          <p:cNvSpPr/>
          <p:nvPr/>
        </p:nvSpPr>
        <p:spPr>
          <a:xfrm>
            <a:off x="763200" y="1165320"/>
            <a:ext cx="7374240" cy="280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Arial"/>
              </a:rPr>
              <a:t>Shaping the Future of E-Waste Management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Addressing e-waste requires coordinated policy, innovative technology, and education to foster sustainable consumption and circular economy growth globally.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14" descr=""/>
          <p:cNvPicPr/>
          <p:nvPr/>
        </p:nvPicPr>
        <p:blipFill>
          <a:blip r:embed="rId2"/>
          <a:stretch/>
        </p:blipFill>
        <p:spPr>
          <a:xfrm>
            <a:off x="5010480" y="501480"/>
            <a:ext cx="3754800" cy="420660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6" descr="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8" descr=""/>
          <p:cNvPicPr/>
          <p:nvPr/>
        </p:nvPicPr>
        <p:blipFill>
          <a:blip r:embed="rId4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46" name="Shape 19"/>
          <p:cNvSpPr/>
          <p:nvPr/>
        </p:nvSpPr>
        <p:spPr>
          <a:xfrm>
            <a:off x="338040" y="1985400"/>
            <a:ext cx="4233960" cy="192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In 2021, global electronic waste topped 57 million metric tons, fueled by growing consumption. While rich in valuable metals, e-waste also contains toxic substances harmful to health and the environment, especially where recycling is informal and unsafe.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Shape 20"/>
          <p:cNvSpPr/>
          <p:nvPr/>
        </p:nvSpPr>
        <p:spPr>
          <a:xfrm>
            <a:off x="338040" y="393840"/>
            <a:ext cx="436572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Arial"/>
              </a:rPr>
              <a:t>Understanding the Scale and Risks of E-Waste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Shape 21"/>
          <p:cNvSpPr/>
          <p:nvPr/>
        </p:nvSpPr>
        <p:spPr>
          <a:xfrm>
            <a:off x="8630280" y="4791240"/>
            <a:ext cx="589320" cy="37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Arial"/>
              </a:rPr>
              <a:t>2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4" descr=""/>
          <p:cNvPicPr/>
          <p:nvPr/>
        </p:nvPicPr>
        <p:blipFill>
          <a:blip r:embed="rId1"/>
          <a:stretch/>
        </p:blipFill>
        <p:spPr>
          <a:xfrm>
            <a:off x="418680" y="3003480"/>
            <a:ext cx="2699640" cy="178740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26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28" descr="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30" descr=""/>
          <p:cNvPicPr/>
          <p:nvPr/>
        </p:nvPicPr>
        <p:blipFill>
          <a:blip r:embed="rId4"/>
          <a:stretch/>
        </p:blipFill>
        <p:spPr>
          <a:xfrm>
            <a:off x="3199320" y="3003480"/>
            <a:ext cx="2699640" cy="178740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32" descr=""/>
          <p:cNvPicPr/>
          <p:nvPr/>
        </p:nvPicPr>
        <p:blipFill>
          <a:blip r:embed="rId5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34" descr=""/>
          <p:cNvPicPr/>
          <p:nvPr/>
        </p:nvPicPr>
        <p:blipFill>
          <a:blip r:embed="rId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36" descr=""/>
          <p:cNvPicPr/>
          <p:nvPr/>
        </p:nvPicPr>
        <p:blipFill>
          <a:blip r:embed="rId7"/>
          <a:stretch/>
        </p:blipFill>
        <p:spPr>
          <a:xfrm>
            <a:off x="5980320" y="3003480"/>
            <a:ext cx="2699640" cy="178740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38" descr=""/>
          <p:cNvPicPr/>
          <p:nvPr/>
        </p:nvPicPr>
        <p:blipFill>
          <a:blip r:embed="rId8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40" descr=""/>
          <p:cNvPicPr/>
          <p:nvPr/>
        </p:nvPicPr>
        <p:blipFill>
          <a:blip r:embed="rId9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58" name="Shape 41"/>
          <p:cNvSpPr/>
          <p:nvPr/>
        </p:nvSpPr>
        <p:spPr>
          <a:xfrm>
            <a:off x="418680" y="393840"/>
            <a:ext cx="8261640" cy="33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Arial"/>
              </a:rPr>
              <a:t>Common Sources and Types of E-Waste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Shape 42"/>
          <p:cNvSpPr/>
          <p:nvPr/>
        </p:nvSpPr>
        <p:spPr>
          <a:xfrm>
            <a:off x="8630280" y="4791240"/>
            <a:ext cx="589320" cy="37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Arial"/>
              </a:rPr>
              <a:t>3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Shape 43"/>
          <p:cNvSpPr/>
          <p:nvPr/>
        </p:nvSpPr>
        <p:spPr>
          <a:xfrm>
            <a:off x="847080" y="1180440"/>
            <a:ext cx="2039400" cy="158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ru-RU" sz="1030" spc="-1" strike="noStrike">
                <a:solidFill>
                  <a:srgbClr val="000000"/>
                </a:solidFill>
                <a:latin typeface="Arial"/>
                <a:ea typeface="Arial"/>
              </a:rPr>
              <a:t>Smartphones: Ubiquitous and Frequently Replaced</a:t>
            </a:r>
            <a:endParaRPr b="0" lang="ru-RU" sz="103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ru-RU" sz="103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rgbClr val="000000"/>
                </a:solidFill>
                <a:latin typeface="Arial"/>
                <a:ea typeface="Arial"/>
              </a:rPr>
              <a:t>Smartphones contribute heavily to e-waste due to rapid technology cycles and consumer upgrades. Their batteries and components contain both precious and hazardous materials requiring careful handling.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ru-RU" sz="10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Shape 44"/>
          <p:cNvSpPr/>
          <p:nvPr/>
        </p:nvSpPr>
        <p:spPr>
          <a:xfrm>
            <a:off x="3677760" y="1180440"/>
            <a:ext cx="2039400" cy="158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ru-RU" sz="1030" spc="-1" strike="noStrike">
                <a:solidFill>
                  <a:srgbClr val="000000"/>
                </a:solidFill>
                <a:latin typeface="Arial"/>
                <a:ea typeface="Arial"/>
              </a:rPr>
              <a:t>Computers and IT Equipment</a:t>
            </a:r>
            <a:endParaRPr b="0" lang="ru-RU" sz="103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ru-RU" sz="103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rgbClr val="000000"/>
                </a:solidFill>
                <a:latin typeface="Arial"/>
                <a:ea typeface="Arial"/>
              </a:rPr>
              <a:t>Discarded desktops, laptops, and peripherals form significant e-waste volumes. These devices contain metals like gold and copper but also toxic elements demanding specialized recycling.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ru-RU" sz="10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Shape 45"/>
          <p:cNvSpPr/>
          <p:nvPr/>
        </p:nvSpPr>
        <p:spPr>
          <a:xfrm>
            <a:off x="6458760" y="1180440"/>
            <a:ext cx="2039400" cy="158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ru-RU" sz="1030" spc="-1" strike="noStrike">
                <a:solidFill>
                  <a:srgbClr val="000000"/>
                </a:solidFill>
                <a:latin typeface="Arial"/>
                <a:ea typeface="Arial"/>
              </a:rPr>
              <a:t>Household Appliances and Television Sets</a:t>
            </a:r>
            <a:endParaRPr b="0" lang="ru-RU" sz="103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ru-RU" sz="103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rgbClr val="000000"/>
                </a:solidFill>
                <a:latin typeface="Arial"/>
                <a:ea typeface="Arial"/>
              </a:rPr>
              <a:t>Old TVs, refrigerators, and microwaves comprise another major category. Their diverse materials and chemicals pose unique challenges for disposal and material recovery.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ru-RU" sz="103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48" descr=""/>
          <p:cNvPicPr/>
          <p:nvPr/>
        </p:nvPicPr>
        <p:blipFill>
          <a:blip r:embed="rId1"/>
          <a:stretch/>
        </p:blipFill>
        <p:spPr>
          <a:xfrm>
            <a:off x="4675680" y="1521360"/>
            <a:ext cx="4149360" cy="240084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50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65" name="Shape 51"/>
          <p:cNvSpPr/>
          <p:nvPr/>
        </p:nvSpPr>
        <p:spPr>
          <a:xfrm>
            <a:off x="4674600" y="4073760"/>
            <a:ext cx="4227120" cy="24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ct val="115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Arial"/>
              </a:rPr>
              <a:t>Global E-waste Monitor 2022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15000"/>
              </a:lnSpc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Shape 52"/>
          <p:cNvSpPr/>
          <p:nvPr/>
        </p:nvSpPr>
        <p:spPr>
          <a:xfrm>
            <a:off x="415800" y="1699920"/>
            <a:ext cx="3540600" cy="203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Arial"/>
              </a:rPr>
              <a:t>Asia's rapid industrialization and population growth drive its leading e-waste volumes, complicating management efforts.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Arial"/>
              </a:rPr>
              <a:t>Disparities highlight the need for tailored regional strategies addressing diverse recycling capacities and waste streams.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Shape 53"/>
          <p:cNvSpPr/>
          <p:nvPr/>
        </p:nvSpPr>
        <p:spPr>
          <a:xfrm>
            <a:off x="8630280" y="4791240"/>
            <a:ext cx="589320" cy="37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Arial"/>
              </a:rPr>
              <a:t>4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Shape 54"/>
          <p:cNvSpPr/>
          <p:nvPr/>
        </p:nvSpPr>
        <p:spPr>
          <a:xfrm>
            <a:off x="415800" y="393840"/>
            <a:ext cx="8214120" cy="77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Arial"/>
              </a:rPr>
              <a:t>Global E-Waste Generation by Region (2021)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57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pic>
        <p:nvPicPr>
          <p:cNvPr id="70" name="Picture 59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pic>
        <p:nvPicPr>
          <p:cNvPr id="71" name="Picture 61" descr="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pic>
        <p:nvPicPr>
          <p:cNvPr id="72" name="Picture 63" descr=""/>
          <p:cNvPicPr/>
          <p:nvPr/>
        </p:nvPicPr>
        <p:blipFill>
          <a:blip r:embed="rId4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pic>
        <p:nvPicPr>
          <p:cNvPr id="73" name="Picture 65" descr=""/>
          <p:cNvPicPr/>
          <p:nvPr/>
        </p:nvPicPr>
        <p:blipFill>
          <a:blip r:embed="rId5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pic>
        <p:nvPicPr>
          <p:cNvPr id="74" name="Picture 67" descr=""/>
          <p:cNvPicPr/>
          <p:nvPr/>
        </p:nvPicPr>
        <p:blipFill>
          <a:blip r:embed="rId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75" name="Shape 68"/>
          <p:cNvSpPr/>
          <p:nvPr/>
        </p:nvSpPr>
        <p:spPr>
          <a:xfrm>
            <a:off x="338040" y="393840"/>
            <a:ext cx="846756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Arial"/>
              </a:rPr>
              <a:t>Environmental and Health Consequences of E-Waste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Shape 69"/>
          <p:cNvSpPr/>
          <p:nvPr/>
        </p:nvSpPr>
        <p:spPr>
          <a:xfrm>
            <a:off x="8630280" y="4791240"/>
            <a:ext cx="589320" cy="37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Arial"/>
              </a:rPr>
              <a:t>5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Shape 70"/>
          <p:cNvSpPr/>
          <p:nvPr/>
        </p:nvSpPr>
        <p:spPr>
          <a:xfrm>
            <a:off x="497160" y="2896920"/>
            <a:ext cx="2488320" cy="104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30000"/>
              </a:lnSpc>
              <a:tabLst>
                <a:tab algn="l" pos="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Toxic Leaching into Ecosystems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30000"/>
              </a:lnSpc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30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Arial"/>
              </a:rPr>
              <a:t>Hazardous substances from e-waste contaminate soil and waterways, threatening biodiversity and food safety.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30000"/>
              </a:lnSpc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Shape 71"/>
          <p:cNvSpPr/>
          <p:nvPr/>
        </p:nvSpPr>
        <p:spPr>
          <a:xfrm>
            <a:off x="2413440" y="1371600"/>
            <a:ext cx="2488320" cy="104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Exposure in Informal Recycling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Arial"/>
              </a:rPr>
              <a:t>Workers handling e-waste without protection face toxic metal poisoning and respiratory illnesses from smoke and dust.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Shape 72"/>
          <p:cNvSpPr/>
          <p:nvPr/>
        </p:nvSpPr>
        <p:spPr>
          <a:xfrm>
            <a:off x="4314600" y="2887920"/>
            <a:ext cx="2488320" cy="104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Long-Term Ecosystem Degradation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Arial"/>
              </a:rPr>
              <a:t>Persistent pollutants accumulate in environments, causing gradual but irreversible ecological damage over decades.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Shape 73"/>
          <p:cNvSpPr/>
          <p:nvPr/>
        </p:nvSpPr>
        <p:spPr>
          <a:xfrm>
            <a:off x="6226920" y="1371600"/>
            <a:ext cx="2488320" cy="104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Public Health Burdens Increase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Arial"/>
              </a:rPr>
              <a:t>Communities near disposal sites experience higher rates of chronic diseases linked to environmental contamination.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76" descr=""/>
          <p:cNvPicPr/>
          <p:nvPr/>
        </p:nvPicPr>
        <p:blipFill>
          <a:blip r:embed="rId1"/>
          <a:stretch/>
        </p:blipFill>
        <p:spPr>
          <a:xfrm>
            <a:off x="420120" y="2022120"/>
            <a:ext cx="4151520" cy="1373400"/>
          </a:xfrm>
          <a:prstGeom prst="rect">
            <a:avLst/>
          </a:prstGeom>
          <a:ln w="0">
            <a:noFill/>
          </a:ln>
        </p:spPr>
      </p:pic>
      <p:pic>
        <p:nvPicPr>
          <p:cNvPr id="82" name="Picture 78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pic>
        <p:nvPicPr>
          <p:cNvPr id="83" name="Picture 80" descr="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84" name="Shape 81"/>
          <p:cNvSpPr/>
          <p:nvPr/>
        </p:nvSpPr>
        <p:spPr>
          <a:xfrm>
            <a:off x="420120" y="4191480"/>
            <a:ext cx="3554280" cy="24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Arial"/>
              </a:rPr>
              <a:t>UNEP Global E-waste Report 2020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Shape 82"/>
          <p:cNvSpPr/>
          <p:nvPr/>
        </p:nvSpPr>
        <p:spPr>
          <a:xfrm>
            <a:off x="4957200" y="2001600"/>
            <a:ext cx="3696120" cy="171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ru-RU" sz="1150" spc="-1" strike="noStrike">
                <a:solidFill>
                  <a:srgbClr val="000000"/>
                </a:solidFill>
                <a:latin typeface="Arial"/>
                <a:ea typeface="Arial"/>
              </a:rPr>
              <a:t>Metals such as gold, silver, and copper are found in e-waste at recoverable concentrations, reducing the need for mining when recycled effectively.</a:t>
            </a:r>
            <a:endParaRPr b="0" lang="ru-RU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endParaRPr b="0" lang="ru-RU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ru-RU" sz="1150" spc="-1" strike="noStrike">
                <a:solidFill>
                  <a:srgbClr val="000000"/>
                </a:solidFill>
                <a:latin typeface="Arial"/>
                <a:ea typeface="Arial"/>
              </a:rPr>
              <a:t>High recovery rates of precious metals from e-waste can significantly lower environmental mining impacts.</a:t>
            </a:r>
            <a:endParaRPr b="0" lang="ru-RU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endParaRPr b="0" lang="ru-RU" sz="11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Shape 83"/>
          <p:cNvSpPr/>
          <p:nvPr/>
        </p:nvSpPr>
        <p:spPr>
          <a:xfrm>
            <a:off x="8630280" y="4791240"/>
            <a:ext cx="589320" cy="37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Arial"/>
              </a:rPr>
              <a:t>6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Shape 84"/>
          <p:cNvSpPr/>
          <p:nvPr/>
        </p:nvSpPr>
        <p:spPr>
          <a:xfrm>
            <a:off x="420120" y="393840"/>
            <a:ext cx="8493120" cy="77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Arial"/>
              </a:rPr>
              <a:t>Material Composition and Recovery Potential in E-Waste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 descr=""/>
          <p:cNvPicPr/>
          <p:nvPr/>
        </p:nvPicPr>
        <p:blipFill>
          <a:blip r:embed="rId1"/>
          <a:stretch/>
        </p:blipFill>
        <p:spPr>
          <a:xfrm>
            <a:off x="421200" y="952560"/>
            <a:ext cx="4124520" cy="3786120"/>
          </a:xfrm>
          <a:prstGeom prst="rect">
            <a:avLst/>
          </a:prstGeom>
          <a:ln w="0">
            <a:noFill/>
          </a:ln>
        </p:spPr>
      </p:pic>
      <p:pic>
        <p:nvPicPr>
          <p:cNvPr id="89" name="Picture 89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90" name="Shape 90"/>
          <p:cNvSpPr/>
          <p:nvPr/>
        </p:nvSpPr>
        <p:spPr>
          <a:xfrm>
            <a:off x="421200" y="393840"/>
            <a:ext cx="831096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Arial"/>
              </a:rPr>
              <a:t>E-Waste Recycling Processes and Challenges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8630280" y="4791240"/>
            <a:ext cx="589320" cy="37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Arial"/>
              </a:rPr>
              <a:t>7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4545720" y="3070080"/>
            <a:ext cx="3898080" cy="125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Arial"/>
              </a:rPr>
              <a:t>Informal Sector and Associated Risks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Informal methods rely on unsafe manual dismantling, exposing workers to toxins and resulting in material loss and environmental pollution.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4545720" y="1262160"/>
            <a:ext cx="3898080" cy="125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Arial"/>
              </a:rPr>
              <a:t>Formal Recycling Systems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Formal recycling involves structured collection, dismantling, and advanced material recovery techniques ensuring safety and efficiency.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6" descr=""/>
          <p:cNvPicPr/>
          <p:nvPr/>
        </p:nvPicPr>
        <p:blipFill>
          <a:blip r:embed="rId1"/>
          <a:stretch/>
        </p:blipFill>
        <p:spPr>
          <a:xfrm>
            <a:off x="4675680" y="1521360"/>
            <a:ext cx="4149360" cy="2400840"/>
          </a:xfrm>
          <a:prstGeom prst="rect">
            <a:avLst/>
          </a:prstGeom>
          <a:ln w="0">
            <a:noFill/>
          </a:ln>
        </p:spPr>
      </p:pic>
      <p:pic>
        <p:nvPicPr>
          <p:cNvPr id="95" name="Picture 98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96" name="Shape 99"/>
          <p:cNvSpPr/>
          <p:nvPr/>
        </p:nvSpPr>
        <p:spPr>
          <a:xfrm>
            <a:off x="4674600" y="4073760"/>
            <a:ext cx="4227120" cy="24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ct val="115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Arial"/>
              </a:rPr>
              <a:t>Global E-waste Monitor 2022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15000"/>
              </a:lnSpc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Shape 100"/>
          <p:cNvSpPr/>
          <p:nvPr/>
        </p:nvSpPr>
        <p:spPr>
          <a:xfrm>
            <a:off x="415800" y="1699920"/>
            <a:ext cx="3540600" cy="203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Arial"/>
              </a:rPr>
              <a:t>Developed countries maintain higher recycling rates, reflecting better infrastructure and regulations.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Arial"/>
              </a:rPr>
              <a:t>Despite improvements, most e-waste still escapes recycling, necessitating stronger policies and technologies.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Shape 101"/>
          <p:cNvSpPr/>
          <p:nvPr/>
        </p:nvSpPr>
        <p:spPr>
          <a:xfrm>
            <a:off x="8630280" y="4791240"/>
            <a:ext cx="589320" cy="37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Arial"/>
              </a:rPr>
              <a:t>8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Shape 102"/>
          <p:cNvSpPr/>
          <p:nvPr/>
        </p:nvSpPr>
        <p:spPr>
          <a:xfrm>
            <a:off x="415800" y="393840"/>
            <a:ext cx="8214120" cy="77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Arial"/>
              </a:rPr>
              <a:t>Trends in E-Waste Recycling Rates Globally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5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pic>
        <p:nvPicPr>
          <p:cNvPr id="101" name="Picture 107" descr=""/>
          <p:cNvPicPr/>
          <p:nvPr/>
        </p:nvPicPr>
        <p:blipFill>
          <a:blip r:embed="rId2"/>
          <a:stretch/>
        </p:blipFill>
        <p:spPr>
          <a:xfrm>
            <a:off x="637560" y="1301400"/>
            <a:ext cx="218160" cy="193680"/>
          </a:xfrm>
          <a:prstGeom prst="rect">
            <a:avLst/>
          </a:prstGeom>
          <a:ln w="0">
            <a:noFill/>
          </a:ln>
        </p:spPr>
      </p:pic>
      <p:pic>
        <p:nvPicPr>
          <p:cNvPr id="102" name="Picture 109" descr="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pic>
        <p:nvPicPr>
          <p:cNvPr id="103" name="Picture 111" descr=""/>
          <p:cNvPicPr/>
          <p:nvPr/>
        </p:nvPicPr>
        <p:blipFill>
          <a:blip r:embed="rId4"/>
          <a:stretch/>
        </p:blipFill>
        <p:spPr>
          <a:xfrm>
            <a:off x="4889880" y="1311120"/>
            <a:ext cx="218160" cy="174240"/>
          </a:xfrm>
          <a:prstGeom prst="rect">
            <a:avLst/>
          </a:prstGeom>
          <a:ln w="0">
            <a:noFill/>
          </a:ln>
        </p:spPr>
      </p:pic>
      <p:pic>
        <p:nvPicPr>
          <p:cNvPr id="104" name="Picture 113" descr=""/>
          <p:cNvPicPr/>
          <p:nvPr/>
        </p:nvPicPr>
        <p:blipFill>
          <a:blip r:embed="rId5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pic>
        <p:nvPicPr>
          <p:cNvPr id="105" name="Picture 115" descr=""/>
          <p:cNvPicPr/>
          <p:nvPr/>
        </p:nvPicPr>
        <p:blipFill>
          <a:blip r:embed="rId6"/>
          <a:stretch/>
        </p:blipFill>
        <p:spPr>
          <a:xfrm>
            <a:off x="637560" y="3158640"/>
            <a:ext cx="218160" cy="218160"/>
          </a:xfrm>
          <a:prstGeom prst="rect">
            <a:avLst/>
          </a:prstGeom>
          <a:ln w="0">
            <a:noFill/>
          </a:ln>
        </p:spPr>
      </p:pic>
      <p:pic>
        <p:nvPicPr>
          <p:cNvPr id="106" name="Picture 117" descr=""/>
          <p:cNvPicPr/>
          <p:nvPr/>
        </p:nvPicPr>
        <p:blipFill>
          <a:blip r:embed="rId7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pic>
        <p:nvPicPr>
          <p:cNvPr id="107" name="Picture 119" descr=""/>
          <p:cNvPicPr/>
          <p:nvPr/>
        </p:nvPicPr>
        <p:blipFill>
          <a:blip r:embed="rId8"/>
          <a:stretch/>
        </p:blipFill>
        <p:spPr>
          <a:xfrm>
            <a:off x="4889880" y="3180240"/>
            <a:ext cx="218160" cy="174240"/>
          </a:xfrm>
          <a:prstGeom prst="rect">
            <a:avLst/>
          </a:prstGeom>
          <a:ln w="0">
            <a:noFill/>
          </a:ln>
        </p:spPr>
      </p:pic>
      <p:sp>
        <p:nvSpPr>
          <p:cNvPr id="108" name="Shape 120"/>
          <p:cNvSpPr/>
          <p:nvPr/>
        </p:nvSpPr>
        <p:spPr>
          <a:xfrm>
            <a:off x="338040" y="393840"/>
            <a:ext cx="84384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ru-RU" sz="2260" spc="-1" strike="noStrike">
                <a:solidFill>
                  <a:srgbClr val="000000"/>
                </a:solidFill>
                <a:latin typeface="Arial"/>
                <a:ea typeface="Arial"/>
              </a:rPr>
              <a:t>Key Strategies and Innovations in E-Waste Management</a:t>
            </a:r>
            <a:endParaRPr b="0" lang="ru-RU" sz="226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ru-RU" sz="226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Shape 121"/>
          <p:cNvSpPr/>
          <p:nvPr/>
        </p:nvSpPr>
        <p:spPr>
          <a:xfrm>
            <a:off x="8630280" y="4791240"/>
            <a:ext cx="589320" cy="37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Arial"/>
              </a:rPr>
              <a:t>9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Shape 122"/>
          <p:cNvSpPr/>
          <p:nvPr/>
        </p:nvSpPr>
        <p:spPr>
          <a:xfrm>
            <a:off x="541080" y="1743120"/>
            <a:ext cx="3706200" cy="82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Manufacturers are increasingly held accountable for their products’ end-of-life, promoting sustainable design and take-back programs.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Shape 123"/>
          <p:cNvSpPr/>
          <p:nvPr/>
        </p:nvSpPr>
        <p:spPr>
          <a:xfrm>
            <a:off x="1044360" y="1195560"/>
            <a:ext cx="3236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Arial"/>
              </a:rPr>
              <a:t>Extended Producer Responsibility (EPR)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Shape 124"/>
          <p:cNvSpPr/>
          <p:nvPr/>
        </p:nvSpPr>
        <p:spPr>
          <a:xfrm>
            <a:off x="4793400" y="1743120"/>
            <a:ext cx="3706200" cy="82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Educating consumers on proper e-waste disposal encourages recycling and reduces landfill dumping.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Shape 125"/>
          <p:cNvSpPr/>
          <p:nvPr/>
        </p:nvSpPr>
        <p:spPr>
          <a:xfrm>
            <a:off x="5284440" y="1205280"/>
            <a:ext cx="32490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Arial"/>
              </a:rPr>
              <a:t>Consumer Awareness and Participation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Shape 126"/>
          <p:cNvSpPr/>
          <p:nvPr/>
        </p:nvSpPr>
        <p:spPr>
          <a:xfrm>
            <a:off x="541080" y="3588840"/>
            <a:ext cx="3740040" cy="82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Urban mining and automated sorting improve material recovery, enhancing efficiency and environmental safety.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Shape 127"/>
          <p:cNvSpPr/>
          <p:nvPr/>
        </p:nvSpPr>
        <p:spPr>
          <a:xfrm>
            <a:off x="1044360" y="3071520"/>
            <a:ext cx="3236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Arial"/>
              </a:rPr>
              <a:t>Advanced Recycling Technologies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Shape 128"/>
          <p:cNvSpPr/>
          <p:nvPr/>
        </p:nvSpPr>
        <p:spPr>
          <a:xfrm>
            <a:off x="4793400" y="3588840"/>
            <a:ext cx="3740040" cy="82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Global partnerships facilitate knowledge sharing and harmonized policies, addressing cross-border e-waste challenges.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Shape 129"/>
          <p:cNvSpPr/>
          <p:nvPr/>
        </p:nvSpPr>
        <p:spPr>
          <a:xfrm>
            <a:off x="5296680" y="3062160"/>
            <a:ext cx="3237120" cy="4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Arial"/>
              </a:rPr>
              <a:t>International Cooperation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1</TotalTime>
  <Application>LibreOffice/7.5.6.2$Linux_X86_64 LibreOffice_project/50$Build-2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2025-12-17T04:33:17Z</dcterms:created>
  <dc:creator/>
  <dc:description/>
  <dc:language>ru-RU</dc:language>
  <cp:lastModifiedBy/>
  <dcterms:modified xsi:type="dcterms:W3CDTF">2025-12-17T11:55:00Z</dcterms:modified>
  <cp:revision>2</cp:revision>
  <dc:subject/>
  <dc:title/>
</cp:coreProperties>
</file>