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5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3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331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5" autoAdjust="0"/>
    <p:restoredTop sz="94660"/>
  </p:normalViewPr>
  <p:slideViewPr>
    <p:cSldViewPr>
      <p:cViewPr varScale="1">
        <p:scale>
          <a:sx n="102" d="100"/>
          <a:sy n="102" d="100"/>
        </p:scale>
        <p:origin x="2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6A9E9-DA76-41F2-A6F3-645A1E137D56}" type="datetimeFigureOut">
              <a:rPr lang="ru-RU" smtClean="0"/>
              <a:t>вс 15.12.24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5C8C2-C17A-4501-901D-8D7C72BE1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0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C8C2-C17A-4501-901D-8D7C72BE13A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28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C8C2-C17A-4501-901D-8D7C72BE13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25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C8C2-C17A-4501-901D-8D7C72BE13A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6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C8C2-C17A-4501-901D-8D7C72BE13A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7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C8C2-C17A-4501-901D-8D7C72BE13A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92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5C8C2-C17A-4501-901D-8D7C72BE13A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2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C8C2-C17A-4501-901D-8D7C72BE13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64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C8C2-C17A-4501-901D-8D7C72BE13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583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C8C2-C17A-4501-901D-8D7C72BE13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16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5C8C2-C17A-4501-901D-8D7C72BE13A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60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8512F6-812B-4E4C-9D52-B5159D6221DC}" type="datetimeFigureOut">
              <a:rPr lang="ru-RU" smtClean="0"/>
              <a:t>вс 15.12.24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вс 15.12.24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вс 15.12.24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вс 15.12.24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8512F6-812B-4E4C-9D52-B5159D6221DC}" type="datetimeFigureOut">
              <a:rPr lang="ru-RU" smtClean="0"/>
              <a:t>вс 15.12.24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вс 15.12.24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вс 15.12.24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вс 15.12.24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вс 15.12.24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вс 15.12.24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вс 15.12.24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8512F6-812B-4E4C-9D52-B5159D6221DC}" type="datetimeFigureOut">
              <a:rPr lang="ru-RU" smtClean="0"/>
              <a:t>вс 15.12.24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2745" y="-184491"/>
            <a:ext cx="7992888" cy="110227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Ростовская область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МБОУ </a:t>
            </a:r>
            <a:r>
              <a:rPr lang="ru-RU" sz="2000" dirty="0" err="1" smtClean="0">
                <a:solidFill>
                  <a:schemeClr val="tx1"/>
                </a:solidFill>
              </a:rPr>
              <a:t>г.Шахты</a:t>
            </a:r>
            <a:r>
              <a:rPr lang="ru-RU" sz="2000" dirty="0" smtClean="0">
                <a:solidFill>
                  <a:schemeClr val="tx1"/>
                </a:solidFill>
              </a:rPr>
              <a:t> «Гимназия №10»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340768"/>
            <a:ext cx="6984776" cy="13716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- </a:t>
            </a:r>
            <a:r>
              <a:rPr lang="ru-RU" sz="3600" dirty="0">
                <a:solidFill>
                  <a:srgbClr val="C00000"/>
                </a:solidFill>
              </a:rPr>
              <a:t>в</a:t>
            </a:r>
            <a:r>
              <a:rPr lang="ru-RU" sz="3600" dirty="0" smtClean="0">
                <a:solidFill>
                  <a:srgbClr val="C00000"/>
                </a:solidFill>
              </a:rPr>
              <a:t>икторина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</a:rPr>
              <a:t>ФинКвиз</a:t>
            </a:r>
            <a:r>
              <a:rPr lang="ru-RU" sz="3200" dirty="0" smtClean="0">
                <a:solidFill>
                  <a:srgbClr val="C00000"/>
                </a:solidFill>
              </a:rPr>
              <a:t>»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д</a:t>
            </a:r>
            <a:r>
              <a:rPr lang="ru-RU" sz="3200" dirty="0" smtClean="0">
                <a:solidFill>
                  <a:srgbClr val="C00000"/>
                </a:solidFill>
              </a:rPr>
              <a:t>ля </a:t>
            </a:r>
            <a:r>
              <a:rPr lang="ru-RU" sz="3200" dirty="0" smtClean="0">
                <a:solidFill>
                  <a:srgbClr val="C00000"/>
                </a:solidFill>
              </a:rPr>
              <a:t>5-6 </a:t>
            </a:r>
            <a:r>
              <a:rPr lang="ru-RU" sz="3200" dirty="0" smtClean="0">
                <a:solidFill>
                  <a:srgbClr val="C00000"/>
                </a:solidFill>
              </a:rPr>
              <a:t>классов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1282" y="5661248"/>
            <a:ext cx="4855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Составитель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/>
              <a:t>Удот</a:t>
            </a:r>
            <a:r>
              <a:rPr lang="ru-RU" dirty="0" smtClean="0"/>
              <a:t> Алексей Алексеевич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</a:t>
            </a:r>
            <a:r>
              <a:rPr lang="ru-RU" dirty="0" smtClean="0">
                <a:solidFill>
                  <a:schemeClr val="tx1"/>
                </a:solidFill>
              </a:rPr>
              <a:t>учитель математики.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t="8923" r="8899" b="7792"/>
          <a:stretch/>
        </p:blipFill>
        <p:spPr>
          <a:xfrm>
            <a:off x="4283968" y="3284984"/>
            <a:ext cx="201622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Сдаем бланки ответов!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7" y="1417638"/>
            <a:ext cx="6741582" cy="50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8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№1, вопрос №1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Он финансовый факир,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банк к себе вас ждёт </a:t>
            </a:r>
            <a:r>
              <a:rPr lang="ru-RU" sz="6000" dirty="0"/>
              <a:t>…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БАНКИР</a:t>
            </a:r>
            <a:r>
              <a:rPr lang="ru-RU" dirty="0" smtClean="0"/>
              <a:t> </a:t>
            </a:r>
            <a:r>
              <a:rPr lang="ru-RU" dirty="0"/>
              <a:t>— это владелец или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топ-менеджер </a:t>
            </a:r>
            <a:r>
              <a:rPr lang="ru-RU" dirty="0"/>
              <a:t>кредитной организации</a:t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226994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№1, вопрос №2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435124"/>
            <a:ext cx="864096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Дела у нас пойдут на лад: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Мы в лучший банк внесли свой… </a:t>
            </a:r>
            <a:endParaRPr lang="ru-RU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ВКЛАД</a:t>
            </a:r>
            <a:r>
              <a:rPr lang="ru-RU" dirty="0" smtClean="0"/>
              <a:t> </a:t>
            </a:r>
            <a:r>
              <a:rPr lang="ru-RU" dirty="0"/>
              <a:t>– это некая сумма денег, которую вы кладете в банк на определенный срок с целью получения процентного дохода.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91406"/>
            <a:ext cx="926232" cy="9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№1, вопрос №3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Коль трудился круглый год,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Будет кругленьким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ДОХОД </a:t>
            </a:r>
            <a:r>
              <a:rPr lang="ru-RU" dirty="0"/>
              <a:t>— денежные средства или материальные ценности, полученные государством, физическим или юридическим лицами в результате какой-либо деятельности за определённый период времени.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52654"/>
            <a:ext cx="1142256" cy="114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№1, вопрос №4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Люди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ходят на базар: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Там дешевле весь… </a:t>
            </a:r>
            <a:endParaRPr lang="ru-RU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ТОВАР</a:t>
            </a:r>
            <a:r>
              <a:rPr lang="ru-RU" dirty="0" smtClean="0"/>
              <a:t> </a:t>
            </a:r>
            <a:r>
              <a:rPr lang="ru-RU" dirty="0"/>
              <a:t>— любая вещь, которая участвует в свободном обмене на другие вещи; продукт, произведённый для продажи. 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32656"/>
            <a:ext cx="1430288" cy="14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№1, вопрос №5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Приносить доходы стал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банке папин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КАПИТАЛ</a:t>
            </a:r>
            <a:r>
              <a:rPr lang="ru-RU" dirty="0" smtClean="0"/>
              <a:t> </a:t>
            </a:r>
            <a:r>
              <a:rPr lang="ru-RU" dirty="0"/>
              <a:t>— это активы, которые можно использовать для получения дохода.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16632"/>
            <a:ext cx="1776338" cy="17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№1, вопрос №6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878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учителю,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и акробату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Выдают за труд … 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ЗАРАБОТНАЯ ПЛАТА </a:t>
            </a:r>
            <a:r>
              <a:rPr lang="ru-RU" dirty="0"/>
              <a:t>— сумма, которую сотрудник получает в обмен на выполненную работу.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74638"/>
            <a:ext cx="1430288" cy="14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№1, вопрос №7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745232" y="1567741"/>
            <a:ext cx="80032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Стал владельцем, братцы, я 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Вот завода 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…</a:t>
            </a:r>
          </a:p>
          <a:p>
            <a:pPr lvl="0"/>
            <a:endParaRPr lang="ru-RU" sz="3200" dirty="0" smtClean="0">
              <a:solidFill>
                <a:srgbClr val="FF0000"/>
              </a:solidFill>
            </a:endParaRPr>
          </a:p>
          <a:p>
            <a:pPr lvl="0"/>
            <a:r>
              <a:rPr lang="ru-RU" sz="3200" dirty="0" smtClean="0">
                <a:solidFill>
                  <a:srgbClr val="FF0000"/>
                </a:solidFill>
              </a:rPr>
              <a:t>АКЦИЯ</a:t>
            </a:r>
            <a:r>
              <a:rPr lang="ru-RU" dirty="0" smtClean="0"/>
              <a:t> </a:t>
            </a:r>
            <a:r>
              <a:rPr lang="ru-RU" dirty="0"/>
              <a:t>— это ценная бумага, которую выпускает акционерное общество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E8637">
                  <a:lumMod val="50000"/>
                </a:srgbClr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78385"/>
            <a:ext cx="1470248" cy="14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 «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Данетки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746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7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 вопросов;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30 секунд на ответ;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1 балл за верный ответ;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о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тветы записываем в бланк.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№2, вопрос №1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Первые бумажные деньги появились в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России.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16632"/>
            <a:ext cx="1934344" cy="19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 «Загадочный»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746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7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 вопросов;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30 секунд на ответ;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1 балл за верный ответ;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о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тветы записываем в бланк.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№2, вопрос №2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Финансово грамотный человек всегда имеет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сбережения.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104" y="116632"/>
            <a:ext cx="2078360" cy="20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№2, вопрос №3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Страхование — бесполезная трата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денег.</a:t>
            </a:r>
            <a:r>
              <a:rPr lang="ru-RU" sz="6000" dirty="0" smtClean="0"/>
              <a:t>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04664"/>
            <a:ext cx="1502296" cy="15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№2, вопрос №4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Заработная плата не зависит от качества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труда.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517" y="274638"/>
            <a:ext cx="1367899" cy="13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№2, вопрос №5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Планировать свой бюджет должен каждый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человек.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40466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№2, вопрос №6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Человек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, живущий в кредит, поступает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правильно.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77" y="548680"/>
            <a:ext cx="1120847" cy="11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№2, вопрос №7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О своей пенсии необходимо </a:t>
            </a:r>
            <a:endParaRPr lang="ru-RU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заботиться смолоду.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AutoShape 4" descr="Pension fund growth icon. Retirement plan. Finance investment and saving silhouette vector illustration"/>
          <p:cNvSpPr>
            <a:spLocks noChangeAspect="1" noChangeArrowheads="1"/>
          </p:cNvSpPr>
          <p:nvPr/>
        </p:nvSpPr>
        <p:spPr bwMode="auto">
          <a:xfrm>
            <a:off x="155574" y="-144463"/>
            <a:ext cx="2421327" cy="24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3" y="378728"/>
            <a:ext cx="1221472" cy="122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Сдаем бланки ответов!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7" y="1417638"/>
            <a:ext cx="6741582" cy="50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83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№2, вопрос №1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Первые бумажные деньги появились в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России.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16632"/>
            <a:ext cx="1934344" cy="1934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836365"/>
            <a:ext cx="1987318" cy="1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№2, вопрос №2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Финансово грамотный человек всегда имеет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сбережения.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104" y="116632"/>
            <a:ext cx="2078360" cy="2078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797152"/>
            <a:ext cx="2016224" cy="1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№2, вопрос №3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Страхование — бесполезная трата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денег.</a:t>
            </a:r>
            <a:r>
              <a:rPr lang="ru-RU" sz="6000" dirty="0" smtClean="0"/>
              <a:t>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404664"/>
            <a:ext cx="1502296" cy="1502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836365"/>
            <a:ext cx="1987318" cy="1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№1, вопрос №1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Он финансовый факир,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банк к себе вас ждёт </a:t>
            </a:r>
            <a:r>
              <a:rPr lang="ru-RU" sz="6000" dirty="0"/>
              <a:t>…</a:t>
            </a:r>
            <a:r>
              <a:rPr lang="ru-RU" dirty="0"/>
              <a:t> </a:t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226994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№2, вопрос №4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Заработная плата не зависит от качества </a:t>
            </a: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труда.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517" y="274638"/>
            <a:ext cx="1367899" cy="1367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25" y="4691251"/>
            <a:ext cx="1987318" cy="1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№2, вопрос №5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Планировать свой бюджет должен каждый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человек.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404664"/>
            <a:ext cx="1440160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797152"/>
            <a:ext cx="2016224" cy="1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№2, вопрос №6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Человек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, живущий в кредит, поступает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правильно.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77" y="548680"/>
            <a:ext cx="1120847" cy="11208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325" y="4870682"/>
            <a:ext cx="1987318" cy="1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№2, вопрос №7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О своей пенсии необходимо </a:t>
            </a:r>
            <a:endParaRPr lang="ru-RU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заботиться смолоду.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AutoShape 4" descr="Pension fund growth icon. Retirement plan. Finance investment and saving silhouette vector illustration"/>
          <p:cNvSpPr>
            <a:spLocks noChangeAspect="1" noChangeArrowheads="1"/>
          </p:cNvSpPr>
          <p:nvPr/>
        </p:nvSpPr>
        <p:spPr bwMode="auto">
          <a:xfrm>
            <a:off x="155574" y="-144463"/>
            <a:ext cx="2421327" cy="24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3" y="378728"/>
            <a:ext cx="1221472" cy="1221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792800"/>
            <a:ext cx="2016224" cy="19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 «Финансы в ребусах»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746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7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 вопросов;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45 секунд на ответ;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1 балл за верный ответ;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о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тветы записываем в бланк.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№3, вопрос №1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846"/>
          <a:stretch/>
        </p:blipFill>
        <p:spPr>
          <a:xfrm>
            <a:off x="539550" y="1700212"/>
            <a:ext cx="7939351" cy="381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№3, вопрос №2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20888"/>
            <a:ext cx="78486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№3, вопрос №3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64904"/>
            <a:ext cx="8220069" cy="21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№3, вопрос №4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162175"/>
            <a:ext cx="76962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№3, вопрос №5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71" y="1985962"/>
            <a:ext cx="7629791" cy="31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№1, вопрос №2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Дела у нас пойдут на лад: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Мы в лучший банк внесли свой… 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91406"/>
            <a:ext cx="926232" cy="9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№3, вопрос №6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14512"/>
            <a:ext cx="7721957" cy="363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№3, вопрос №7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00211"/>
            <a:ext cx="6912768" cy="41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Сдаем бланки ответов!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7" y="1417638"/>
            <a:ext cx="6741582" cy="50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5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№3, вопрос №1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846"/>
          <a:stretch/>
        </p:blipFill>
        <p:spPr>
          <a:xfrm>
            <a:off x="539550" y="1700212"/>
            <a:ext cx="7939351" cy="38170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87" y="5517232"/>
            <a:ext cx="79024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ВАЛЮТА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—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денежная единица национального государства. Но существуют и коллективные валюты, которые используют не в одной стране, а в нескольких. Яркий пример — евро. </a:t>
            </a:r>
          </a:p>
        </p:txBody>
      </p:sp>
    </p:spTree>
    <p:extLst>
      <p:ext uri="{BB962C8B-B14F-4D97-AF65-F5344CB8AC3E}">
        <p14:creationId xmlns:p14="http://schemas.microsoft.com/office/powerpoint/2010/main" val="12060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№3, вопрос №2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20888"/>
            <a:ext cx="7848600" cy="26098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5085184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СТОИМОСТЬ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это затраты на производство товара или оказание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услуги.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№3, вопрос №3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64904"/>
            <a:ext cx="8220069" cy="21627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5230691"/>
            <a:ext cx="74888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КРЕДИТ</a:t>
            </a:r>
            <a:r>
              <a:rPr lang="ru-RU" dirty="0" smtClean="0"/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― это деньги, которые вы берёте в долг у банка и возвращаете их обратно с процентами</a:t>
            </a:r>
          </a:p>
        </p:txBody>
      </p:sp>
    </p:spTree>
    <p:extLst>
      <p:ext uri="{BB962C8B-B14F-4D97-AF65-F5344CB8AC3E}">
        <p14:creationId xmlns:p14="http://schemas.microsoft.com/office/powerpoint/2010/main" val="40755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№3, вопрос №4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2162175"/>
            <a:ext cx="7696200" cy="25336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0560" y="5013176"/>
            <a:ext cx="79208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ЭКОНОМИКА </a:t>
            </a:r>
            <a:r>
              <a:rPr lang="ru-RU" dirty="0" smtClean="0"/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(от др. -греч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«искусство ведения домашнего хозяйства») — общественная наука, изучающая производство, распределение и потребление благ и услуг.</a:t>
            </a:r>
          </a:p>
        </p:txBody>
      </p:sp>
    </p:spTree>
    <p:extLst>
      <p:ext uri="{BB962C8B-B14F-4D97-AF65-F5344CB8AC3E}">
        <p14:creationId xmlns:p14="http://schemas.microsoft.com/office/powerpoint/2010/main" val="10439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№3, вопрос №5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71" y="1985962"/>
            <a:ext cx="7629791" cy="31712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229200"/>
            <a:ext cx="736029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РЫНОК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это комплекс торговых отношений, в основе которого лежит обмен товарами и услугами между продавцами и покупателями.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39428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№3, вопрос №6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14512"/>
            <a:ext cx="7721957" cy="36307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5445224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oogle Sans"/>
              </a:rPr>
              <a:t>ВЫРУЧКА</a:t>
            </a:r>
            <a:r>
              <a:rPr lang="ru-RU" dirty="0" smtClean="0">
                <a:solidFill>
                  <a:srgbClr val="1F1F1F"/>
                </a:solidFill>
                <a:latin typeface="Google Sans"/>
              </a:rPr>
              <a:t> </a:t>
            </a:r>
            <a:r>
              <a:rPr lang="ru-RU" dirty="0">
                <a:solidFill>
                  <a:srgbClr val="1F1F1F"/>
                </a:solidFill>
                <a:latin typeface="Google Sans"/>
              </a:rPr>
              <a:t>— 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oogle Sans"/>
              </a:rPr>
              <a:t>деньги, которые компания заработала на продаже своих товаров или услуг.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№3, вопрос №7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17638"/>
            <a:ext cx="6912768" cy="41002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5517859"/>
            <a:ext cx="7715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ЗАЛОГ</a:t>
            </a:r>
            <a:r>
              <a:rPr lang="ru-RU" dirty="0" smtClean="0"/>
              <a:t>  </a:t>
            </a:r>
            <a:r>
              <a:rPr lang="ru-RU" dirty="0"/>
              <a:t>—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имущество или другие ценности, находящиеся в собственности залогодателя и служащие частичным или полным обеспечением, гарантирующим погашение займа.</a:t>
            </a:r>
          </a:p>
        </p:txBody>
      </p:sp>
    </p:spTree>
    <p:extLst>
      <p:ext uri="{BB962C8B-B14F-4D97-AF65-F5344CB8AC3E}">
        <p14:creationId xmlns:p14="http://schemas.microsoft.com/office/powerpoint/2010/main" val="30722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№1, вопрос №3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Коль трудился круглый год,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Будет кругленьким…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52654"/>
            <a:ext cx="1142256" cy="114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№4 «Конкурс капитанов»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74676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1 вопрос;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60 секунд на ответ;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3 балла за верный ответ;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о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тветы записываем в бланк.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+1 балл, если ответы капитана и команды совпадут на 100%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№4 «Конкурс капитанов»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79512" y="1600200"/>
            <a:ext cx="849694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Даны н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азвания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учреждений, предприятий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оказывающих услуги. Нужно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выбрать те, работа которых зависит от сбора налогов.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школа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- ресторан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- банк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- больница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645024"/>
            <a:ext cx="3993226" cy="3109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16632"/>
            <a:ext cx="1440160" cy="8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№4 «Конкурс капитанов»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79512" y="1600200"/>
            <a:ext cx="849694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Даны н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азвания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учреждений, предприятий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оказывающих услуги. Нужно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выбрать те, работа которых зависит от сбора налогов.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Ответ: школа, банк, больница, библиотека, пожарная часть, дорога.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16632"/>
            <a:ext cx="1440160" cy="8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 «Финансовая азбука»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746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7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 вопросов;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45 секунд на ответ;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1 балл за верный ответ;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о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тветы записываем в бланк.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№5, вопрос №1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136904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Предоставление какого-либо имущества (земли, оборудования, помещений и т.п.) во временное пользование за определенную плату на основе договора.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984" y="116632"/>
            <a:ext cx="1483568" cy="14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№5, вопрос №2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136904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Финансовый план государства, предприятия, семьи или отдельного человека на определенный срок.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510" y="278255"/>
            <a:ext cx="1483568" cy="14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№5, вопрос №3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22548" y="2010491"/>
            <a:ext cx="8136904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Долгосрочный кредит на покупку жилья, которое становится залогом по этой ссуде.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74638"/>
            <a:ext cx="1718320" cy="17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№5, вопрос №4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22548" y="1556792"/>
            <a:ext cx="8136904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Чрезмерное увеличение количества обращающихся в стране бумажных денег, вызывающее их обесценивание, и, как следствие, повышение цен.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16632"/>
            <a:ext cx="1737742" cy="15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№5, вопрос №5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700808"/>
            <a:ext cx="84819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Инструмент, дающий возможность доступа к своему личному счету в банке. Этот инструмент используется для безналичных платежей, в том числе и через Интернет.</a:t>
            </a:r>
            <a:endParaRPr lang="ru-RU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74638"/>
            <a:ext cx="2057867" cy="11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№5, вопрос №6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251520" y="2348880"/>
            <a:ext cx="84819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Плата за агентские или посреднические услуги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в сделке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404664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№1, вопрос №4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Люди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ходят на базар: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Там дешевле весь… 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32656"/>
            <a:ext cx="1430288" cy="14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№5, вопрос №7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2708920"/>
            <a:ext cx="84819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Это возврат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части стоимости покупки.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48680"/>
            <a:ext cx="1342069" cy="12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Сдаем бланки ответов!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7" y="1417638"/>
            <a:ext cx="6741582" cy="50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094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№5, вопрос №1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136904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Предоставление какого-либо имущества (земли, оборудования, помещений и т.п.) во временное пользование за определенную плату на основе договора.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АРЕНДА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984" y="116632"/>
            <a:ext cx="1483568" cy="14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№5, вопрос №2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136904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Финансовый план государства, предприятия, семьи или отдельного человека на определенный срок.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БЮДЖЕТ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510" y="278255"/>
            <a:ext cx="1483568" cy="14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№5, вопрос №3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22548" y="2010491"/>
            <a:ext cx="8136904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Долгосрочный кредит на покупку жилья, которое становится залогом по этой ссуде.</a:t>
            </a:r>
          </a:p>
          <a:p>
            <a:pPr marL="0" indent="0" algn="ctr">
              <a:buNone/>
            </a:pP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ИПОТЕКА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74638"/>
            <a:ext cx="1718320" cy="17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№5, вопрос №4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22548" y="1556792"/>
            <a:ext cx="8136904" cy="48737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Чрезмерное увеличение количества обращающихся в стране бумажных денег, вызывающее их обесценивание, и, как следствие, повышение цен.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ИНФЛЯЦИЯ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16632"/>
            <a:ext cx="1737742" cy="15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№5, вопрос №5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700808"/>
            <a:ext cx="84819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Инструмент, дающий возможность доступа к своему личному счету в банке. Этот инструмент используется для безналичных платежей, в том числе и через Интернет.</a:t>
            </a: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КАРТА БАНКОВСКАЯ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74638"/>
            <a:ext cx="2057867" cy="11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№5, вопрос №6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251520" y="2348880"/>
            <a:ext cx="84819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Плата за агентские или посреднические услуги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в сделке.</a:t>
            </a: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КОМИССИЯ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404664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№5, вопрос №7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2708920"/>
            <a:ext cx="84819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Это возврат 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части стоимости покупки.</a:t>
            </a:r>
          </a:p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КЭШБЭК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548680"/>
            <a:ext cx="1342069" cy="12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№6 «Сказки на чеку»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746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5 вопросов;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60 секунд на ответ;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2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 балла за верный ответ;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о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тветы записываем в бланк.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№1, вопрос №5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792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Приносить доходы стал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банке папин…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16632"/>
            <a:ext cx="1776338" cy="17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№6, вопрос №1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4819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Сказка,  в  которой  получение  выгоды одним  персонажем  обеспечивается  благодаря вовлечению  новых  участников.</a:t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620688"/>
            <a:ext cx="936104" cy="9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№6, вопрос №2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4819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Сказка,  в  которой  мошенники обещают  герою сверхвысокую  доходность  за  короткий 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срок.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74638"/>
            <a:ext cx="1515318" cy="15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№6, вопрос №3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481900" cy="48737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Сказка,  в  которой  герой,  получив небольшой доход,  поддается  на  уговоры инвестировать  его на  условиях сверхвысокой  доходности. Сначала герой и связанное с ним  лицо  получают возрастающие  доходы, но  в  итоге инвестиционный проект  терпит крах.</a:t>
            </a:r>
          </a:p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567253"/>
            <a:ext cx="1368152" cy="10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№6, вопрос №4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4819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Сказка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, в  которой   один  из персонажей  осуществляет  взлом  многоуровневой  защиты,  приводящий к утрате другим  действующих лицом всех ресурсов .</a:t>
            </a:r>
          </a:p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1" y="408190"/>
            <a:ext cx="1080120" cy="11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№6, вопрос №5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4819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Сказка,  в  которой персонаж   введением   в  заблуждение собирает  на  свой  проект средства   в  натуральном выражении. </a:t>
            </a: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85201"/>
            <a:ext cx="1224136" cy="14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Сдаем бланки ответов!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7" y="1417638"/>
            <a:ext cx="6741582" cy="50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83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№6, вопрос №1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481900" cy="48737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Сказка,  в  которой  получение  выгоды одним  персонажем  обеспечивается  благодаря вовлечению  новых  участников.</a:t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«Репка», </a:t>
            </a: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</a:rPr>
              <a:t>русская народная сказка</a:t>
            </a:r>
            <a:endParaRPr lang="ru-RU" sz="4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№6, вопрос №2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481900" cy="48737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Сказка,  в  которой  мошенники обещают  герою сверхвысокую  доходность  за  короткий 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срок.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«Золотой ключик или Приключения Буратино» </a:t>
            </a:r>
          </a:p>
          <a:p>
            <a:pPr marL="0" indent="0" algn="ctr">
              <a:buNone/>
            </a:pP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</a:rPr>
              <a:t>А.Н. Толстой</a:t>
            </a:r>
            <a:endParaRPr lang="ru-RU" sz="4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№6, вопрос №3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417638"/>
            <a:ext cx="8481900" cy="48737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Сказка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,  в  которой  герой,  получив небольшой доход,  поддается  на  уговоры инвестировать  его на  условиях сверхвысокой  доходности. Сначала герой и связанное с ним  лицо  получают возрастающие  доходы, но  в  итоге инвестиционный проект  терпит крах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5700" b="1" dirty="0" smtClean="0">
                <a:solidFill>
                  <a:srgbClr val="FF0000"/>
                </a:solidFill>
              </a:rPr>
              <a:t>«Сказка о рыбаке и рыбке», </a:t>
            </a:r>
          </a:p>
          <a:p>
            <a:pPr marL="0" indent="0" algn="ctr">
              <a:buNone/>
            </a:pP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</a:rPr>
              <a:t>А.С. Пушкин</a:t>
            </a:r>
            <a:endParaRPr lang="ru-RU" sz="4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№6, вопрос №4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481900" cy="4873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Сказка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, в  которой   один  из персонажей  осуществляет  взлом  многоуровневой  защиты,  приводящий к утрате другим  действующих лицом всех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ресурсов.</a:t>
            </a:r>
          </a:p>
          <a:p>
            <a:pPr marL="0" indent="0" algn="ctr">
              <a:buNone/>
            </a:pPr>
            <a:r>
              <a:rPr lang="ru-RU" sz="5800" b="1" dirty="0" smtClean="0">
                <a:solidFill>
                  <a:srgbClr val="FF0000"/>
                </a:solidFill>
              </a:rPr>
              <a:t>«Царевна-лягушка»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</a:rPr>
              <a:t>русская народная сказка</a:t>
            </a:r>
            <a:endParaRPr lang="ru-RU" sz="4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№1, вопрос №6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884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учителю,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и акробату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Выдают за труд … </a:t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74638"/>
            <a:ext cx="1430288" cy="14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№6, вопрос №5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481900" cy="48737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Сказка,  в  которой персонаж   введением   в  заблуждение собирает  на  свой  проект средства   в  натуральном выражении. 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«Суп из топора»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</a:rPr>
              <a:t>русская народная сказка</a:t>
            </a:r>
            <a:endParaRPr lang="ru-RU" sz="4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№7 «Финансы и математика»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457200" y="1600200"/>
            <a:ext cx="746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5 вопросов;</a:t>
            </a:r>
          </a:p>
          <a:p>
            <a:pPr marL="285750" indent="-285750">
              <a:buFontTx/>
              <a:buChar char="-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60 секунд на ответ;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1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 балл за верный ответ;</a:t>
            </a:r>
          </a:p>
          <a:p>
            <a:pPr marL="285750" indent="-285750">
              <a:buFontTx/>
              <a:buChar char="-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о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</a:rPr>
              <a:t>тветы записываем в бланк.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№7, вопрос №1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640960" cy="487375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Кузнечик играет на скрипке в балетной школе «Стрекоза». За один час игры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ему платят 2 </a:t>
            </a:r>
            <a:r>
              <a:rPr lang="ru-RU" sz="3500" i="1" dirty="0" err="1" smtClean="0">
                <a:solidFill>
                  <a:schemeClr val="accent1">
                    <a:lumMod val="50000"/>
                  </a:schemeClr>
                </a:solidFill>
              </a:rPr>
              <a:t>квизика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Каждый день он играет 2 часа. Сколько денег заработает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Кузнечик за 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30 </a:t>
            </a: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дней? Какой вид заработной платы у Кузнечика?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Посоветуйте, как Кузнечику заработать больше денег?</a:t>
            </a: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12222"/>
            <a:ext cx="1224136" cy="12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№7, вопрос №2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64096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Секретарь папы Карло (директора кукольного театра) Сверчок зарабатывает</a:t>
            </a:r>
          </a:p>
          <a:p>
            <a:pPr marL="0" indent="0" algn="ctr">
              <a:buNone/>
            </a:pP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150 </a:t>
            </a:r>
            <a:r>
              <a:rPr lang="ru-RU" sz="3500" i="1" dirty="0" err="1" smtClean="0">
                <a:solidFill>
                  <a:schemeClr val="accent1">
                    <a:lumMod val="50000"/>
                  </a:schemeClr>
                </a:solidFill>
              </a:rPr>
              <a:t>квизиков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в месяц. Как называется его заработная плата (какой вид)? Можно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ли Сверчку заработать больше денег? </a:t>
            </a: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221695"/>
            <a:ext cx="1512168" cy="15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№7, вопрос №3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64096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 Винни-Пух изготавливает горшочки для меда и продает их диким пчелам.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Сколько денег он заработает за месяц, если сделает 20 таких горшочков 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и продаст </a:t>
            </a: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их по 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15 </a:t>
            </a:r>
            <a:r>
              <a:rPr lang="ru-RU" sz="3500" i="1" dirty="0" err="1" smtClean="0">
                <a:solidFill>
                  <a:schemeClr val="accent1">
                    <a:lumMod val="50000"/>
                  </a:schemeClr>
                </a:solidFill>
              </a:rPr>
              <a:t>квизиков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? </a:t>
            </a: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Какой вид заработной платы у Винни-Пуха? 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Как ему </a:t>
            </a: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заработать больше денег?</a:t>
            </a: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471" y="389624"/>
            <a:ext cx="1346929" cy="12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№7, вопрос №4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64096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11076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 магазине канцтоваров проходит акция: на каждой тетрадке есть наклейка, а за каждые </a:t>
            </a:r>
            <a:r>
              <a:rPr lang="ru-RU" sz="3200" dirty="0" smtClean="0"/>
              <a:t>5 наклеек </a:t>
            </a:r>
            <a:r>
              <a:rPr lang="ru-RU" sz="3200" dirty="0"/>
              <a:t>покупатель может получить такую же тетрадку (тоже с наклейкой). </a:t>
            </a:r>
            <a:r>
              <a:rPr lang="ru-RU" sz="3200" dirty="0" smtClean="0"/>
              <a:t>Буратино считает</a:t>
            </a:r>
            <a:r>
              <a:rPr lang="ru-RU" sz="3200" dirty="0"/>
              <a:t>, что перед новым полугодием </a:t>
            </a:r>
            <a:r>
              <a:rPr lang="ru-RU" sz="3200" dirty="0" smtClean="0"/>
              <a:t>ему </a:t>
            </a:r>
            <a:r>
              <a:rPr lang="ru-RU" sz="3200" dirty="0"/>
              <a:t>нужно купить как можно больше тетрадок. Одна</a:t>
            </a:r>
          </a:p>
          <a:p>
            <a:r>
              <a:rPr lang="ru-RU" sz="3200" dirty="0"/>
              <a:t>тетрадка стоит 4 </a:t>
            </a:r>
            <a:r>
              <a:rPr lang="ru-RU" sz="3200" dirty="0" err="1" smtClean="0"/>
              <a:t>квизика</a:t>
            </a:r>
            <a:r>
              <a:rPr lang="ru-RU" sz="3200" dirty="0" smtClean="0"/>
              <a:t>, </a:t>
            </a:r>
            <a:r>
              <a:rPr lang="ru-RU" sz="3200" dirty="0"/>
              <a:t>у </a:t>
            </a:r>
            <a:r>
              <a:rPr lang="ru-RU" sz="3200" dirty="0" smtClean="0"/>
              <a:t>Буратино </a:t>
            </a:r>
            <a:r>
              <a:rPr lang="ru-RU" sz="3200" dirty="0"/>
              <a:t>есть 150 </a:t>
            </a:r>
            <a:r>
              <a:rPr lang="ru-RU" sz="3200" dirty="0" err="1" smtClean="0"/>
              <a:t>квизиков</a:t>
            </a:r>
            <a:r>
              <a:rPr lang="ru-RU" sz="3200" dirty="0" smtClean="0"/>
              <a:t>. </a:t>
            </a:r>
            <a:r>
              <a:rPr lang="ru-RU" sz="3200" dirty="0"/>
              <a:t>Сколько тетрадок получит </a:t>
            </a:r>
            <a:r>
              <a:rPr lang="ru-RU" sz="3200" dirty="0" smtClean="0"/>
              <a:t>Буратино?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74638"/>
            <a:ext cx="1091322" cy="1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№7, вопрос №5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64096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82341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Красная Шапочка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дала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волку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почитать серию книжек. Он обещал вернуть их через месяц, но не вернул.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Красная Шапочка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попросила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дровосека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поговорить с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волком,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чтобы тот отдал книжки.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Дровосек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согласился,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но за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это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Красная Шапочка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должна подарить ему одну из книжек. В этом примере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дровосек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- это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1) финансовая пирамида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2)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коллекторское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агентство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3) банк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4) страховая компания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194" y="274638"/>
            <a:ext cx="1379358" cy="130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Сдаем бланки ответов!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7" y="1417638"/>
            <a:ext cx="6741582" cy="50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106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№7, вопрос №1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640960" cy="48737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Кузнечик играет на скрипке в балетной школе «Стрекоза». За один час игры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ему платят 2 </a:t>
            </a:r>
            <a:r>
              <a:rPr lang="ru-RU" sz="3500" i="1" dirty="0" err="1" smtClean="0">
                <a:solidFill>
                  <a:schemeClr val="accent1">
                    <a:lumMod val="50000"/>
                  </a:schemeClr>
                </a:solidFill>
              </a:rPr>
              <a:t>квизика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Каждый день он играет 2 часа. Сколько денег заработает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Кузнечик за 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30 </a:t>
            </a: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дней? Какой вид заработной платы у Кузнечика?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Посоветуйте, как Кузнечику заработать больше денег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endParaRPr lang="ru-RU" sz="35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600" b="1" dirty="0"/>
              <a:t>Ответ</a:t>
            </a:r>
            <a:r>
              <a:rPr lang="ru-RU" sz="4600" b="1" i="1" dirty="0"/>
              <a:t>: </a:t>
            </a:r>
            <a:r>
              <a:rPr lang="ru-RU" sz="4600" dirty="0"/>
              <a:t>повременная, </a:t>
            </a:r>
            <a:r>
              <a:rPr lang="ru-RU" sz="4600" dirty="0" smtClean="0"/>
              <a:t>120 </a:t>
            </a:r>
            <a:r>
              <a:rPr lang="ru-RU" sz="4600" dirty="0" err="1" smtClean="0"/>
              <a:t>квизиков</a:t>
            </a:r>
            <a:r>
              <a:rPr lang="ru-RU" sz="4600" dirty="0" smtClean="0"/>
              <a:t>, увеличить </a:t>
            </a:r>
            <a:r>
              <a:rPr lang="ru-RU" sz="4600" dirty="0"/>
              <a:t>время работы.</a:t>
            </a:r>
            <a:r>
              <a:rPr lang="ru-RU" sz="6200" dirty="0"/>
              <a:t> </a:t>
            </a:r>
            <a:r>
              <a:rPr lang="ru-RU" sz="5200" dirty="0"/>
              <a:t/>
            </a:r>
            <a:br>
              <a:rPr lang="ru-RU" sz="5200" dirty="0"/>
            </a:br>
            <a:endParaRPr lang="ru-RU" sz="4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412222"/>
            <a:ext cx="1224136" cy="12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№7, вопрос №2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640960" cy="4873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Секретарь папы Карло (директора кукольного театра) Сверчок зарабатывает</a:t>
            </a:r>
          </a:p>
          <a:p>
            <a:pPr marL="0" indent="0" algn="ctr">
              <a:buNone/>
            </a:pP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150 </a:t>
            </a:r>
            <a:r>
              <a:rPr lang="ru-RU" sz="3500" i="1" dirty="0" err="1" smtClean="0">
                <a:solidFill>
                  <a:schemeClr val="accent1">
                    <a:lumMod val="50000"/>
                  </a:schemeClr>
                </a:solidFill>
              </a:rPr>
              <a:t>квизиков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в месяц. Как называется его заработная плата (какой вид)? Можно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ли Сверчку заработать больше денег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900" b="1" dirty="0" smtClean="0"/>
              <a:t>Ответ</a:t>
            </a:r>
            <a:r>
              <a:rPr lang="ru-RU" sz="3900" dirty="0"/>
              <a:t>: должностной оклад, качественно работать (зарплата </a:t>
            </a:r>
            <a:r>
              <a:rPr lang="ru-RU" sz="3900" dirty="0" smtClean="0"/>
              <a:t>может быть </a:t>
            </a:r>
            <a:r>
              <a:rPr lang="ru-RU" sz="3900" dirty="0"/>
              <a:t>выше за счет премии)</a:t>
            </a:r>
            <a:endParaRPr lang="ru-RU" sz="3500" dirty="0"/>
          </a:p>
          <a:p>
            <a:pPr marL="0" indent="0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221695"/>
            <a:ext cx="1512168" cy="15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№1, вопрос №7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1"/>
          </p:nvPr>
        </p:nvSpPr>
        <p:spPr>
          <a:xfrm>
            <a:off x="107504" y="1600200"/>
            <a:ext cx="8640960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745232" y="1567741"/>
            <a:ext cx="8003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Стал владельцем, братцы, я —</a:t>
            </a:r>
          </a:p>
          <a:p>
            <a:r>
              <a:rPr lang="ru-RU" sz="6000" dirty="0">
                <a:solidFill>
                  <a:schemeClr val="accent1">
                    <a:lumMod val="50000"/>
                  </a:schemeClr>
                </a:solidFill>
              </a:rPr>
              <a:t>Вот завода 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78385"/>
            <a:ext cx="1470248" cy="14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№7, вопрос №3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640960" cy="48737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 Винни-Пух изготавливает горшочки для меда и продает их диким пчелам.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Сколько денег он заработает за месяц, если сделает 20 таких горшочков 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и продаст </a:t>
            </a: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их по 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15 </a:t>
            </a:r>
            <a:r>
              <a:rPr lang="ru-RU" sz="3500" i="1" dirty="0" err="1" smtClean="0">
                <a:solidFill>
                  <a:schemeClr val="accent1">
                    <a:lumMod val="50000"/>
                  </a:schemeClr>
                </a:solidFill>
              </a:rPr>
              <a:t>квизиков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? </a:t>
            </a: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Какой вид заработной платы у Винни-Пуха? 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Как ему </a:t>
            </a: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заработать больше денег</a:t>
            </a:r>
            <a:r>
              <a:rPr lang="ru-RU" sz="3500" i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endParaRPr lang="ru-RU" sz="4100" b="1" dirty="0" smtClean="0"/>
          </a:p>
          <a:p>
            <a:pPr marL="0" indent="0" algn="ctr">
              <a:buNone/>
            </a:pPr>
            <a:r>
              <a:rPr lang="ru-RU" sz="4600" b="1" dirty="0" smtClean="0"/>
              <a:t>Ответ</a:t>
            </a:r>
            <a:r>
              <a:rPr lang="ru-RU" sz="4600" b="1" dirty="0"/>
              <a:t>:</a:t>
            </a:r>
            <a:r>
              <a:rPr lang="ru-RU" sz="3600" dirty="0"/>
              <a:t> У Винни-Пуха — бизнес, и он работает на себя, ради получения</a:t>
            </a:r>
            <a:br>
              <a:rPr lang="ru-RU" sz="3600" dirty="0"/>
            </a:br>
            <a:r>
              <a:rPr lang="ru-RU" sz="3600" dirty="0"/>
              <a:t>прибыли. Чтобы ее увеличить, необходимо работать больше.</a:t>
            </a:r>
            <a:r>
              <a:rPr lang="ru-RU" sz="5200" dirty="0"/>
              <a:t> </a:t>
            </a:r>
            <a:r>
              <a:rPr lang="ru-RU" sz="4700" dirty="0"/>
              <a:t/>
            </a:r>
            <a:br>
              <a:rPr lang="ru-RU" sz="4700" dirty="0"/>
            </a:br>
            <a:endParaRPr lang="ru-RU" sz="47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471" y="389624"/>
            <a:ext cx="1346929" cy="12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№7, вопрос №4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64096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11076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В магазине канцтоваров проходит акция: на каждой тетрадке есть наклейка, а за каждые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5 наклеек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покупатель может получить такую же тетрадку (тоже с наклейкой).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Буратино считает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, что перед новым полугодием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ему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нужно купить как можно больше тетрадок.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Одна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тетрадка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стоит 4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квизика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у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Буратино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есть 150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квизиков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Сколько тетрадок получит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Буратино?</a:t>
            </a:r>
          </a:p>
          <a:p>
            <a:pPr lvl="0"/>
            <a:r>
              <a:rPr lang="ru-RU" sz="2800" b="1" dirty="0"/>
              <a:t>Ответ: 46. </a:t>
            </a:r>
            <a:r>
              <a:rPr lang="ru-RU" sz="2400" dirty="0"/>
              <a:t>1) </a:t>
            </a:r>
            <a:r>
              <a:rPr lang="ru-RU" sz="2400" dirty="0" smtClean="0"/>
              <a:t>Буратино </a:t>
            </a:r>
            <a:r>
              <a:rPr lang="ru-RU" sz="2400" dirty="0"/>
              <a:t>покупает 37 тетрадок на 148 </a:t>
            </a:r>
            <a:r>
              <a:rPr lang="ru-RU" sz="2400" dirty="0" err="1" smtClean="0"/>
              <a:t>квизиков</a:t>
            </a:r>
            <a:r>
              <a:rPr lang="ru-RU" sz="2400" dirty="0" smtClean="0"/>
              <a:t>. </a:t>
            </a:r>
            <a:r>
              <a:rPr lang="ru-RU" sz="2400" dirty="0"/>
              <a:t>2) За 35 наклеек </a:t>
            </a:r>
            <a:r>
              <a:rPr lang="ru-RU" sz="2400" dirty="0" smtClean="0"/>
              <a:t>он </a:t>
            </a:r>
            <a:r>
              <a:rPr lang="ru-RU" sz="2400" dirty="0"/>
              <a:t>получает ещё 7 тетрадок, после чего у </a:t>
            </a:r>
            <a:r>
              <a:rPr lang="ru-RU" sz="2400" dirty="0" smtClean="0"/>
              <a:t>него </a:t>
            </a:r>
            <a:r>
              <a:rPr lang="ru-RU" sz="2400" dirty="0"/>
              <a:t>тетрадки и 9 наклеек. 3) За 5 наклеек </a:t>
            </a:r>
            <a:r>
              <a:rPr lang="ru-RU" sz="2400" dirty="0" smtClean="0"/>
              <a:t>он </a:t>
            </a:r>
            <a:r>
              <a:rPr lang="ru-RU" sz="2400" dirty="0"/>
              <a:t>получает тетрадку, после чего у </a:t>
            </a:r>
            <a:r>
              <a:rPr lang="ru-RU" sz="2400" dirty="0" smtClean="0"/>
              <a:t>него </a:t>
            </a:r>
            <a:r>
              <a:rPr lang="ru-RU" sz="2400" dirty="0"/>
              <a:t>45 тетрадок и 5 наклеек. 4) За 5 наклеек </a:t>
            </a:r>
            <a:r>
              <a:rPr lang="ru-RU" sz="2400" dirty="0" smtClean="0"/>
              <a:t>Буратино </a:t>
            </a:r>
            <a:r>
              <a:rPr lang="ru-RU" sz="2400" dirty="0"/>
              <a:t>получает последнюю 46-ую тетрадку.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74638"/>
            <a:ext cx="1091322" cy="1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Тур №7, вопрос №5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864096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82341"/>
            <a:ext cx="828092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Красная Шапочка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дала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волку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почитать серию книжек. Он обещал вернуть их через месяц, но не вернул.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Красная Шапочка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попросила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дровосека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поговорить с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волком,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чтобы тот отдал книжки.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Дровосек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согласился,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но за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это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Красная Шапочка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должна подарить ему одну из книжек. В этом примере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дровосек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- это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1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) финансовая пирамида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2)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коллекторское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агентство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3) банк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4) страховая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FE8637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компания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FE8637">
                  <a:lumMod val="50000"/>
                </a:srgbClr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lvl="0"/>
            <a:r>
              <a:rPr lang="ru-RU" sz="3200" dirty="0" err="1" smtClean="0">
                <a:solidFill>
                  <a:srgbClr val="FF0000"/>
                </a:solidFill>
                <a:latin typeface="Century Schoolbook"/>
              </a:rPr>
              <a:t>Коллекторское</a:t>
            </a:r>
            <a:r>
              <a:rPr lang="ru-RU" sz="3200" dirty="0" smtClean="0">
                <a:solidFill>
                  <a:srgbClr val="FF0000"/>
                </a:solidFill>
                <a:latin typeface="Century Schoolbook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Century Schoolbook"/>
              </a:rPr>
              <a:t>агенство</a:t>
            </a:r>
            <a:r>
              <a:rPr lang="ru-RU" sz="2400" dirty="0" smtClean="0">
                <a:solidFill>
                  <a:srgbClr val="FE8637">
                    <a:lumMod val="50000"/>
                  </a:srgbClr>
                </a:solidFill>
                <a:latin typeface="Century Schoolbook"/>
              </a:rPr>
              <a:t>- </a:t>
            </a:r>
            <a:r>
              <a:rPr lang="ru-RU" dirty="0"/>
              <a:t>это </a:t>
            </a:r>
            <a:r>
              <a:rPr lang="ru-RU" dirty="0" smtClean="0"/>
              <a:t>организация, которая взыскивает </a:t>
            </a:r>
            <a:r>
              <a:rPr lang="ru-RU" dirty="0"/>
              <a:t>с заемщиков долги перед банками и </a:t>
            </a:r>
            <a:r>
              <a:rPr lang="ru-RU" dirty="0" err="1"/>
              <a:t>микрофинансовыми</a:t>
            </a:r>
            <a:r>
              <a:rPr lang="ru-RU" dirty="0"/>
              <a:t> организациями.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E8637">
                  <a:lumMod val="50000"/>
                </a:srgbClr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194" y="274638"/>
            <a:ext cx="1379358" cy="130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296" y="268875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Домашнее задание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Семейная викторина «Я с финансами на ты»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Разгадывание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кроссвордов – увлекательное, интересное и полезное занятие, которое позволяет человеку совершенствоваться и отвлекаться от проблем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/>
              <a:t>Тематический кроссворд по финансовой грамотности </a:t>
            </a:r>
            <a:r>
              <a:rPr lang="ru-RU" dirty="0" smtClean="0"/>
              <a:t>позволит вам </a:t>
            </a:r>
            <a:r>
              <a:rPr lang="ru-RU" dirty="0"/>
              <a:t>расширить </a:t>
            </a:r>
            <a:r>
              <a:rPr lang="ru-RU" dirty="0" smtClean="0"/>
              <a:t>кругозор, повысить, общую эрудицию и принять участие в  конкурсе вместе со своей семьей.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Доступ к кроссворду по ссылке или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QR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-коду.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https://quick.apkpro.ru/crossword/13315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89404"/>
            <a:ext cx="1384548" cy="1384548"/>
          </a:xfrm>
          <a:prstGeom prst="rect">
            <a:avLst/>
          </a:prstGeom>
        </p:spPr>
      </p:pic>
      <p:pic>
        <p:nvPicPr>
          <p:cNvPr id="1032" name="Picture 8" descr="Логотип Года семь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2" t="25960" r="30230" b="23957"/>
          <a:stretch/>
        </p:blipFill>
        <p:spPr bwMode="auto">
          <a:xfrm>
            <a:off x="6732240" y="353910"/>
            <a:ext cx="167582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11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719</TotalTime>
  <Words>2277</Words>
  <Application>Microsoft Office PowerPoint</Application>
  <PresentationFormat>Экран (4:3)</PresentationFormat>
  <Paragraphs>342</Paragraphs>
  <Slides>93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102" baseType="lpstr">
      <vt:lpstr>Arial</vt:lpstr>
      <vt:lpstr>Calibri</vt:lpstr>
      <vt:lpstr>Century</vt:lpstr>
      <vt:lpstr>Century Schoolbook</vt:lpstr>
      <vt:lpstr>Google Sans</vt:lpstr>
      <vt:lpstr>Times New Roman</vt:lpstr>
      <vt:lpstr>Wingdings</vt:lpstr>
      <vt:lpstr>Wingdings 2</vt:lpstr>
      <vt:lpstr>Эркер</vt:lpstr>
      <vt:lpstr>Ростовская область МБОУ г.Шахты «Гимназия №10»</vt:lpstr>
      <vt:lpstr>Тур №1 «Загадочный»</vt:lpstr>
      <vt:lpstr>Тур №1, вопрос №1</vt:lpstr>
      <vt:lpstr>Тур №1, вопрос №2</vt:lpstr>
      <vt:lpstr>Тур №1, вопрос №3</vt:lpstr>
      <vt:lpstr>Тур №1, вопрос №4</vt:lpstr>
      <vt:lpstr>Тур №1, вопрос №5</vt:lpstr>
      <vt:lpstr>Тур №1, вопрос №6</vt:lpstr>
      <vt:lpstr>Тур №1, вопрос №7</vt:lpstr>
      <vt:lpstr>Сдаем бланки ответов!</vt:lpstr>
      <vt:lpstr>Тур №1, вопрос №1</vt:lpstr>
      <vt:lpstr>Тур №1, вопрос №2</vt:lpstr>
      <vt:lpstr>Тур №1, вопрос №3</vt:lpstr>
      <vt:lpstr>Тур №1, вопрос №4</vt:lpstr>
      <vt:lpstr>Тур №1, вопрос №5</vt:lpstr>
      <vt:lpstr>Тур №1, вопрос №6</vt:lpstr>
      <vt:lpstr>Тур №1, вопрос №7</vt:lpstr>
      <vt:lpstr>Тур №2 «Данетки»</vt:lpstr>
      <vt:lpstr>Тур №2, вопрос №1</vt:lpstr>
      <vt:lpstr>Тур №2, вопрос №2</vt:lpstr>
      <vt:lpstr>Тур №2, вопрос №3</vt:lpstr>
      <vt:lpstr>Тур №2, вопрос №4</vt:lpstr>
      <vt:lpstr>Тур №2, вопрос №5</vt:lpstr>
      <vt:lpstr>Тур №2, вопрос №6</vt:lpstr>
      <vt:lpstr>Тур №2, вопрос №7</vt:lpstr>
      <vt:lpstr>Сдаем бланки ответов!</vt:lpstr>
      <vt:lpstr>Тур №2, вопрос №1</vt:lpstr>
      <vt:lpstr>Тур №2, вопрос №2</vt:lpstr>
      <vt:lpstr>Тур №2, вопрос №3</vt:lpstr>
      <vt:lpstr>Тур №2, вопрос №4</vt:lpstr>
      <vt:lpstr>Тур №2, вопрос №5</vt:lpstr>
      <vt:lpstr>Тур №2, вопрос №6</vt:lpstr>
      <vt:lpstr>Тур №2, вопрос №7</vt:lpstr>
      <vt:lpstr>Тур №3 «Финансы в ребусах»</vt:lpstr>
      <vt:lpstr>Тур №3, вопрос №1</vt:lpstr>
      <vt:lpstr>Тур №3, вопрос №2</vt:lpstr>
      <vt:lpstr>Тур №3, вопрос №3</vt:lpstr>
      <vt:lpstr>Тур №3, вопрос №4</vt:lpstr>
      <vt:lpstr>Тур №3, вопрос №5</vt:lpstr>
      <vt:lpstr>Тур №3, вопрос №6</vt:lpstr>
      <vt:lpstr>Тур №3, вопрос №7</vt:lpstr>
      <vt:lpstr>Сдаем бланки ответов!</vt:lpstr>
      <vt:lpstr>Тур №3, вопрос №1</vt:lpstr>
      <vt:lpstr>Тур №3, вопрос №2</vt:lpstr>
      <vt:lpstr>Тур №3, вопрос №3</vt:lpstr>
      <vt:lpstr>Тур №3, вопрос №4</vt:lpstr>
      <vt:lpstr>Тур №3, вопрос №5</vt:lpstr>
      <vt:lpstr>Тур №3, вопрос №6</vt:lpstr>
      <vt:lpstr>Тур №3, вопрос №7</vt:lpstr>
      <vt:lpstr>Тур №4 «Конкурс капитанов»</vt:lpstr>
      <vt:lpstr>Тур №4 «Конкурс капитанов»</vt:lpstr>
      <vt:lpstr>Тур №4 «Конкурс капитанов»</vt:lpstr>
      <vt:lpstr>Тур №5 «Финансовая азбука»</vt:lpstr>
      <vt:lpstr>Тур №5, вопрос №1</vt:lpstr>
      <vt:lpstr>Тур №5, вопрос №2</vt:lpstr>
      <vt:lpstr>Тур №5, вопрос №3</vt:lpstr>
      <vt:lpstr>Тур №5, вопрос №4</vt:lpstr>
      <vt:lpstr>Тур №5, вопрос №5</vt:lpstr>
      <vt:lpstr>Тур №5, вопрос №6</vt:lpstr>
      <vt:lpstr>Тур №5, вопрос №7</vt:lpstr>
      <vt:lpstr>Сдаем бланки ответов!</vt:lpstr>
      <vt:lpstr>Тур №5, вопрос №1</vt:lpstr>
      <vt:lpstr>Тур №5, вопрос №2</vt:lpstr>
      <vt:lpstr>Тур №5, вопрос №3</vt:lpstr>
      <vt:lpstr>Тур №5, вопрос №4</vt:lpstr>
      <vt:lpstr>Тур №5, вопрос №5</vt:lpstr>
      <vt:lpstr>Тур №5, вопрос №6</vt:lpstr>
      <vt:lpstr>Тур №5, вопрос №7</vt:lpstr>
      <vt:lpstr>Тур №6 «Сказки на чеку»</vt:lpstr>
      <vt:lpstr>Тур №6, вопрос №1</vt:lpstr>
      <vt:lpstr>Тур №6, вопрос №2</vt:lpstr>
      <vt:lpstr>Тур №6, вопрос №3</vt:lpstr>
      <vt:lpstr>Тур №6, вопрос №4</vt:lpstr>
      <vt:lpstr>Тур №6, вопрос №5</vt:lpstr>
      <vt:lpstr>Сдаем бланки ответов!</vt:lpstr>
      <vt:lpstr>Тур №6, вопрос №1</vt:lpstr>
      <vt:lpstr>Тур №6, вопрос №2</vt:lpstr>
      <vt:lpstr>Тур №6, вопрос №3</vt:lpstr>
      <vt:lpstr>Тур №6, вопрос №4</vt:lpstr>
      <vt:lpstr>Тур №6, вопрос №5</vt:lpstr>
      <vt:lpstr>Тур №7 «Финансы и математика»</vt:lpstr>
      <vt:lpstr>Тур №7, вопрос №1</vt:lpstr>
      <vt:lpstr>Тур №7, вопрос №2</vt:lpstr>
      <vt:lpstr>Тур №7, вопрос №3</vt:lpstr>
      <vt:lpstr>Тур №7, вопрос №4</vt:lpstr>
      <vt:lpstr>Тур №7, вопрос №5</vt:lpstr>
      <vt:lpstr>Сдаем бланки ответов!</vt:lpstr>
      <vt:lpstr>Тур №7, вопрос №1</vt:lpstr>
      <vt:lpstr>Тур №7, вопрос №2</vt:lpstr>
      <vt:lpstr>Тур №7, вопрос №3</vt:lpstr>
      <vt:lpstr>Тур №7, вопрос №4</vt:lpstr>
      <vt:lpstr>Тур №7, вопрос №5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«Новоаганская ОСШ имени  маршала Советского Союза Г.К.Жукова»</dc:title>
  <dc:creator>1</dc:creator>
  <cp:lastModifiedBy>Пользователь</cp:lastModifiedBy>
  <cp:revision>78</cp:revision>
  <dcterms:created xsi:type="dcterms:W3CDTF">2022-06-03T14:52:53Z</dcterms:created>
  <dcterms:modified xsi:type="dcterms:W3CDTF">2024-12-15T07:40:38Z</dcterms:modified>
</cp:coreProperties>
</file>