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65" r:id="rId5"/>
    <p:sldId id="266" r:id="rId6"/>
    <p:sldId id="268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5" autoAdjust="0"/>
    <p:restoredTop sz="94660"/>
  </p:normalViewPr>
  <p:slideViewPr>
    <p:cSldViewPr>
      <p:cViewPr varScale="1">
        <p:scale>
          <a:sx n="64" d="100"/>
          <a:sy n="64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на\Downloads\ramk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 flipV="1">
            <a:off x="1295401" y="-1143001"/>
            <a:ext cx="6858001" cy="9144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казенное образовательное учреждение Омской области </a:t>
            </a:r>
            <a:br>
              <a:rPr lang="ru-RU" sz="1800" dirty="0" smtClean="0"/>
            </a:br>
            <a:r>
              <a:rPr lang="ru-RU" sz="1800" dirty="0" smtClean="0"/>
              <a:t>"Петропавловская специальная (коррекционная) общеобразовательная</a:t>
            </a:r>
            <a:br>
              <a:rPr lang="ru-RU" sz="1800" dirty="0" smtClean="0"/>
            </a:br>
            <a:r>
              <a:rPr lang="ru-RU" sz="1800" dirty="0" smtClean="0"/>
              <a:t> школа-интернат </a:t>
            </a:r>
            <a:r>
              <a:rPr lang="en-US" sz="1800" dirty="0" smtClean="0"/>
              <a:t>VIII </a:t>
            </a:r>
            <a:r>
              <a:rPr lang="ru-RU" sz="1800" dirty="0" smtClean="0"/>
              <a:t> вида"</a:t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2438400"/>
            <a:ext cx="6400800" cy="29718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Monotype Corsiva" pitchFamily="66" charset="0"/>
              </a:rPr>
              <a:t>Занятия по развитию психомоторики </a:t>
            </a:r>
          </a:p>
          <a:p>
            <a:r>
              <a:rPr lang="ru-RU" sz="2800" b="1" dirty="0" smtClean="0">
                <a:solidFill>
                  <a:srgbClr val="800000"/>
                </a:solidFill>
                <a:latin typeface="Monotype Corsiva" pitchFamily="66" charset="0"/>
              </a:rPr>
              <a:t>и сенсорных процессов  </a:t>
            </a:r>
            <a:endParaRPr lang="ru-RU" sz="2800" dirty="0" smtClean="0">
              <a:solidFill>
                <a:srgbClr val="800000"/>
              </a:solidFill>
              <a:latin typeface="Monotype Corsiva" pitchFamily="66" charset="0"/>
            </a:endParaRPr>
          </a:p>
          <a:p>
            <a:r>
              <a:rPr lang="ru-RU" sz="2800" b="1" dirty="0" smtClean="0">
                <a:solidFill>
                  <a:srgbClr val="800000"/>
                </a:solidFill>
                <a:latin typeface="Monotype Corsiva" pitchFamily="66" charset="0"/>
              </a:rPr>
              <a:t>как специфическая форма работы учителя начальных классов </a:t>
            </a:r>
            <a:r>
              <a:rPr lang="ru-RU" sz="2800" dirty="0" smtClean="0">
                <a:solidFill>
                  <a:srgbClr val="80000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Monotype Corsiva" pitchFamily="66" charset="0"/>
              </a:rPr>
              <a:t>в школе </a:t>
            </a:r>
            <a:r>
              <a:rPr lang="en-US" sz="2800" b="1" dirty="0" smtClean="0">
                <a:solidFill>
                  <a:srgbClr val="800000"/>
                </a:solidFill>
                <a:latin typeface="Monotype Corsiva" pitchFamily="66" charset="0"/>
              </a:rPr>
              <a:t>VIII</a:t>
            </a:r>
            <a:r>
              <a:rPr lang="ru-RU" sz="2800" b="1" dirty="0" smtClean="0">
                <a:solidFill>
                  <a:srgbClr val="800000"/>
                </a:solidFill>
                <a:latin typeface="Monotype Corsiva" pitchFamily="66" charset="0"/>
              </a:rPr>
              <a:t> вида.</a:t>
            </a:r>
            <a:endParaRPr lang="ru-RU" sz="2800" dirty="0" smtClean="0">
              <a:solidFill>
                <a:srgbClr val="800000"/>
              </a:solidFill>
              <a:latin typeface="Monotype Corsiva" pitchFamily="66" charset="0"/>
            </a:endParaRPr>
          </a:p>
          <a:p>
            <a:pPr marL="2159000" algn="just"/>
            <a:endParaRPr lang="ru-RU" sz="1600" b="1" dirty="0" smtClean="0">
              <a:solidFill>
                <a:schemeClr val="tx1"/>
              </a:solidFill>
              <a:latin typeface="Segoe Script" pitchFamily="34" charset="0"/>
            </a:endParaRPr>
          </a:p>
          <a:p>
            <a:pPr marL="2159000" algn="just"/>
            <a:r>
              <a:rPr lang="ru-RU" sz="1600" b="1" dirty="0" smtClean="0">
                <a:solidFill>
                  <a:schemeClr val="tx1"/>
                </a:solidFill>
                <a:latin typeface="Segoe Script" pitchFamily="34" charset="0"/>
              </a:rPr>
              <a:t>Перевалова Анна Валерьевна</a:t>
            </a:r>
          </a:p>
          <a:p>
            <a:pPr marL="2159000" algn="just"/>
            <a:r>
              <a:rPr lang="ru-RU" sz="1600" b="1" dirty="0" smtClean="0">
                <a:solidFill>
                  <a:schemeClr val="tx1"/>
                </a:solidFill>
                <a:latin typeface="Segoe Script" pitchFamily="34" charset="0"/>
              </a:rPr>
              <a:t>учитель начальных классов</a:t>
            </a:r>
            <a:endParaRPr lang="ru-RU" sz="1600" b="1" dirty="0">
              <a:solidFill>
                <a:schemeClr val="tx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52600" y="2362200"/>
            <a:ext cx="7162800" cy="3200400"/>
          </a:xfrm>
        </p:spPr>
        <p:txBody>
          <a:bodyPr>
            <a:normAutofit/>
          </a:bodyPr>
          <a:lstStyle/>
          <a:p>
            <a:pPr marL="514350" indent="-514350" algn="just"/>
            <a:r>
              <a:rPr lang="ru-RU" dirty="0" smtClean="0">
                <a:solidFill>
                  <a:srgbClr val="800000"/>
                </a:solidFill>
                <a:latin typeface="Monotype Corsiva" pitchFamily="66" charset="0"/>
              </a:rPr>
              <a:t>270 часов,  </a:t>
            </a:r>
          </a:p>
          <a:p>
            <a:pPr marL="0" indent="0" algn="just"/>
            <a:r>
              <a:rPr lang="ru-RU" dirty="0" smtClean="0">
                <a:solidFill>
                  <a:srgbClr val="800000"/>
                </a:solidFill>
                <a:latin typeface="Monotype Corsiva" pitchFamily="66" charset="0"/>
              </a:rPr>
              <a:t> недельная нагрузка в 1-4 классах - 2 часа, </a:t>
            </a:r>
          </a:p>
          <a:p>
            <a:pPr marL="0" indent="0" algn="just"/>
            <a:r>
              <a:rPr lang="ru-RU" dirty="0" smtClean="0">
                <a:solidFill>
                  <a:srgbClr val="800000"/>
                </a:solidFill>
                <a:latin typeface="Monotype Corsiva" pitchFamily="66" charset="0"/>
              </a:rPr>
              <a:t>продолжительность 15—25 мин, </a:t>
            </a:r>
          </a:p>
          <a:p>
            <a:pPr marL="0" indent="0" algn="just"/>
            <a:r>
              <a:rPr lang="ru-RU" dirty="0" smtClean="0">
                <a:solidFill>
                  <a:srgbClr val="800000"/>
                </a:solidFill>
                <a:latin typeface="Monotype Corsiva" pitchFamily="66" charset="0"/>
              </a:rPr>
              <a:t> во второй половине дня,</a:t>
            </a:r>
            <a:endParaRPr lang="ru-RU" i="1" dirty="0" smtClean="0">
              <a:solidFill>
                <a:srgbClr val="800000"/>
              </a:solidFill>
              <a:latin typeface="Monotype Corsiva" pitchFamily="66" charset="0"/>
            </a:endParaRPr>
          </a:p>
          <a:p>
            <a:pPr marL="0" indent="0" algn="just"/>
            <a:r>
              <a:rPr lang="ru-RU" dirty="0" smtClean="0">
                <a:solidFill>
                  <a:srgbClr val="800000"/>
                </a:solidFill>
                <a:latin typeface="Monotype Corsiva" pitchFamily="66" charset="0"/>
              </a:rPr>
              <a:t> в среднем 68 часов в каждом классе.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28800" y="914400"/>
            <a:ext cx="7086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Коррекционно-развивающие занятия по развитию психомоторики и сенсорных процессов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52600" y="1447800"/>
            <a:ext cx="7162800" cy="44196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  <a:tabLst>
                <a:tab pos="1708150" algn="l"/>
              </a:tabLst>
            </a:pPr>
            <a:r>
              <a:rPr lang="ru-RU" b="1" u="sng" dirty="0" smtClean="0">
                <a:latin typeface="Monotype Corsiva" pitchFamily="66" charset="0"/>
              </a:rPr>
              <a:t>Цель курса: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sz="3800" dirty="0" smtClean="0">
                <a:solidFill>
                  <a:srgbClr val="800000"/>
                </a:solidFill>
                <a:latin typeface="Monotype Corsiva" pitchFamily="66" charset="0"/>
              </a:rPr>
              <a:t>дать правильное многогранное полифункциональное представление об окружающей действительности, способствующее оптимизации психического развития ребенка и более эффективной социализации его в </a:t>
            </a:r>
            <a:r>
              <a:rPr lang="ru-RU" sz="3800" dirty="0" smtClean="0">
                <a:solidFill>
                  <a:srgbClr val="800000"/>
                </a:solidFill>
                <a:latin typeface="Monotype Corsiva" pitchFamily="66" charset="0"/>
              </a:rPr>
              <a:t>обществе на </a:t>
            </a:r>
            <a:r>
              <a:rPr lang="ru-RU" sz="3800" dirty="0" smtClean="0">
                <a:solidFill>
                  <a:srgbClr val="800000"/>
                </a:solidFill>
                <a:latin typeface="Monotype Corsiva" pitchFamily="66" charset="0"/>
              </a:rPr>
              <a:t>основе создания оптимальных условий познания ребенком каждого объекта в совокупности сенсорных свойств, качеств, </a:t>
            </a:r>
            <a:r>
              <a:rPr lang="ru-RU" sz="3800" dirty="0" smtClean="0">
                <a:solidFill>
                  <a:srgbClr val="800000"/>
                </a:solidFill>
                <a:latin typeface="Monotype Corsiva" pitchFamily="66" charset="0"/>
              </a:rPr>
              <a:t>признаков.</a:t>
            </a:r>
            <a:r>
              <a:rPr lang="ru-RU" dirty="0" smtClean="0">
                <a:solidFill>
                  <a:srgbClr val="80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800000"/>
                </a:solidFill>
                <a:latin typeface="Monotype Corsiva" pitchFamily="66" charset="0"/>
              </a:rPr>
            </a:br>
            <a:endParaRPr lang="ru-RU" dirty="0" smtClean="0">
              <a:solidFill>
                <a:srgbClr val="800000"/>
              </a:solidFill>
              <a:latin typeface="Monotype Corsiva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52600" y="304800"/>
            <a:ext cx="7086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Коррекционно-развивающие занятия по развитию психомоторики и сенсорных процессов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304799"/>
            <a:ext cx="7162800" cy="6553201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3600" b="1" i="1" u="sng" dirty="0" smtClean="0"/>
              <a:t>Задачи курса:</a:t>
            </a:r>
            <a:endParaRPr lang="ru-RU" sz="3600" b="1" dirty="0" smtClean="0"/>
          </a:p>
          <a:p>
            <a:pPr algn="just"/>
            <a:r>
              <a:rPr lang="ru-RU" b="1" i="1" dirty="0" smtClean="0">
                <a:solidFill>
                  <a:srgbClr val="800000"/>
                </a:solidFill>
              </a:rPr>
              <a:t>обогащение чувственного познавательного опыта на основе формирования умений наблюдать, сравнивать, выделять существенные признаки предметов и явлений и отражать их в речи, нацеленное на развитие психических процессов памяти, мышления, речи, воображения;</a:t>
            </a:r>
            <a:endParaRPr lang="ru-RU" b="1" dirty="0" smtClean="0">
              <a:solidFill>
                <a:srgbClr val="800000"/>
              </a:solidFill>
            </a:endParaRPr>
          </a:p>
          <a:p>
            <a:pPr algn="just"/>
            <a:r>
              <a:rPr lang="ru-RU" b="1" i="1" dirty="0" smtClean="0"/>
              <a:t>формирование на основе активизации работы всех органов чувств, адекватного восприятия явлений и объектов окружающей действительности в совокупности их свойств;</a:t>
            </a:r>
            <a:endParaRPr lang="ru-RU" b="1" dirty="0" smtClean="0"/>
          </a:p>
          <a:p>
            <a:pPr algn="just"/>
            <a:r>
              <a:rPr lang="ru-RU" b="1" i="1" dirty="0" smtClean="0">
                <a:solidFill>
                  <a:srgbClr val="800000"/>
                </a:solidFill>
              </a:rPr>
              <a:t>коррекция недостатков познавательной деятельности детей путем систематического и целенаправленного воспитания у них полноценного восприятия формы, конструкции, величины, цвета, особых свойств предметов, их положения в пространстве;</a:t>
            </a:r>
            <a:endParaRPr lang="ru-RU" b="1" dirty="0" smtClean="0">
              <a:solidFill>
                <a:srgbClr val="800000"/>
              </a:solidFill>
            </a:endParaRPr>
          </a:p>
          <a:p>
            <a:pPr algn="just"/>
            <a:r>
              <a:rPr lang="ru-RU" b="1" i="1" dirty="0" smtClean="0"/>
              <a:t>формирование пространственно-временных ориентировок;</a:t>
            </a:r>
            <a:endParaRPr lang="ru-RU" b="1" dirty="0" smtClean="0"/>
          </a:p>
          <a:p>
            <a:pPr algn="just"/>
            <a:r>
              <a:rPr lang="ru-RU" b="1" i="1" dirty="0" smtClean="0">
                <a:solidFill>
                  <a:srgbClr val="800000"/>
                </a:solidFill>
              </a:rPr>
              <a:t>развитие </a:t>
            </a:r>
            <a:r>
              <a:rPr lang="ru-RU" b="1" i="1" dirty="0" err="1" smtClean="0">
                <a:solidFill>
                  <a:srgbClr val="800000"/>
                </a:solidFill>
              </a:rPr>
              <a:t>слухоголосовых</a:t>
            </a:r>
            <a:r>
              <a:rPr lang="ru-RU" b="1" i="1" dirty="0" smtClean="0">
                <a:solidFill>
                  <a:srgbClr val="800000"/>
                </a:solidFill>
              </a:rPr>
              <a:t> координаций;</a:t>
            </a:r>
            <a:endParaRPr lang="ru-RU" b="1" dirty="0" smtClean="0">
              <a:solidFill>
                <a:srgbClr val="800000"/>
              </a:solidFill>
            </a:endParaRPr>
          </a:p>
          <a:p>
            <a:pPr algn="just"/>
            <a:r>
              <a:rPr lang="ru-RU" b="1" i="1" dirty="0" smtClean="0"/>
              <a:t>формирование способности эстетически воспринимать окружающий мир во всем многообразии свойств и признаков его объектов (цветов, вкусов, запахов, звуков, ритмов);</a:t>
            </a:r>
            <a:endParaRPr lang="ru-RU" b="1" dirty="0" smtClean="0"/>
          </a:p>
          <a:p>
            <a:pPr algn="just"/>
            <a:r>
              <a:rPr lang="ru-RU" b="1" i="1" dirty="0" smtClean="0">
                <a:solidFill>
                  <a:srgbClr val="800000"/>
                </a:solidFill>
              </a:rPr>
              <a:t>совершенствование </a:t>
            </a:r>
            <a:r>
              <a:rPr lang="ru-RU" b="1" i="1" dirty="0" err="1" smtClean="0">
                <a:solidFill>
                  <a:srgbClr val="800000"/>
                </a:solidFill>
              </a:rPr>
              <a:t>сенсорно-перцептивной</a:t>
            </a:r>
            <a:r>
              <a:rPr lang="ru-RU" b="1" i="1" dirty="0" smtClean="0">
                <a:solidFill>
                  <a:srgbClr val="800000"/>
                </a:solidFill>
              </a:rPr>
              <a:t> деятельности;</a:t>
            </a:r>
            <a:endParaRPr lang="ru-RU" b="1" dirty="0" smtClean="0">
              <a:solidFill>
                <a:srgbClr val="800000"/>
              </a:solidFill>
            </a:endParaRPr>
          </a:p>
          <a:p>
            <a:pPr algn="just"/>
            <a:r>
              <a:rPr lang="ru-RU" b="1" i="1" dirty="0" smtClean="0"/>
              <a:t>обогащение словарного запаса детей на основе использования соответствующей терминологии;</a:t>
            </a:r>
            <a:endParaRPr lang="ru-RU" b="1" dirty="0" smtClean="0"/>
          </a:p>
          <a:p>
            <a:pPr algn="just"/>
            <a:r>
              <a:rPr lang="ru-RU" b="1" i="1" dirty="0" smtClean="0">
                <a:solidFill>
                  <a:srgbClr val="800000"/>
                </a:solidFill>
              </a:rPr>
              <a:t>исправление недостатков моторики, совершенствование зрительно-двигательной координации;</a:t>
            </a:r>
            <a:endParaRPr lang="ru-RU" b="1" dirty="0" smtClean="0">
              <a:solidFill>
                <a:srgbClr val="800000"/>
              </a:solidFill>
            </a:endParaRPr>
          </a:p>
          <a:p>
            <a:pPr algn="just"/>
            <a:r>
              <a:rPr lang="ru-RU" b="1" i="1" dirty="0" smtClean="0"/>
              <a:t>формирование точности и целенаправленности движений и действий.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0"/>
            <a:ext cx="8305800" cy="1554162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800000"/>
                </a:solidFill>
                <a:latin typeface="Monotype Corsiva" pitchFamily="66" charset="0"/>
              </a:rPr>
              <a:t>Метиевой</a:t>
            </a:r>
            <a:r>
              <a:rPr lang="ru-RU" sz="2800" b="1" dirty="0" smtClean="0">
                <a:solidFill>
                  <a:srgbClr val="800000"/>
                </a:solidFill>
                <a:latin typeface="Monotype Corsiva" pitchFamily="66" charset="0"/>
              </a:rPr>
              <a:t> Л.А. ,  Удаловой Э.Я. </a:t>
            </a:r>
            <a:br>
              <a:rPr lang="ru-RU" sz="2800" b="1" dirty="0" smtClean="0">
                <a:solidFill>
                  <a:srgbClr val="80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800000"/>
                </a:solidFill>
                <a:latin typeface="Monotype Corsiva" pitchFamily="66" charset="0"/>
              </a:rPr>
              <a:t>курс коррекционных занятий </a:t>
            </a:r>
            <a:br>
              <a:rPr lang="ru-RU" sz="2800" b="1" dirty="0" smtClean="0">
                <a:solidFill>
                  <a:srgbClr val="800000"/>
                </a:solidFill>
                <a:latin typeface="Monotype Corsiva" pitchFamily="66" charset="0"/>
              </a:rPr>
            </a:br>
            <a:r>
              <a:rPr lang="ru-RU" sz="3000" b="1" dirty="0" smtClean="0">
                <a:solidFill>
                  <a:srgbClr val="800000"/>
                </a:solidFill>
                <a:latin typeface="Monotype Corsiva" pitchFamily="66" charset="0"/>
              </a:rPr>
              <a:t>«Развитие психомоторики и сенсорных процессов»</a:t>
            </a:r>
            <a:endParaRPr lang="ru-RU" sz="3000" b="1" dirty="0">
              <a:solidFill>
                <a:srgbClr val="800000"/>
              </a:solidFill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76400" y="1447802"/>
          <a:ext cx="7315200" cy="5257802"/>
        </p:xfrm>
        <a:graphic>
          <a:graphicData uri="http://schemas.openxmlformats.org/drawingml/2006/table">
            <a:tbl>
              <a:tblPr/>
              <a:tblGrid>
                <a:gridCol w="3130421"/>
                <a:gridCol w="845859"/>
                <a:gridCol w="946770"/>
                <a:gridCol w="1051389"/>
                <a:gridCol w="722690"/>
                <a:gridCol w="618071"/>
              </a:tblGrid>
              <a:tr h="50074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Раздел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 класс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2 класс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3 класс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4 класс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1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Обследование детей, комплектование групп для коррекционных занятий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(2 часа)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2ч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1ч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1ч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1ч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6ч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Развитие моторики,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графомоторных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 навыков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14ч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15ч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12ч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10ч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50ч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3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Тактильно-двигательное восприятие 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4ч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4ч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5ч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5ч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18ч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Кинестетическое и кинетическое развитие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4ч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4ч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4ч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4ч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16ч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Восприятие формы, величины, цвета; конструирование предметов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18ч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14ч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14ч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12ч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58ч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3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 Развитие зрительного восприятия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5ч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5ч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6ч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7ч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23ч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14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Восприятие особых свойств предметов (развитие осязания, обоняния, вкусовых качеств, барических ощущений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4ч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6ч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6ч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10ч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26ч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3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Развитие слухового восприятия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5ч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5ч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6ч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6ч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22ч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3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Восприятие пространства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7ч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7ч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7ч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6ч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27ч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3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Восприятие времени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3ч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7ч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7ч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7ч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24ч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3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66ч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68ч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68ч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68ч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270ч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Рисунок 2" descr="C:\Users\Бука\Downloads\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76400" cy="253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</a:rPr>
              <a:t>4 класс </a:t>
            </a:r>
            <a:br>
              <a:rPr lang="ru-RU" sz="3200" b="1" dirty="0" smtClean="0">
                <a:solidFill>
                  <a:srgbClr val="800000"/>
                </a:solidFill>
              </a:rPr>
            </a:br>
            <a:r>
              <a:rPr lang="ru-RU" sz="3200" b="1" dirty="0" smtClean="0">
                <a:solidFill>
                  <a:srgbClr val="800000"/>
                </a:solidFill>
              </a:rPr>
              <a:t>3 четверть</a:t>
            </a:r>
            <a:endParaRPr lang="ru-RU" sz="3200" b="1" dirty="0">
              <a:solidFill>
                <a:srgbClr val="8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00200" y="914400"/>
          <a:ext cx="7467600" cy="4791785"/>
        </p:xfrm>
        <a:graphic>
          <a:graphicData uri="http://schemas.openxmlformats.org/drawingml/2006/table">
            <a:tbl>
              <a:tblPr/>
              <a:tblGrid>
                <a:gridCol w="730881"/>
                <a:gridCol w="5666399"/>
                <a:gridCol w="1070320"/>
              </a:tblGrid>
              <a:tr h="9867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Тема урока</a:t>
                      </a: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часов</a:t>
                      </a: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20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Развитие зрительного восприятия</a:t>
                      </a: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04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1-2</a:t>
                      </a: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Нахождение отличительных и общих признаков на наглядном материале (сравнение 2—3-предметных (сюжетных) картинок)</a:t>
                      </a: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3-4</a:t>
                      </a: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Нахождение нелепиц на картинках</a:t>
                      </a: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2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Дидактическая игра «Лабиринт»</a:t>
                      </a: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Тренировка зрительной памяти. Дидактическая игра «Нарисуй по памяти»</a:t>
                      </a: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2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Профилактика зрения. Гимнастика для глаз</a:t>
                      </a: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098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0" y="5600700"/>
          <a:ext cx="1676400" cy="1257300"/>
        </p:xfrm>
        <a:graphic>
          <a:graphicData uri="http://schemas.openxmlformats.org/presentationml/2006/ole">
            <p:oleObj spid="_x0000_s4098" name="Презентация" r:id="rId3" imgW="4570541" imgH="3427323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ru-RU" dirty="0" smtClean="0"/>
              <a:t>Диагностический материал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52600" y="1600201"/>
            <a:ext cx="6934200" cy="4525963"/>
          </a:xfrm>
        </p:spPr>
        <p:txBody>
          <a:bodyPr/>
          <a:lstStyle/>
          <a:p>
            <a:pPr marL="0" indent="0" algn="just"/>
            <a:r>
              <a:rPr lang="ru-RU" dirty="0" smtClean="0"/>
              <a:t> </a:t>
            </a:r>
            <a:r>
              <a:rPr lang="ru-RU" b="1" dirty="0" smtClean="0">
                <a:solidFill>
                  <a:srgbClr val="800000"/>
                </a:solidFill>
                <a:latin typeface="Monotype Corsiva" pitchFamily="66" charset="0"/>
              </a:rPr>
              <a:t>Цветкова М.Ю., Семенович А.С. «Диагностика топологических свойств нервной системы»,</a:t>
            </a:r>
          </a:p>
          <a:p>
            <a:pPr marL="0" indent="0" algn="just">
              <a:buNone/>
            </a:pPr>
            <a:endParaRPr lang="ru-RU" sz="1000" b="1" dirty="0" smtClean="0">
              <a:solidFill>
                <a:srgbClr val="800000"/>
              </a:solidFill>
              <a:latin typeface="Monotype Corsiva" pitchFamily="66" charset="0"/>
            </a:endParaRPr>
          </a:p>
          <a:p>
            <a:pPr marL="0" indent="0" algn="just"/>
            <a:r>
              <a:rPr lang="ru-RU" b="1" dirty="0" smtClean="0">
                <a:solidFill>
                  <a:srgbClr val="800000"/>
                </a:solidFill>
                <a:latin typeface="Monotype Corsiva" pitchFamily="66" charset="0"/>
              </a:rPr>
              <a:t> Семаго Н.Я., Семаго М.М.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800000"/>
                </a:solidFill>
                <a:latin typeface="Monotype Corsiva" pitchFamily="66" charset="0"/>
              </a:rPr>
              <a:t> «Оценка развития познавательной деятельности ребенка (дошкольный и младший школьный возраст)».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329</Words>
  <Application>Microsoft Office PowerPoint</Application>
  <PresentationFormat>Экран (4:3)</PresentationFormat>
  <Paragraphs>127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Office Theme</vt:lpstr>
      <vt:lpstr>Презентация Microsoft Office PowerPoint</vt:lpstr>
      <vt:lpstr>казенное образовательное учреждение Омской области  "Петропавловская специальная (коррекционная) общеобразовательная  школа-интернат VIII  вида"   </vt:lpstr>
      <vt:lpstr>Коррекционно-развивающие занятия по развитию психомоторики и сенсорных процессов</vt:lpstr>
      <vt:lpstr>Коррекционно-развивающие занятия по развитию психомоторики и сенсорных процессов</vt:lpstr>
      <vt:lpstr>Слайд 4</vt:lpstr>
      <vt:lpstr>Метиевой Л.А. ,  Удаловой Э.Я.  курс коррекционных занятий  «Развитие психомоторики и сенсорных процессов»</vt:lpstr>
      <vt:lpstr>4 класс  3 четверть</vt:lpstr>
      <vt:lpstr>Диагностический материал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29</cp:revision>
  <dcterms:created xsi:type="dcterms:W3CDTF">2014-02-27T17:47:32Z</dcterms:created>
  <dcterms:modified xsi:type="dcterms:W3CDTF">2014-03-06T20:12:52Z</dcterms:modified>
</cp:coreProperties>
</file>