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0656BD-0CFC-4024-90AE-B742581AC7B1}" type="doc">
      <dgm:prSet loTypeId="urn:microsoft.com/office/officeart/2005/8/layout/radial1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B9CCBD-4C5A-4F07-B2CA-B88F48E23E70}">
      <dgm:prSet phldrT="[Текст]"/>
      <dgm:spPr/>
      <dgm:t>
        <a:bodyPr/>
        <a:lstStyle/>
        <a:p>
          <a:r>
            <a:rPr lang="ru-RU" dirty="0" smtClean="0"/>
            <a:t>Соляная кислота</a:t>
          </a:r>
          <a:endParaRPr lang="ru-RU" dirty="0"/>
        </a:p>
      </dgm:t>
    </dgm:pt>
    <dgm:pt modelId="{0BC4C7D7-54CA-4D86-833A-D5D9CE54F356}" type="parTrans" cxnId="{CB670D03-2B89-4EBC-8F78-6019DB5605AC}">
      <dgm:prSet/>
      <dgm:spPr/>
      <dgm:t>
        <a:bodyPr/>
        <a:lstStyle/>
        <a:p>
          <a:endParaRPr lang="ru-RU"/>
        </a:p>
      </dgm:t>
    </dgm:pt>
    <dgm:pt modelId="{9B61B1BA-E849-4C3C-90D5-3B4585A94992}" type="sibTrans" cxnId="{CB670D03-2B89-4EBC-8F78-6019DB5605AC}">
      <dgm:prSet/>
      <dgm:spPr/>
      <dgm:t>
        <a:bodyPr/>
        <a:lstStyle/>
        <a:p>
          <a:endParaRPr lang="ru-RU"/>
        </a:p>
      </dgm:t>
    </dgm:pt>
    <dgm:pt modelId="{9A3E9194-D563-437C-B17B-D04D4D087A9D}">
      <dgm:prSet phldrT="[Текст]" custT="1"/>
      <dgm:spPr/>
      <dgm:t>
        <a:bodyPr/>
        <a:lstStyle/>
        <a:p>
          <a:r>
            <a:rPr lang="ru-RU" sz="1800" dirty="0" smtClean="0"/>
            <a:t>Для получения солей</a:t>
          </a:r>
          <a:endParaRPr lang="ru-RU" sz="1800" dirty="0"/>
        </a:p>
      </dgm:t>
    </dgm:pt>
    <dgm:pt modelId="{8F2E470F-EC06-4297-8924-50898CF2EC80}" type="parTrans" cxnId="{EA7D20BD-62E7-4344-9C03-F99C0A7215A4}">
      <dgm:prSet/>
      <dgm:spPr/>
      <dgm:t>
        <a:bodyPr/>
        <a:lstStyle/>
        <a:p>
          <a:endParaRPr lang="ru-RU"/>
        </a:p>
      </dgm:t>
    </dgm:pt>
    <dgm:pt modelId="{D71E9E29-F872-48C1-8D25-CB500A450D83}" type="sibTrans" cxnId="{EA7D20BD-62E7-4344-9C03-F99C0A7215A4}">
      <dgm:prSet/>
      <dgm:spPr/>
      <dgm:t>
        <a:bodyPr/>
        <a:lstStyle/>
        <a:p>
          <a:endParaRPr lang="ru-RU"/>
        </a:p>
      </dgm:t>
    </dgm:pt>
    <dgm:pt modelId="{695C5BA2-51DB-494E-BFBD-D8CFEC66D103}">
      <dgm:prSet phldrT="[Текст]" custT="1"/>
      <dgm:spPr/>
      <dgm:t>
        <a:bodyPr/>
        <a:lstStyle/>
        <a:p>
          <a:r>
            <a:rPr lang="ru-RU" sz="1800" dirty="0" smtClean="0"/>
            <a:t>Для очистки поверхности металлов</a:t>
          </a:r>
          <a:endParaRPr lang="ru-RU" sz="1800" dirty="0"/>
        </a:p>
      </dgm:t>
    </dgm:pt>
    <dgm:pt modelId="{0641CA43-EE98-411C-8C2A-22D196F4530F}" type="parTrans" cxnId="{1EE8322F-BED0-4A70-8EB6-F699FC182B77}">
      <dgm:prSet/>
      <dgm:spPr/>
      <dgm:t>
        <a:bodyPr/>
        <a:lstStyle/>
        <a:p>
          <a:endParaRPr lang="ru-RU"/>
        </a:p>
      </dgm:t>
    </dgm:pt>
    <dgm:pt modelId="{2C931CAD-DCA2-4A16-A063-18A6CB5F6AB4}" type="sibTrans" cxnId="{1EE8322F-BED0-4A70-8EB6-F699FC182B77}">
      <dgm:prSet/>
      <dgm:spPr/>
      <dgm:t>
        <a:bodyPr/>
        <a:lstStyle/>
        <a:p>
          <a:endParaRPr lang="ru-RU"/>
        </a:p>
      </dgm:t>
    </dgm:pt>
    <dgm:pt modelId="{E8F9D726-DFE5-4CDF-B5A9-519C489B00A1}">
      <dgm:prSet phldrT="[Текст]" custT="1"/>
      <dgm:spPr/>
      <dgm:t>
        <a:bodyPr/>
        <a:lstStyle/>
        <a:p>
          <a:r>
            <a:rPr lang="ru-RU" sz="1800" dirty="0" smtClean="0"/>
            <a:t>При производстве пластмасс и синтетических материалов</a:t>
          </a:r>
          <a:endParaRPr lang="ru-RU" sz="1800" dirty="0"/>
        </a:p>
      </dgm:t>
    </dgm:pt>
    <dgm:pt modelId="{9840CE29-2A78-4FEA-9ECC-C7824A4029EE}" type="parTrans" cxnId="{0EB2BEA9-8905-4C88-A913-F53021F2A340}">
      <dgm:prSet/>
      <dgm:spPr/>
      <dgm:t>
        <a:bodyPr/>
        <a:lstStyle/>
        <a:p>
          <a:endParaRPr lang="ru-RU"/>
        </a:p>
      </dgm:t>
    </dgm:pt>
    <dgm:pt modelId="{10AF9044-9F0C-49B9-ABB5-70031A8DD95A}" type="sibTrans" cxnId="{0EB2BEA9-8905-4C88-A913-F53021F2A340}">
      <dgm:prSet/>
      <dgm:spPr/>
      <dgm:t>
        <a:bodyPr/>
        <a:lstStyle/>
        <a:p>
          <a:endParaRPr lang="ru-RU"/>
        </a:p>
      </dgm:t>
    </dgm:pt>
    <dgm:pt modelId="{DA9FB308-CF36-4FEF-AFC8-79076AC5FED5}">
      <dgm:prSet phldrT="[Текст]" custT="1"/>
      <dgm:spPr/>
      <dgm:t>
        <a:bodyPr/>
        <a:lstStyle/>
        <a:p>
          <a:r>
            <a:rPr lang="ru-RU" sz="1800" dirty="0" smtClean="0"/>
            <a:t>Получение лекарственных средств</a:t>
          </a:r>
          <a:endParaRPr lang="ru-RU" sz="1800" dirty="0"/>
        </a:p>
      </dgm:t>
    </dgm:pt>
    <dgm:pt modelId="{E485639D-0CBA-4434-83E5-BC3D7750A856}" type="parTrans" cxnId="{890A5348-5C60-4EE4-9A31-9B397F93946A}">
      <dgm:prSet/>
      <dgm:spPr/>
      <dgm:t>
        <a:bodyPr/>
        <a:lstStyle/>
        <a:p>
          <a:endParaRPr lang="ru-RU"/>
        </a:p>
      </dgm:t>
    </dgm:pt>
    <dgm:pt modelId="{53D256B0-8658-4565-AF6B-C2329F25855B}" type="sibTrans" cxnId="{890A5348-5C60-4EE4-9A31-9B397F93946A}">
      <dgm:prSet/>
      <dgm:spPr/>
      <dgm:t>
        <a:bodyPr/>
        <a:lstStyle/>
        <a:p>
          <a:endParaRPr lang="ru-RU"/>
        </a:p>
      </dgm:t>
    </dgm:pt>
    <dgm:pt modelId="{75A8C844-1660-45BE-945F-0CE29AE14A78}" type="pres">
      <dgm:prSet presAssocID="{CA0656BD-0CFC-4024-90AE-B742581AC7B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46FBDA-0E3C-47C4-9B03-162C9AC46662}" type="pres">
      <dgm:prSet presAssocID="{ECB9CCBD-4C5A-4F07-B2CA-B88F48E23E70}" presName="centerShape" presStyleLbl="node0" presStyleIdx="0" presStyleCnt="1" custScaleX="134558" custScaleY="103654"/>
      <dgm:spPr/>
      <dgm:t>
        <a:bodyPr/>
        <a:lstStyle/>
        <a:p>
          <a:endParaRPr lang="ru-RU"/>
        </a:p>
      </dgm:t>
    </dgm:pt>
    <dgm:pt modelId="{D0A343A6-64C0-493C-A77C-A12EB894075A}" type="pres">
      <dgm:prSet presAssocID="{8F2E470F-EC06-4297-8924-50898CF2EC80}" presName="Name9" presStyleLbl="parChTrans1D2" presStyleIdx="0" presStyleCnt="4"/>
      <dgm:spPr/>
      <dgm:t>
        <a:bodyPr/>
        <a:lstStyle/>
        <a:p>
          <a:endParaRPr lang="ru-RU"/>
        </a:p>
      </dgm:t>
    </dgm:pt>
    <dgm:pt modelId="{107906FB-AD95-48C6-99C0-5D9EEFB1DC58}" type="pres">
      <dgm:prSet presAssocID="{8F2E470F-EC06-4297-8924-50898CF2EC80}" presName="connTx" presStyleLbl="parChTrans1D2" presStyleIdx="0" presStyleCnt="4"/>
      <dgm:spPr/>
      <dgm:t>
        <a:bodyPr/>
        <a:lstStyle/>
        <a:p>
          <a:endParaRPr lang="ru-RU"/>
        </a:p>
      </dgm:t>
    </dgm:pt>
    <dgm:pt modelId="{14F67988-F07D-49FC-9D3B-55EE9B7A8B32}" type="pres">
      <dgm:prSet presAssocID="{9A3E9194-D563-437C-B17B-D04D4D087A9D}" presName="node" presStyleLbl="node1" presStyleIdx="0" presStyleCnt="4" custScaleX="170030" custScaleY="1026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09E7C-C9A3-4866-85ED-5B2904829A71}" type="pres">
      <dgm:prSet presAssocID="{0641CA43-EE98-411C-8C2A-22D196F4530F}" presName="Name9" presStyleLbl="parChTrans1D2" presStyleIdx="1" presStyleCnt="4"/>
      <dgm:spPr/>
      <dgm:t>
        <a:bodyPr/>
        <a:lstStyle/>
        <a:p>
          <a:endParaRPr lang="ru-RU"/>
        </a:p>
      </dgm:t>
    </dgm:pt>
    <dgm:pt modelId="{FDDFB2A3-0400-4892-BCFA-40A78AA4A1A4}" type="pres">
      <dgm:prSet presAssocID="{0641CA43-EE98-411C-8C2A-22D196F4530F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40E3183-86EB-445C-8D8C-84EF3F5EAB49}" type="pres">
      <dgm:prSet presAssocID="{695C5BA2-51DB-494E-BFBD-D8CFEC66D103}" presName="node" presStyleLbl="node1" presStyleIdx="1" presStyleCnt="4" custScaleX="220917" custScaleY="103654" custRadScaleRad="161597" custRadScaleInc="-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37615-310C-4CD3-A5D6-E58D6A1AFD3A}" type="pres">
      <dgm:prSet presAssocID="{9840CE29-2A78-4FEA-9ECC-C7824A4029EE}" presName="Name9" presStyleLbl="parChTrans1D2" presStyleIdx="2" presStyleCnt="4"/>
      <dgm:spPr/>
      <dgm:t>
        <a:bodyPr/>
        <a:lstStyle/>
        <a:p>
          <a:endParaRPr lang="ru-RU"/>
        </a:p>
      </dgm:t>
    </dgm:pt>
    <dgm:pt modelId="{0575A793-22A2-47E9-8A78-687BB48DD58F}" type="pres">
      <dgm:prSet presAssocID="{9840CE29-2A78-4FEA-9ECC-C7824A4029EE}" presName="connTx" presStyleLbl="parChTrans1D2" presStyleIdx="2" presStyleCnt="4"/>
      <dgm:spPr/>
      <dgm:t>
        <a:bodyPr/>
        <a:lstStyle/>
        <a:p>
          <a:endParaRPr lang="ru-RU"/>
        </a:p>
      </dgm:t>
    </dgm:pt>
    <dgm:pt modelId="{36C59F72-2379-4BC9-ACCC-111BBC9685E7}" type="pres">
      <dgm:prSet presAssocID="{E8F9D726-DFE5-4CDF-B5A9-519C489B00A1}" presName="node" presStyleLbl="node1" presStyleIdx="2" presStyleCnt="4" custScaleX="180276" custScaleY="98933" custRadScaleRad="98000" custRadScaleInc="5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8FC6C-51EB-48F6-854A-23D9F8075DBF}" type="pres">
      <dgm:prSet presAssocID="{E485639D-0CBA-4434-83E5-BC3D7750A856}" presName="Name9" presStyleLbl="parChTrans1D2" presStyleIdx="3" presStyleCnt="4"/>
      <dgm:spPr/>
      <dgm:t>
        <a:bodyPr/>
        <a:lstStyle/>
        <a:p>
          <a:endParaRPr lang="ru-RU"/>
        </a:p>
      </dgm:t>
    </dgm:pt>
    <dgm:pt modelId="{1090F6CB-A805-438C-B88B-581467416A61}" type="pres">
      <dgm:prSet presAssocID="{E485639D-0CBA-4434-83E5-BC3D7750A856}" presName="connTx" presStyleLbl="parChTrans1D2" presStyleIdx="3" presStyleCnt="4"/>
      <dgm:spPr/>
      <dgm:t>
        <a:bodyPr/>
        <a:lstStyle/>
        <a:p>
          <a:endParaRPr lang="ru-RU"/>
        </a:p>
      </dgm:t>
    </dgm:pt>
    <dgm:pt modelId="{E794AEF5-DB49-4593-B0A4-3B9365FED880}" type="pres">
      <dgm:prSet presAssocID="{DA9FB308-CF36-4FEF-AFC8-79076AC5FED5}" presName="node" presStyleLbl="node1" presStyleIdx="3" presStyleCnt="4" custScaleX="184267" custScaleY="115210" custRadScaleRad="148309" custRadScaleInc="2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7D20BD-62E7-4344-9C03-F99C0A7215A4}" srcId="{ECB9CCBD-4C5A-4F07-B2CA-B88F48E23E70}" destId="{9A3E9194-D563-437C-B17B-D04D4D087A9D}" srcOrd="0" destOrd="0" parTransId="{8F2E470F-EC06-4297-8924-50898CF2EC80}" sibTransId="{D71E9E29-F872-48C1-8D25-CB500A450D83}"/>
    <dgm:cxn modelId="{0EB2BEA9-8905-4C88-A913-F53021F2A340}" srcId="{ECB9CCBD-4C5A-4F07-B2CA-B88F48E23E70}" destId="{E8F9D726-DFE5-4CDF-B5A9-519C489B00A1}" srcOrd="2" destOrd="0" parTransId="{9840CE29-2A78-4FEA-9ECC-C7824A4029EE}" sibTransId="{10AF9044-9F0C-49B9-ABB5-70031A8DD95A}"/>
    <dgm:cxn modelId="{F5B188C6-C4CA-4AB2-9959-9FC840DB3BF9}" type="presOf" srcId="{DA9FB308-CF36-4FEF-AFC8-79076AC5FED5}" destId="{E794AEF5-DB49-4593-B0A4-3B9365FED880}" srcOrd="0" destOrd="0" presId="urn:microsoft.com/office/officeart/2005/8/layout/radial1"/>
    <dgm:cxn modelId="{33628D30-F7D9-47A2-9974-D1ADECC543F4}" type="presOf" srcId="{E8F9D726-DFE5-4CDF-B5A9-519C489B00A1}" destId="{36C59F72-2379-4BC9-ACCC-111BBC9685E7}" srcOrd="0" destOrd="0" presId="urn:microsoft.com/office/officeart/2005/8/layout/radial1"/>
    <dgm:cxn modelId="{890A5348-5C60-4EE4-9A31-9B397F93946A}" srcId="{ECB9CCBD-4C5A-4F07-B2CA-B88F48E23E70}" destId="{DA9FB308-CF36-4FEF-AFC8-79076AC5FED5}" srcOrd="3" destOrd="0" parTransId="{E485639D-0CBA-4434-83E5-BC3D7750A856}" sibTransId="{53D256B0-8658-4565-AF6B-C2329F25855B}"/>
    <dgm:cxn modelId="{CB670D03-2B89-4EBC-8F78-6019DB5605AC}" srcId="{CA0656BD-0CFC-4024-90AE-B742581AC7B1}" destId="{ECB9CCBD-4C5A-4F07-B2CA-B88F48E23E70}" srcOrd="0" destOrd="0" parTransId="{0BC4C7D7-54CA-4D86-833A-D5D9CE54F356}" sibTransId="{9B61B1BA-E849-4C3C-90D5-3B4585A94992}"/>
    <dgm:cxn modelId="{2B4CE755-4829-495E-8B1C-2EA117BB2C98}" type="presOf" srcId="{E485639D-0CBA-4434-83E5-BC3D7750A856}" destId="{1090F6CB-A805-438C-B88B-581467416A61}" srcOrd="1" destOrd="0" presId="urn:microsoft.com/office/officeart/2005/8/layout/radial1"/>
    <dgm:cxn modelId="{21BBE44D-A42E-4CB1-BF25-5CCB6BB2577F}" type="presOf" srcId="{CA0656BD-0CFC-4024-90AE-B742581AC7B1}" destId="{75A8C844-1660-45BE-945F-0CE29AE14A78}" srcOrd="0" destOrd="0" presId="urn:microsoft.com/office/officeart/2005/8/layout/radial1"/>
    <dgm:cxn modelId="{CEA9F6C9-9EF0-4AB7-95ED-7E55C43336D1}" type="presOf" srcId="{0641CA43-EE98-411C-8C2A-22D196F4530F}" destId="{FDDFB2A3-0400-4892-BCFA-40A78AA4A1A4}" srcOrd="1" destOrd="0" presId="urn:microsoft.com/office/officeart/2005/8/layout/radial1"/>
    <dgm:cxn modelId="{D8FE0C4D-0EEE-4336-A374-E166B5F0686E}" type="presOf" srcId="{8F2E470F-EC06-4297-8924-50898CF2EC80}" destId="{D0A343A6-64C0-493C-A77C-A12EB894075A}" srcOrd="0" destOrd="0" presId="urn:microsoft.com/office/officeart/2005/8/layout/radial1"/>
    <dgm:cxn modelId="{8A057CF5-31F6-4F31-84DA-0DEA919D4231}" type="presOf" srcId="{9840CE29-2A78-4FEA-9ECC-C7824A4029EE}" destId="{AF737615-310C-4CD3-A5D6-E58D6A1AFD3A}" srcOrd="0" destOrd="0" presId="urn:microsoft.com/office/officeart/2005/8/layout/radial1"/>
    <dgm:cxn modelId="{5531A926-31FE-49C0-A5E9-5144A7C8A8D9}" type="presOf" srcId="{8F2E470F-EC06-4297-8924-50898CF2EC80}" destId="{107906FB-AD95-48C6-99C0-5D9EEFB1DC58}" srcOrd="1" destOrd="0" presId="urn:microsoft.com/office/officeart/2005/8/layout/radial1"/>
    <dgm:cxn modelId="{1EE8322F-BED0-4A70-8EB6-F699FC182B77}" srcId="{ECB9CCBD-4C5A-4F07-B2CA-B88F48E23E70}" destId="{695C5BA2-51DB-494E-BFBD-D8CFEC66D103}" srcOrd="1" destOrd="0" parTransId="{0641CA43-EE98-411C-8C2A-22D196F4530F}" sibTransId="{2C931CAD-DCA2-4A16-A063-18A6CB5F6AB4}"/>
    <dgm:cxn modelId="{4E38EFE0-BDC7-4D4C-B20F-D34D178E1B26}" type="presOf" srcId="{9A3E9194-D563-437C-B17B-D04D4D087A9D}" destId="{14F67988-F07D-49FC-9D3B-55EE9B7A8B32}" srcOrd="0" destOrd="0" presId="urn:microsoft.com/office/officeart/2005/8/layout/radial1"/>
    <dgm:cxn modelId="{F95E93E3-A52C-432A-B608-F26703A6EEAF}" type="presOf" srcId="{0641CA43-EE98-411C-8C2A-22D196F4530F}" destId="{EF409E7C-C9A3-4866-85ED-5B2904829A71}" srcOrd="0" destOrd="0" presId="urn:microsoft.com/office/officeart/2005/8/layout/radial1"/>
    <dgm:cxn modelId="{9277EE82-98BA-4088-8199-078725495AFA}" type="presOf" srcId="{E485639D-0CBA-4434-83E5-BC3D7750A856}" destId="{F798FC6C-51EB-48F6-854A-23D9F8075DBF}" srcOrd="0" destOrd="0" presId="urn:microsoft.com/office/officeart/2005/8/layout/radial1"/>
    <dgm:cxn modelId="{9E6BF473-B3F3-48BB-8F78-729B1E9C40C5}" type="presOf" srcId="{ECB9CCBD-4C5A-4F07-B2CA-B88F48E23E70}" destId="{2C46FBDA-0E3C-47C4-9B03-162C9AC46662}" srcOrd="0" destOrd="0" presId="urn:microsoft.com/office/officeart/2005/8/layout/radial1"/>
    <dgm:cxn modelId="{7A6CA969-1ED1-4E5B-86DA-220C2662C28C}" type="presOf" srcId="{695C5BA2-51DB-494E-BFBD-D8CFEC66D103}" destId="{340E3183-86EB-445C-8D8C-84EF3F5EAB49}" srcOrd="0" destOrd="0" presId="urn:microsoft.com/office/officeart/2005/8/layout/radial1"/>
    <dgm:cxn modelId="{E0D0A4D3-F3AE-42C1-8FB0-E729F63F7980}" type="presOf" srcId="{9840CE29-2A78-4FEA-9ECC-C7824A4029EE}" destId="{0575A793-22A2-47E9-8A78-687BB48DD58F}" srcOrd="1" destOrd="0" presId="urn:microsoft.com/office/officeart/2005/8/layout/radial1"/>
    <dgm:cxn modelId="{EDBBFDDF-1F32-4F00-A757-26AEB23C080A}" type="presParOf" srcId="{75A8C844-1660-45BE-945F-0CE29AE14A78}" destId="{2C46FBDA-0E3C-47C4-9B03-162C9AC46662}" srcOrd="0" destOrd="0" presId="urn:microsoft.com/office/officeart/2005/8/layout/radial1"/>
    <dgm:cxn modelId="{E7B8FD3C-1BD5-4C3E-B857-342A44A23D38}" type="presParOf" srcId="{75A8C844-1660-45BE-945F-0CE29AE14A78}" destId="{D0A343A6-64C0-493C-A77C-A12EB894075A}" srcOrd="1" destOrd="0" presId="urn:microsoft.com/office/officeart/2005/8/layout/radial1"/>
    <dgm:cxn modelId="{3A2DE8C5-BFE3-4CDF-AC81-E382281B91E0}" type="presParOf" srcId="{D0A343A6-64C0-493C-A77C-A12EB894075A}" destId="{107906FB-AD95-48C6-99C0-5D9EEFB1DC58}" srcOrd="0" destOrd="0" presId="urn:microsoft.com/office/officeart/2005/8/layout/radial1"/>
    <dgm:cxn modelId="{1C45328A-9F10-4C30-8BB5-C90731E5D739}" type="presParOf" srcId="{75A8C844-1660-45BE-945F-0CE29AE14A78}" destId="{14F67988-F07D-49FC-9D3B-55EE9B7A8B32}" srcOrd="2" destOrd="0" presId="urn:microsoft.com/office/officeart/2005/8/layout/radial1"/>
    <dgm:cxn modelId="{4064CA06-7441-4F2A-9AAA-1E9714327ADC}" type="presParOf" srcId="{75A8C844-1660-45BE-945F-0CE29AE14A78}" destId="{EF409E7C-C9A3-4866-85ED-5B2904829A71}" srcOrd="3" destOrd="0" presId="urn:microsoft.com/office/officeart/2005/8/layout/radial1"/>
    <dgm:cxn modelId="{408B4E69-6A40-4F41-9649-BB53D96CB524}" type="presParOf" srcId="{EF409E7C-C9A3-4866-85ED-5B2904829A71}" destId="{FDDFB2A3-0400-4892-BCFA-40A78AA4A1A4}" srcOrd="0" destOrd="0" presId="urn:microsoft.com/office/officeart/2005/8/layout/radial1"/>
    <dgm:cxn modelId="{12FB2EFD-1F00-4B91-8B62-72832C00BB40}" type="presParOf" srcId="{75A8C844-1660-45BE-945F-0CE29AE14A78}" destId="{340E3183-86EB-445C-8D8C-84EF3F5EAB49}" srcOrd="4" destOrd="0" presId="urn:microsoft.com/office/officeart/2005/8/layout/radial1"/>
    <dgm:cxn modelId="{E6CF6CFC-45D2-4EAB-B1D8-96FB04216D62}" type="presParOf" srcId="{75A8C844-1660-45BE-945F-0CE29AE14A78}" destId="{AF737615-310C-4CD3-A5D6-E58D6A1AFD3A}" srcOrd="5" destOrd="0" presId="urn:microsoft.com/office/officeart/2005/8/layout/radial1"/>
    <dgm:cxn modelId="{D8D2B9CB-BE39-4F0D-9E1F-6DDC40CA1FAD}" type="presParOf" srcId="{AF737615-310C-4CD3-A5D6-E58D6A1AFD3A}" destId="{0575A793-22A2-47E9-8A78-687BB48DD58F}" srcOrd="0" destOrd="0" presId="urn:microsoft.com/office/officeart/2005/8/layout/radial1"/>
    <dgm:cxn modelId="{7729EDD7-C9A5-4194-B30A-3CFCAC94B3C0}" type="presParOf" srcId="{75A8C844-1660-45BE-945F-0CE29AE14A78}" destId="{36C59F72-2379-4BC9-ACCC-111BBC9685E7}" srcOrd="6" destOrd="0" presId="urn:microsoft.com/office/officeart/2005/8/layout/radial1"/>
    <dgm:cxn modelId="{797C8ED5-74FF-477B-B30F-CBB094F86929}" type="presParOf" srcId="{75A8C844-1660-45BE-945F-0CE29AE14A78}" destId="{F798FC6C-51EB-48F6-854A-23D9F8075DBF}" srcOrd="7" destOrd="0" presId="urn:microsoft.com/office/officeart/2005/8/layout/radial1"/>
    <dgm:cxn modelId="{45E74734-87F7-4AE7-9B6E-CD9AB41FB0DC}" type="presParOf" srcId="{F798FC6C-51EB-48F6-854A-23D9F8075DBF}" destId="{1090F6CB-A805-438C-B88B-581467416A61}" srcOrd="0" destOrd="0" presId="urn:microsoft.com/office/officeart/2005/8/layout/radial1"/>
    <dgm:cxn modelId="{554C27B1-E437-4E42-A4ED-52DD9DC3B36F}" type="presParOf" srcId="{75A8C844-1660-45BE-945F-0CE29AE14A78}" destId="{E794AEF5-DB49-4593-B0A4-3B9365FED880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6FBDA-0E3C-47C4-9B03-162C9AC46662}">
      <dsp:nvSpPr>
        <dsp:cNvPr id="0" name=""/>
        <dsp:cNvSpPr/>
      </dsp:nvSpPr>
      <dsp:spPr>
        <a:xfrm>
          <a:off x="3145622" y="1772641"/>
          <a:ext cx="1823667" cy="1404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Соляная кислота</a:t>
          </a:r>
          <a:endParaRPr lang="ru-RU" sz="2300" kern="1200" dirty="0"/>
        </a:p>
      </dsp:txBody>
      <dsp:txXfrm>
        <a:off x="3412692" y="1978373"/>
        <a:ext cx="1289527" cy="993360"/>
      </dsp:txXfrm>
    </dsp:sp>
    <dsp:sp modelId="{D0A343A6-64C0-493C-A77C-A12EB894075A}">
      <dsp:nvSpPr>
        <dsp:cNvPr id="0" name=""/>
        <dsp:cNvSpPr/>
      </dsp:nvSpPr>
      <dsp:spPr>
        <a:xfrm rot="16200000">
          <a:off x="3874352" y="1574953"/>
          <a:ext cx="366207" cy="29169"/>
        </a:xfrm>
        <a:custGeom>
          <a:avLst/>
          <a:gdLst/>
          <a:ahLst/>
          <a:cxnLst/>
          <a:rect l="0" t="0" r="0" b="0"/>
          <a:pathLst>
            <a:path>
              <a:moveTo>
                <a:pt x="0" y="14584"/>
              </a:moveTo>
              <a:lnTo>
                <a:pt x="366207" y="145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48301" y="1580383"/>
        <a:ext cx="18310" cy="18310"/>
      </dsp:txXfrm>
    </dsp:sp>
    <dsp:sp modelId="{14F67988-F07D-49FC-9D3B-55EE9B7A8B32}">
      <dsp:nvSpPr>
        <dsp:cNvPr id="0" name=""/>
        <dsp:cNvSpPr/>
      </dsp:nvSpPr>
      <dsp:spPr>
        <a:xfrm>
          <a:off x="2905246" y="15664"/>
          <a:ext cx="2304420" cy="1390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Для получения солей</a:t>
          </a:r>
          <a:endParaRPr lang="ru-RU" sz="1800" kern="1200" dirty="0"/>
        </a:p>
      </dsp:txBody>
      <dsp:txXfrm>
        <a:off x="3242720" y="219338"/>
        <a:ext cx="1629472" cy="983422"/>
      </dsp:txXfrm>
    </dsp:sp>
    <dsp:sp modelId="{EF409E7C-C9A3-4866-85ED-5B2904829A71}">
      <dsp:nvSpPr>
        <dsp:cNvPr id="0" name=""/>
        <dsp:cNvSpPr/>
      </dsp:nvSpPr>
      <dsp:spPr>
        <a:xfrm rot="21580600">
          <a:off x="4969262" y="2454195"/>
          <a:ext cx="400027" cy="29169"/>
        </a:xfrm>
        <a:custGeom>
          <a:avLst/>
          <a:gdLst/>
          <a:ahLst/>
          <a:cxnLst/>
          <a:rect l="0" t="0" r="0" b="0"/>
          <a:pathLst>
            <a:path>
              <a:moveTo>
                <a:pt x="0" y="14584"/>
              </a:moveTo>
              <a:lnTo>
                <a:pt x="400027" y="145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59275" y="2458779"/>
        <a:ext cx="20001" cy="20001"/>
      </dsp:txXfrm>
    </dsp:sp>
    <dsp:sp modelId="{340E3183-86EB-445C-8D8C-84EF3F5EAB49}">
      <dsp:nvSpPr>
        <dsp:cNvPr id="0" name=""/>
        <dsp:cNvSpPr/>
      </dsp:nvSpPr>
      <dsp:spPr>
        <a:xfrm>
          <a:off x="5369179" y="1756790"/>
          <a:ext cx="2994092" cy="1404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Для очистки поверхности металлов</a:t>
          </a:r>
          <a:endParaRPr lang="ru-RU" sz="1800" kern="1200" dirty="0"/>
        </a:p>
      </dsp:txBody>
      <dsp:txXfrm>
        <a:off x="5807654" y="1962522"/>
        <a:ext cx="2117142" cy="993360"/>
      </dsp:txXfrm>
    </dsp:sp>
    <dsp:sp modelId="{AF737615-310C-4CD3-A5D6-E58D6A1AFD3A}">
      <dsp:nvSpPr>
        <dsp:cNvPr id="0" name=""/>
        <dsp:cNvSpPr/>
      </dsp:nvSpPr>
      <dsp:spPr>
        <a:xfrm rot="5538132">
          <a:off x="3844453" y="3340043"/>
          <a:ext cx="355282" cy="29169"/>
        </a:xfrm>
        <a:custGeom>
          <a:avLst/>
          <a:gdLst/>
          <a:ahLst/>
          <a:cxnLst/>
          <a:rect l="0" t="0" r="0" b="0"/>
          <a:pathLst>
            <a:path>
              <a:moveTo>
                <a:pt x="0" y="14584"/>
              </a:moveTo>
              <a:lnTo>
                <a:pt x="355282" y="145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4013213" y="3345746"/>
        <a:ext cx="17764" cy="17764"/>
      </dsp:txXfrm>
    </dsp:sp>
    <dsp:sp modelId="{36C59F72-2379-4BC9-ACCC-111BBC9685E7}">
      <dsp:nvSpPr>
        <dsp:cNvPr id="0" name=""/>
        <dsp:cNvSpPr/>
      </dsp:nvSpPr>
      <dsp:spPr>
        <a:xfrm>
          <a:off x="2766370" y="3531963"/>
          <a:ext cx="2443284" cy="13408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 производстве пластмасс и синтетических материалов</a:t>
          </a:r>
          <a:endParaRPr lang="ru-RU" sz="1800" kern="1200" dirty="0"/>
        </a:p>
      </dsp:txBody>
      <dsp:txXfrm>
        <a:off x="3124181" y="3728325"/>
        <a:ext cx="1727662" cy="948117"/>
      </dsp:txXfrm>
    </dsp:sp>
    <dsp:sp modelId="{F798FC6C-51EB-48F6-854A-23D9F8075DBF}">
      <dsp:nvSpPr>
        <dsp:cNvPr id="0" name=""/>
        <dsp:cNvSpPr/>
      </dsp:nvSpPr>
      <dsp:spPr>
        <a:xfrm rot="10806102">
          <a:off x="2689964" y="2458446"/>
          <a:ext cx="455660" cy="29169"/>
        </a:xfrm>
        <a:custGeom>
          <a:avLst/>
          <a:gdLst/>
          <a:ahLst/>
          <a:cxnLst/>
          <a:rect l="0" t="0" r="0" b="0"/>
          <a:pathLst>
            <a:path>
              <a:moveTo>
                <a:pt x="0" y="14584"/>
              </a:moveTo>
              <a:lnTo>
                <a:pt x="455660" y="145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906403" y="2461639"/>
        <a:ext cx="22783" cy="22783"/>
      </dsp:txXfrm>
    </dsp:sp>
    <dsp:sp modelId="{E794AEF5-DB49-4593-B0A4-3B9365FED880}">
      <dsp:nvSpPr>
        <dsp:cNvPr id="0" name=""/>
        <dsp:cNvSpPr/>
      </dsp:nvSpPr>
      <dsp:spPr>
        <a:xfrm>
          <a:off x="192595" y="1689688"/>
          <a:ext cx="2497374" cy="156144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77000"/>
              </a:schemeClr>
            </a:gs>
            <a:gs pos="81000">
              <a:schemeClr val="accent1">
                <a:hueOff val="0"/>
                <a:satOff val="0"/>
                <a:lumOff val="0"/>
                <a:alphaOff val="0"/>
                <a:tint val="79000"/>
              </a:schemeClr>
            </a:gs>
            <a:gs pos="86000">
              <a:schemeClr val="accent1">
                <a:hueOff val="0"/>
                <a:satOff val="0"/>
                <a:lumOff val="0"/>
                <a:alphaOff val="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35000"/>
              </a:schemeClr>
            </a:gs>
          </a:gsLst>
          <a:lin ang="5400000" scaled="1"/>
        </a:gradFill>
        <a:ln>
          <a:noFill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Получение лекарственных средств</a:t>
          </a:r>
          <a:endParaRPr lang="ru-RU" sz="1800" kern="1200" dirty="0"/>
        </a:p>
      </dsp:txBody>
      <dsp:txXfrm>
        <a:off x="558327" y="1918356"/>
        <a:ext cx="1765910" cy="1104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DBE15-73AC-4389-AEA1-1E79FE21A158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7C324-ADF9-45F7-B412-5F766D0114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5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7C324-ADF9-45F7-B412-5F766D01148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252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E890DF1-7927-43AC-B44D-097FB1433883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AEB0E84-347E-428B-8BF8-627DC423DD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health-2life.ru/index.php?route=information/information&amp;information_id=9" TargetMode="External"/><Relationship Id="rId3" Type="http://schemas.openxmlformats.org/officeDocument/2006/relationships/hyperlink" Target="http://happywoman.my1.ru/index/zdorove/0-6" TargetMode="External"/><Relationship Id="rId7" Type="http://schemas.openxmlformats.org/officeDocument/2006/relationships/hyperlink" Target="http://learning.9151394.ru/course/view.php?id=304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veinternet.ru/users/nata-leoni/post241419405" TargetMode="External"/><Relationship Id="rId5" Type="http://schemas.openxmlformats.org/officeDocument/2006/relationships/hyperlink" Target="http://kartinks.ucoz.ru/photo/14-0-599-3" TargetMode="External"/><Relationship Id="rId4" Type="http://schemas.openxmlformats.org/officeDocument/2006/relationships/hyperlink" Target="http://designfire.ru/kakix-oshibok-ne-stoit-dopuskat-v-veb-dizajne-i-se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Соединения галогенов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88" y="5085679"/>
            <a:ext cx="8062912" cy="1752600"/>
          </a:xfrm>
        </p:spPr>
        <p:txBody>
          <a:bodyPr/>
          <a:lstStyle/>
          <a:p>
            <a:pPr algn="l"/>
            <a:r>
              <a:rPr lang="ru-RU" dirty="0" smtClean="0"/>
              <a:t>Подготовила: учитель химии </a:t>
            </a:r>
          </a:p>
          <a:p>
            <a:pPr algn="l"/>
            <a:r>
              <a:rPr lang="ru-RU" dirty="0" smtClean="0"/>
              <a:t>МБОУ СОШ п. Дружба</a:t>
            </a:r>
          </a:p>
          <a:p>
            <a:pPr algn="l"/>
            <a:r>
              <a:rPr lang="ru-RU" dirty="0" err="1" smtClean="0"/>
              <a:t>Леднева</a:t>
            </a:r>
            <a:r>
              <a:rPr lang="ru-RU" dirty="0" smtClean="0"/>
              <a:t> Д.Н.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85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pic>
        <p:nvPicPr>
          <p:cNvPr id="4100" name="Picture 4" descr="http://im4-tub-ru.yandex.net/i?id=337372195-64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930" y="1870591"/>
            <a:ext cx="2388549" cy="199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m7-tub-ru.yandex.net/i?id=6725965-5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38355"/>
            <a:ext cx="2016224" cy="201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im6-tub-ru.yandex.net/i?id=68026320-39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3" y="1838355"/>
            <a:ext cx="2094337" cy="209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9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ru-RU" dirty="0" smtClean="0"/>
              <a:t>§ </a:t>
            </a:r>
            <a:r>
              <a:rPr lang="ru-RU" dirty="0"/>
              <a:t>19, упражнение 2, 4. Творческое задание на тему: «Применение хлорида натрия»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15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4006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Химия. 9 класс : учеб. для общеобразоват. учреждений / О.С. Габриелян. – 18-е изд., стереотип. – М. : Дрофа, 2011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Химия.9. </a:t>
            </a:r>
            <a:r>
              <a:rPr lang="ru-RU" dirty="0" err="1" smtClean="0"/>
              <a:t>кл</a:t>
            </a:r>
            <a:r>
              <a:rPr lang="ru-RU" dirty="0" smtClean="0"/>
              <a:t>. : рабочая тетрадь к учебнику О. С. Габриеляна «Химия. 9 класс» / О.С. Габриелян, С.А. Сладков. – 141-е изд. , стереотип. – М. : Дрофа, 2013</a:t>
            </a:r>
            <a:r>
              <a:rPr lang="ru-RU" dirty="0" smtClean="0"/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3"/>
              </a:rPr>
              <a:t>http://happywoman.my1.ru/index/zdorove/0-6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4"/>
              </a:rPr>
              <a:t>http://designfire.ru/kakix-oshibok-ne-stoit-dopuskat-v-veb-dizajne-i-seo/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http://kartinks.ucoz.ru/photo/14-0-599-3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http://www.liveinternet.ru/users/nata-leoni/post241419405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http://learning.9151394.ru/course/view.php?id=3042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8"/>
              </a:rPr>
              <a:t>http://health-2life.ru/index.php?route=information/information&amp;information_id=9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341"/>
            <a:ext cx="8062912" cy="1470025"/>
          </a:xfrm>
        </p:spPr>
        <p:txBody>
          <a:bodyPr/>
          <a:lstStyle/>
          <a:p>
            <a:r>
              <a:rPr lang="ru-RU" dirty="0" smtClean="0"/>
              <a:t>Угадай, о чем идет речь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938462"/>
            <a:ext cx="8640960" cy="17526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ru-RU" sz="2400" dirty="0" smtClean="0"/>
              <a:t>1. Эта </a:t>
            </a:r>
            <a:r>
              <a:rPr lang="ru-RU" sz="2400" dirty="0"/>
              <a:t>кислота содержится в нашем желудке, </a:t>
            </a:r>
            <a:endParaRPr lang="ru-RU" sz="2400" dirty="0" smtClean="0"/>
          </a:p>
          <a:p>
            <a:pPr algn="l"/>
            <a:r>
              <a:rPr lang="ru-RU" sz="2400" dirty="0" smtClean="0"/>
              <a:t>без </a:t>
            </a:r>
            <a:r>
              <a:rPr lang="ru-RU" sz="2400" dirty="0"/>
              <a:t>нее невозможно переваривание пищи? </a:t>
            </a:r>
            <a:endParaRPr lang="ru-RU" sz="2400" dirty="0" smtClean="0"/>
          </a:p>
          <a:p>
            <a:pPr marL="457200" indent="-457200" algn="l">
              <a:buAutoNum type="arabicPeriod"/>
            </a:pPr>
            <a:endParaRPr lang="ru-RU" sz="2400" dirty="0"/>
          </a:p>
          <a:p>
            <a:pPr marL="457200" indent="-457200" algn="l">
              <a:buAutoNum type="arabicPeriod"/>
            </a:pPr>
            <a:endParaRPr lang="ru-RU" sz="2400" dirty="0" smtClean="0"/>
          </a:p>
          <a:p>
            <a:pPr marL="457200" indent="-457200" algn="l">
              <a:buAutoNum type="arabicPeriod"/>
            </a:pPr>
            <a:endParaRPr lang="ru-RU" sz="2400" dirty="0" smtClean="0"/>
          </a:p>
          <a:p>
            <a:pPr marL="457200" indent="-457200" algn="l">
              <a:buAutoNum type="arabicPeriod"/>
            </a:pPr>
            <a:r>
              <a:rPr lang="ru-RU" sz="2400" dirty="0" smtClean="0"/>
              <a:t>2. А </a:t>
            </a:r>
            <a:r>
              <a:rPr lang="ru-RU" sz="2400" dirty="0"/>
              <a:t>эту кислоту используют для изготовления надписей и рисунков на хрустале? </a:t>
            </a:r>
          </a:p>
        </p:txBody>
      </p:sp>
      <p:pic>
        <p:nvPicPr>
          <p:cNvPr id="4" name="Рисунок 3" descr="http://cdn.bolshoyvopros.ru/files/users/images/a1/ee/a1ee7f09e5dc09fe1759db5e2e35c75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6"/>
          <a:stretch/>
        </p:blipFill>
        <p:spPr bwMode="auto">
          <a:xfrm>
            <a:off x="6686525" y="1700808"/>
            <a:ext cx="2435721" cy="23042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http://www.ruscrystal.ru/files/Image/priz%203%207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4769"/>
            <a:ext cx="2181225" cy="2181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48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cdn.bolshoyvopros.ru/files/users/images/a1/ee/a1ee7f09e5dc09fe1759db5e2e35c75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6"/>
          <a:stretch/>
        </p:blipFill>
        <p:spPr bwMode="auto">
          <a:xfrm>
            <a:off x="251520" y="188640"/>
            <a:ext cx="2880320" cy="25922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07904" y="764704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Кислота, без которой невозможен процесс пищеварения, -  соляная или </a:t>
            </a:r>
            <a:r>
              <a:rPr lang="en-US" sz="3200" dirty="0" err="1" smtClean="0"/>
              <a:t>HCl</a:t>
            </a:r>
            <a:endParaRPr lang="ru-RU" sz="3200" dirty="0"/>
          </a:p>
        </p:txBody>
      </p:sp>
      <p:pic>
        <p:nvPicPr>
          <p:cNvPr id="4" name="Рисунок 3" descr="http://www.ruscrystal.ru/files/Image/priz%203%207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189" y="4509120"/>
            <a:ext cx="2181225" cy="21812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51520" y="3717032"/>
            <a:ext cx="60846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Фторводородная (</a:t>
            </a:r>
            <a:r>
              <a:rPr lang="en-US" sz="3200" dirty="0"/>
              <a:t>HF</a:t>
            </a:r>
            <a:r>
              <a:rPr lang="ru-RU" sz="3200" dirty="0"/>
              <a:t>) – кислота, </a:t>
            </a:r>
            <a:r>
              <a:rPr lang="ru-RU" sz="3200" dirty="0" smtClean="0"/>
              <a:t>которая используется при </a:t>
            </a:r>
            <a:r>
              <a:rPr lang="ru-RU" sz="3200" dirty="0"/>
              <a:t>производстве хрусталя</a:t>
            </a:r>
          </a:p>
        </p:txBody>
      </p:sp>
    </p:spTree>
    <p:extLst>
      <p:ext uri="{BB962C8B-B14F-4D97-AF65-F5344CB8AC3E}">
        <p14:creationId xmlns:p14="http://schemas.microsoft.com/office/powerpoint/2010/main" val="303476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Номенклатура галогенводородных кислот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1378496" cy="2836912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en-US" sz="3600" dirty="0" smtClean="0"/>
              <a:t>HF </a:t>
            </a:r>
            <a:r>
              <a:rPr lang="ru-RU" sz="3600" dirty="0" smtClean="0"/>
              <a:t>– </a:t>
            </a:r>
            <a:endParaRPr lang="en-US" sz="3600" dirty="0" smtClean="0"/>
          </a:p>
          <a:p>
            <a:pPr marL="36576" indent="0">
              <a:buNone/>
            </a:pPr>
            <a:r>
              <a:rPr lang="en-US" sz="3600" dirty="0" err="1" smtClean="0"/>
              <a:t>HCl</a:t>
            </a:r>
            <a:r>
              <a:rPr lang="en-US" sz="3600" dirty="0" smtClean="0"/>
              <a:t> </a:t>
            </a:r>
            <a:r>
              <a:rPr lang="ru-RU" sz="3600" dirty="0" smtClean="0"/>
              <a:t>– </a:t>
            </a:r>
            <a:endParaRPr lang="en-US" sz="3600" dirty="0" smtClean="0"/>
          </a:p>
          <a:p>
            <a:pPr marL="36576" indent="0">
              <a:buNone/>
            </a:pPr>
            <a:r>
              <a:rPr lang="en-US" sz="3600" dirty="0" err="1" smtClean="0"/>
              <a:t>HBr</a:t>
            </a:r>
            <a:r>
              <a:rPr lang="ru-RU" sz="3600" dirty="0" smtClean="0"/>
              <a:t> – </a:t>
            </a:r>
            <a:endParaRPr lang="en-US" sz="3600" dirty="0" smtClean="0"/>
          </a:p>
          <a:p>
            <a:pPr marL="36576" indent="0">
              <a:buNone/>
            </a:pPr>
            <a:r>
              <a:rPr lang="en-US" sz="3600" dirty="0" smtClean="0"/>
              <a:t>HY</a:t>
            </a:r>
            <a:r>
              <a:rPr lang="ru-RU" sz="3600" dirty="0" smtClean="0"/>
              <a:t> – 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979712" y="1640181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Фтороводородная(плавиковая)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49041" y="2163401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FFFF00"/>
                </a:solidFill>
              </a:rPr>
              <a:t>Хлороводородная</a:t>
            </a:r>
            <a:r>
              <a:rPr lang="ru-RU" sz="2800" dirty="0">
                <a:solidFill>
                  <a:srgbClr val="FFFF00"/>
                </a:solidFill>
              </a:rPr>
              <a:t> (соляная)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49041" y="2727245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FFFF00"/>
                </a:solidFill>
              </a:rPr>
              <a:t>Бромоводородная</a:t>
            </a:r>
            <a:r>
              <a:rPr lang="ru-RU" sz="2800" dirty="0">
                <a:solidFill>
                  <a:srgbClr val="FFFF00"/>
                </a:solidFill>
              </a:rPr>
              <a:t> кислота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79712" y="3415353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FFFF00"/>
                </a:solidFill>
              </a:rPr>
              <a:t>Йодоводородная</a:t>
            </a:r>
            <a:r>
              <a:rPr lang="ru-RU" sz="2800" dirty="0">
                <a:solidFill>
                  <a:srgbClr val="FFFF00"/>
                </a:solidFill>
              </a:rPr>
              <a:t> кислота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4365104"/>
            <a:ext cx="83884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00" dirty="0"/>
              <a:t>Назовите критерии сходства данных кислот</a:t>
            </a:r>
          </a:p>
        </p:txBody>
      </p:sp>
      <p:pic>
        <p:nvPicPr>
          <p:cNvPr id="1026" name="Picture 2" descr="http://im6-tub-ru.yandex.net/i?id=528369949-0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80548"/>
            <a:ext cx="1349871" cy="198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82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Изменение «силы» кислоты</a:t>
            </a:r>
            <a:endParaRPr lang="ru-RU" dirty="0"/>
          </a:p>
        </p:txBody>
      </p:sp>
      <p:sp>
        <p:nvSpPr>
          <p:cNvPr id="4" name="Объект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1378496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buFont typeface="Wingdings 2"/>
              <a:buNone/>
            </a:pPr>
            <a:r>
              <a:rPr lang="en-US" sz="3600" dirty="0" smtClean="0"/>
              <a:t>HF</a:t>
            </a:r>
            <a:endParaRPr lang="ru-RU" sz="3600" dirty="0" smtClean="0"/>
          </a:p>
          <a:p>
            <a:pPr marL="36576" indent="0">
              <a:buFont typeface="Wingdings 2"/>
              <a:buNone/>
            </a:pPr>
            <a:endParaRPr lang="en-US" sz="3600" dirty="0" smtClean="0"/>
          </a:p>
          <a:p>
            <a:pPr marL="36576" indent="0">
              <a:buFont typeface="Wingdings 2"/>
              <a:buNone/>
            </a:pPr>
            <a:r>
              <a:rPr lang="en-US" sz="3600" dirty="0" err="1" smtClean="0"/>
              <a:t>HCl</a:t>
            </a:r>
            <a:endParaRPr lang="ru-RU" sz="3600" dirty="0" smtClean="0"/>
          </a:p>
          <a:p>
            <a:pPr marL="36576" indent="0">
              <a:buFont typeface="Wingdings 2"/>
              <a:buNone/>
            </a:pPr>
            <a:endParaRPr lang="en-US" sz="3600" dirty="0" smtClean="0"/>
          </a:p>
          <a:p>
            <a:pPr marL="36576" indent="0">
              <a:buFont typeface="Wingdings 2"/>
              <a:buNone/>
            </a:pPr>
            <a:r>
              <a:rPr lang="en-US" sz="3600" dirty="0" err="1" smtClean="0"/>
              <a:t>HBr</a:t>
            </a:r>
            <a:endParaRPr lang="ru-RU" sz="3600" dirty="0" smtClean="0"/>
          </a:p>
          <a:p>
            <a:pPr marL="36576" indent="0">
              <a:buFont typeface="Wingdings 2"/>
              <a:buNone/>
            </a:pPr>
            <a:endParaRPr lang="ru-RU" sz="3600" dirty="0"/>
          </a:p>
          <a:p>
            <a:pPr marL="36576" indent="0">
              <a:buFont typeface="Wingdings 2"/>
              <a:buNone/>
            </a:pPr>
            <a:r>
              <a:rPr lang="en-US" sz="3600" dirty="0" smtClean="0"/>
              <a:t>HY</a:t>
            </a:r>
            <a:endParaRPr lang="ru-RU" sz="36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843808" y="1556792"/>
            <a:ext cx="792088" cy="4104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635896" y="1700808"/>
            <a:ext cx="532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С увеличением заряда ядра и радиуса атома возрастает и сила кислоты</a:t>
            </a:r>
          </a:p>
        </p:txBody>
      </p:sp>
    </p:spTree>
    <p:extLst>
      <p:ext uri="{BB962C8B-B14F-4D97-AF65-F5344CB8AC3E}">
        <p14:creationId xmlns:p14="http://schemas.microsoft.com/office/powerpoint/2010/main" val="34716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получения соляной кислоты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ru-RU" dirty="0" smtClean="0"/>
              <a:t>1. Промышленный:</a:t>
            </a:r>
          </a:p>
          <a:p>
            <a:pPr marL="36576" indent="0" algn="ctr">
              <a:buNone/>
            </a:pP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+Cl</a:t>
            </a:r>
            <a:r>
              <a:rPr lang="en-US" baseline="-25000" dirty="0"/>
              <a:t>2</a:t>
            </a:r>
            <a:r>
              <a:rPr lang="en-US" dirty="0"/>
              <a:t>=2HCl</a:t>
            </a:r>
            <a:endParaRPr lang="ru-RU" dirty="0"/>
          </a:p>
          <a:p>
            <a:pPr marL="36576" indent="0">
              <a:buNone/>
            </a:pPr>
            <a:r>
              <a:rPr lang="ru-RU" dirty="0" smtClean="0"/>
              <a:t>2. Лабораторный:</a:t>
            </a:r>
          </a:p>
          <a:p>
            <a:pPr marL="36576" indent="0" algn="ctr">
              <a:buNone/>
            </a:pPr>
            <a:r>
              <a:rPr lang="en-US" dirty="0" err="1"/>
              <a:t>NaCl</a:t>
            </a:r>
            <a:r>
              <a:rPr lang="en-US" dirty="0"/>
              <a:t>+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= HCl+NaHSO</a:t>
            </a:r>
            <a:r>
              <a:rPr lang="en-US" baseline="-25000" dirty="0"/>
              <a:t>4</a:t>
            </a:r>
            <a:endParaRPr lang="ru-RU" dirty="0"/>
          </a:p>
          <a:p>
            <a:pPr marL="36576" indent="0" algn="ctr">
              <a:buNone/>
            </a:pPr>
            <a:endParaRPr lang="ru-RU" dirty="0"/>
          </a:p>
        </p:txBody>
      </p:sp>
      <p:pic>
        <p:nvPicPr>
          <p:cNvPr id="2050" name="Picture 2" descr="http://im7-tub-ru.yandex.net/i?id=53134609-10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33056"/>
            <a:ext cx="185492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83768" y="4077072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Почему </a:t>
            </a:r>
            <a:r>
              <a:rPr lang="ru-RU" sz="2400" dirty="0">
                <a:solidFill>
                  <a:srgbClr val="FFFF00"/>
                </a:solidFill>
              </a:rPr>
              <a:t>в промышленности не используют способ получения соляной кислоты из хлорида натрия, ведь известно, что хлорид натрия – поваренная соль и в природе ее предостаточно? </a:t>
            </a:r>
          </a:p>
        </p:txBody>
      </p:sp>
    </p:spTree>
    <p:extLst>
      <p:ext uri="{BB962C8B-B14F-4D97-AF65-F5344CB8AC3E}">
        <p14:creationId xmlns:p14="http://schemas.microsoft.com/office/powerpoint/2010/main" val="320347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Химические свойства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 marL="550926" indent="-514350">
              <a:buAutoNum type="arabicPeriod"/>
            </a:pPr>
            <a:r>
              <a:rPr lang="ru-RU" dirty="0" smtClean="0"/>
              <a:t>Взаимодействие с металлами</a:t>
            </a:r>
          </a:p>
          <a:p>
            <a:pPr marL="550926" indent="-514350">
              <a:buAutoNum type="arabicPeriod"/>
            </a:pPr>
            <a:endParaRPr lang="ru-RU" dirty="0" smtClean="0"/>
          </a:p>
          <a:p>
            <a:pPr marL="550926" indent="-514350">
              <a:buAutoNum type="arabicPeriod"/>
            </a:pPr>
            <a:r>
              <a:rPr lang="ru-RU" dirty="0" smtClean="0"/>
              <a:t>Взаимодействие с оксидами металлов</a:t>
            </a:r>
          </a:p>
          <a:p>
            <a:pPr marL="550926" indent="-514350">
              <a:buAutoNum type="arabicPeriod"/>
            </a:pPr>
            <a:endParaRPr lang="ru-RU" dirty="0"/>
          </a:p>
          <a:p>
            <a:pPr marL="550926" indent="-514350">
              <a:buAutoNum type="arabicPeriod"/>
            </a:pPr>
            <a:r>
              <a:rPr lang="ru-RU" dirty="0" smtClean="0"/>
              <a:t>Взаимодействие с основаниями</a:t>
            </a:r>
          </a:p>
          <a:p>
            <a:pPr marL="550926" indent="-514350">
              <a:buAutoNum type="arabicPeriod"/>
            </a:pPr>
            <a:endParaRPr lang="ru-RU" dirty="0" smtClean="0"/>
          </a:p>
          <a:p>
            <a:pPr marL="550926" indent="-514350">
              <a:buAutoNum type="arabicPeriod"/>
            </a:pPr>
            <a:r>
              <a:rPr lang="ru-RU" dirty="0" smtClean="0"/>
              <a:t>Взаимодействие с солями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2276872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HCl</a:t>
            </a:r>
            <a:r>
              <a:rPr lang="en-US" sz="2400" dirty="0" smtClean="0">
                <a:solidFill>
                  <a:srgbClr val="FFFF00"/>
                </a:solidFill>
              </a:rPr>
              <a:t> + Zn = ZnCl2 + H2↑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800" y="3280858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</a:rPr>
              <a:t>HCl</a:t>
            </a:r>
            <a:r>
              <a:rPr lang="en-US" sz="2400" dirty="0">
                <a:solidFill>
                  <a:srgbClr val="FFFF00"/>
                </a:solidFill>
              </a:rPr>
              <a:t> + </a:t>
            </a:r>
            <a:r>
              <a:rPr lang="en-US" sz="2400" dirty="0" err="1">
                <a:solidFill>
                  <a:srgbClr val="FFFF00"/>
                </a:solidFill>
              </a:rPr>
              <a:t>CuO</a:t>
            </a:r>
            <a:r>
              <a:rPr lang="en-US" sz="2400" dirty="0">
                <a:solidFill>
                  <a:srgbClr val="FFFF00"/>
                </a:solidFill>
              </a:rPr>
              <a:t> = CuCl2+H2O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06240" y="4509120"/>
            <a:ext cx="4790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</a:rPr>
              <a:t>Ca</a:t>
            </a:r>
            <a:r>
              <a:rPr lang="en-US" sz="2400" dirty="0">
                <a:solidFill>
                  <a:srgbClr val="FFFF00"/>
                </a:solidFill>
              </a:rPr>
              <a:t>(OH)2+HCl = </a:t>
            </a:r>
            <a:r>
              <a:rPr lang="en-US" sz="2400" dirty="0" smtClean="0">
                <a:solidFill>
                  <a:srgbClr val="FFFF00"/>
                </a:solidFill>
              </a:rPr>
              <a:t>CaCl2+2H2O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744" y="566124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Na2CO3+HCl = NaCl+CO2+H2O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41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Качественные реакции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736625"/>
              </p:ext>
            </p:extLst>
          </p:nvPr>
        </p:nvGraphicFramePr>
        <p:xfrm>
          <a:off x="539554" y="1700808"/>
          <a:ext cx="8208910" cy="5036538"/>
        </p:xfrm>
        <a:graphic>
          <a:graphicData uri="http://schemas.openxmlformats.org/drawingml/2006/table">
            <a:tbl>
              <a:tblPr firstRow="1" firstCol="1" bandRow="1"/>
              <a:tblGrid>
                <a:gridCol w="1066103"/>
                <a:gridCol w="1701649"/>
                <a:gridCol w="1337990"/>
                <a:gridCol w="4103168"/>
              </a:tblGrid>
              <a:tr h="596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Реактив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Галогенид - ион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Цвет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Уравнения реакции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Ag+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белый осадок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AgNO3+HCl=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AgCl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↓+HNO3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9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Ag+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Br-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светло –желтый осадок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AgNO3+HBr=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AgBr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↓+HNO3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Ag+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Y-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желтый осадок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AgNO3+HY=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AgY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↓+HNO3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5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Ca2+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белый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осадок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CaCl2+NaF = CaF2↓+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NaCl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44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Применение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883736"/>
              </p:ext>
            </p:extLst>
          </p:nvPr>
        </p:nvGraphicFramePr>
        <p:xfrm>
          <a:off x="457200" y="1600200"/>
          <a:ext cx="8363272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936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135</TotalTime>
  <Words>363</Words>
  <Application>Microsoft Office PowerPoint</Application>
  <PresentationFormat>Экран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Техническая</vt:lpstr>
      <vt:lpstr>Соединения галогенов</vt:lpstr>
      <vt:lpstr>Угадай, о чем идет речь</vt:lpstr>
      <vt:lpstr>Презентация PowerPoint</vt:lpstr>
      <vt:lpstr>Номенклатура галогенводородных кислот</vt:lpstr>
      <vt:lpstr>Изменение «силы» кислоты</vt:lpstr>
      <vt:lpstr>Способы получения соляной кислоты</vt:lpstr>
      <vt:lpstr>Химические свойства </vt:lpstr>
      <vt:lpstr>Качественные реакции</vt:lpstr>
      <vt:lpstr>Применение</vt:lpstr>
      <vt:lpstr>Рефлексия</vt:lpstr>
      <vt:lpstr>Домашнее задание</vt:lpstr>
      <vt:lpstr>Список литературы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Соединения галогенов</dc:title>
  <dc:creator>Леднёва Дарья Николаевна</dc:creator>
  <cp:lastModifiedBy>Леднёва Дарья Николаевна</cp:lastModifiedBy>
  <cp:revision>19</cp:revision>
  <dcterms:created xsi:type="dcterms:W3CDTF">2013-12-15T16:13:38Z</dcterms:created>
  <dcterms:modified xsi:type="dcterms:W3CDTF">2014-01-30T19:01:15Z</dcterms:modified>
</cp:coreProperties>
</file>