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57" r:id="rId4"/>
    <p:sldId id="260" r:id="rId5"/>
    <p:sldId id="259" r:id="rId6"/>
    <p:sldId id="262" r:id="rId7"/>
    <p:sldId id="261" r:id="rId8"/>
    <p:sldId id="291" r:id="rId9"/>
    <p:sldId id="297" r:id="rId10"/>
    <p:sldId id="298" r:id="rId11"/>
    <p:sldId id="299" r:id="rId12"/>
    <p:sldId id="300" r:id="rId13"/>
    <p:sldId id="295" r:id="rId14"/>
    <p:sldId id="296" r:id="rId15"/>
    <p:sldId id="264" r:id="rId16"/>
    <p:sldId id="267" r:id="rId17"/>
    <p:sldId id="268" r:id="rId18"/>
    <p:sldId id="265" r:id="rId19"/>
    <p:sldId id="266" r:id="rId20"/>
    <p:sldId id="269" r:id="rId21"/>
    <p:sldId id="270" r:id="rId22"/>
    <p:sldId id="271" r:id="rId23"/>
    <p:sldId id="272" r:id="rId24"/>
    <p:sldId id="274" r:id="rId25"/>
    <p:sldId id="273" r:id="rId26"/>
    <p:sldId id="275" r:id="rId27"/>
    <p:sldId id="277" r:id="rId28"/>
    <p:sldId id="276" r:id="rId29"/>
    <p:sldId id="278" r:id="rId30"/>
    <p:sldId id="280" r:id="rId31"/>
    <p:sldId id="279" r:id="rId32"/>
    <p:sldId id="281" r:id="rId33"/>
    <p:sldId id="282" r:id="rId34"/>
    <p:sldId id="283" r:id="rId35"/>
    <p:sldId id="284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522A5DC-C912-4874-B5A3-FD4684257A1A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065E76B-EFAD-4CB8-B3A9-1DFFBFAC3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вв</a:t>
            </a:r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3765A3-B2FB-471E-96BD-41CD3D22A79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6402E-CEAC-489D-8E04-DB14C96FDA36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CBA71-A88C-4625-8218-5AFA37E7A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0BFA4-08BD-4539-B36F-149470431800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6DF18-14CC-4C97-8690-2C7B40BFC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E4574-F8E2-46E1-9518-142D6CFA1394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9319F-ACC1-40CF-932E-743ACEFB7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AB105-B1DF-473D-A2E4-E6F6CD23CF67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BEA3F-E9DE-4178-AFB5-AED0D0147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7F06E-A2CC-4DD8-B28B-6ACA0DBD5C20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2CCAE-4A3D-491A-8978-C87E1E227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A63B4-94AE-4A28-A0D7-6B5CE2A6F49B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D19BA-42CB-460A-A68B-3186807FA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947AE-EE5B-4521-B64D-5AEAAD3B5FC1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074B9-6C5F-478B-9481-2E4FCC48F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6085F-A375-4FEC-B57E-37D675F2CDAE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6B5CE-9938-443F-B82D-9D90D6CEA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0CFE6-DBB4-4D67-B379-D3A6962F35DF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D52D1-DD27-458B-89DB-55CD630A3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72ADE-BD0F-4208-A5EE-CC3579B26BCD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4D16F-C344-4358-BBC0-007B6D7FF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2ECCB-6938-401A-9D8C-2919C2C1EB77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2089E-25E1-4186-829A-06045EEAC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C4CCF4-300F-4572-871F-0C5DFE7F93A4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B36D62-0BB1-4C7B-8E1E-C6B89C5B4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hyperlink" Target="http://ru.wikipedia.org/wiki/%D0%A4%D0%B0%D0%B9%D0%BB:Angelsatmamre-trinity-rublev-141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Windows\TEMP\FineReader10\media\image1.jpe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XII_%D0%B2%D0%B5%D0%BA" TargetMode="External"/><Relationship Id="rId3" Type="http://schemas.openxmlformats.org/officeDocument/2006/relationships/hyperlink" Target="http://ru.wikipedia.org/wiki/%D0%9F%D1%80%D0%B0%D0%B2%D0%BE%D1%81%D0%BB%D0%B0%D0%B2%D0%BD%D1%8B%D0%B9_%D1%85%D1%80%D0%B0%D0%BC" TargetMode="External"/><Relationship Id="rId7" Type="http://schemas.openxmlformats.org/officeDocument/2006/relationships/hyperlink" Target="http://ru.wikipedia.org/wiki/%D0%9F%D0%BE%D0%BA%D1%80%D0%BE%D0%B2_%D0%9F%D1%80%D0%B5%D1%81%D0%B2%D1%8F%D1%82%D0%BE%D0%B9_%D0%91%D0%BE%D0%B3%D0%BE%D1%80%D0%BE%D0%B4%D0%B8%D1%86%D1%8B" TargetMode="External"/><Relationship Id="rId2" Type="http://schemas.openxmlformats.org/officeDocument/2006/relationships/hyperlink" Target="http://ru.wikipedia.org/wiki/%D0%91%D0%B5%D0%BB%D1%8B%D0%B9_%D0%BA%D0%B0%D0%BC%D0%B5%D0%BD%D1%8C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hyperlink" Target="http://ru.wikipedia.org/wiki/%D0%91%D0%BE%D0%B3%D0%BE%D0%BB%D1%8E%D0%B1%D0%BE%D0%B2%D0%BE_(%D0%92%D0%BB%D0%B0%D0%B4%D0%B8%D0%BC%D0%B8%D1%80%D1%81%D0%BA%D0%B0%D1%8F_%D0%BE%D0%B1%D0%BB%D0%B0%D1%81%D1%82%D1%8C)" TargetMode="External"/><Relationship Id="rId4" Type="http://schemas.openxmlformats.org/officeDocument/2006/relationships/hyperlink" Target="http://ru.wikipedia.org/wiki/%D0%92%D0%BB%D0%B0%D0%B4%D0%B8%D0%BC%D0%B8%D1%80%D1%81%D0%BA%D0%B0%D1%8F_%D0%BE%D0%B1%D0%BB%D0%B0%D1%81%D1%82%D1%8C" TargetMode="External"/><Relationship Id="rId9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B%D0%B0%D0%B4%D0%B8%D0%BC%D0%B8%D1%80_(%D0%B3%D0%BE%D1%80%D0%BE%D0%B4)" TargetMode="External"/><Relationship Id="rId7" Type="http://schemas.openxmlformats.org/officeDocument/2006/relationships/hyperlink" Target="http://ru.wikipedia.org/wiki/1194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4%D0%B8%D0%BC%D0%B8%D1%82%D1%80%D0%B8%D0%B9_%D0%A1%D0%BE%D0%BB%D1%83%D0%BD%D1%81%D0%BA%D0%B8%D0%B9" TargetMode="External"/><Relationship Id="rId5" Type="http://schemas.openxmlformats.org/officeDocument/2006/relationships/hyperlink" Target="http://ru.wikipedia.org/wiki/%D0%92%D0%B5%D0%BB%D0%B8%D0%BA%D0%BE%D0%BC%D1%83%D1%87%D0%B5%D0%BD%D0%B8%D0%BA" TargetMode="External"/><Relationship Id="rId4" Type="http://schemas.openxmlformats.org/officeDocument/2006/relationships/hyperlink" Target="http://ru.wikipedia.org/wiki/%D0%92%D1%81%D0%B5%D0%B2%D0%BE%D0%BB%D0%BE%D0%B4_%D0%91%D0%BE%D0%BB%D1%8C%D1%88%D0%BE%D0%B5_%D0%93%D0%BD%D0%B5%D0%B7%D0%B4%D0%B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0%D0%BC%D1%8F%D1%82%D0%BD%D0%B8%D0%BA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0%D0%BD%D0%B4%D1%80%D0%B5%D0%B9_%D0%A0%D1%83%D0%B1%D0%BB%D1%91%D0%B2" TargetMode="External"/><Relationship Id="rId5" Type="http://schemas.openxmlformats.org/officeDocument/2006/relationships/hyperlink" Target="http://ru.wikipedia.org/wiki/%D0%A4%D1%80%D0%B5%D1%81%D0%BA%D0%B0" TargetMode="External"/><Relationship Id="rId4" Type="http://schemas.openxmlformats.org/officeDocument/2006/relationships/hyperlink" Target="http://ru.wikipedia.org/wiki/%D0%92%D0%BB%D0%B0%D0%B4%D0%B8%D0%BC%D0%B8%D1%80%D0%BE-%D0%A1%D1%83%D0%B7%D0%B4%D0%B0%D0%BB%D1%8C%D1%81%D0%BA%D0%BE%D0%B5_%D0%BA%D0%BD%D1%8F%D0%B6%D0%B5%D1%81%D1%82%D0%B2%D0%BE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XV" TargetMode="External"/><Relationship Id="rId2" Type="http://schemas.openxmlformats.org/officeDocument/2006/relationships/hyperlink" Target="http://ru.wikipedia.org/wiki/XIII_%D0%B2%D0%B5%D0%B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hyperlink" Target="http://ru.wikipedia.org/wiki/%D0%9C%D0%BE%D0%BD%D0%B3%D0%BE%D0%BB%D0%BE-%D1%82%D0%B0%D1%82%D0%B0%D1%80%D1%81%D0%BA%D0%BE%D0%B5_%D0%BD%D0%B0%D1%88%D0%B5%D1%81%D1%82%D0%B2%D0%B8%D0%B5" TargetMode="External"/><Relationship Id="rId4" Type="http://schemas.openxmlformats.org/officeDocument/2006/relationships/hyperlink" Target="http://ru.wikipedia.org/wiki/XVI_%D0%B2%D0%B5%D0%BA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XIII_%D0%B2%D0%B5%D0%BA" TargetMode="External"/><Relationship Id="rId3" Type="http://schemas.openxmlformats.org/officeDocument/2006/relationships/hyperlink" Target="http://ru.wikipedia.org/wiki/%D0%91%D0%BE%D1%8F%D1%80%D0%B8%D0%BD" TargetMode="External"/><Relationship Id="rId7" Type="http://schemas.openxmlformats.org/officeDocument/2006/relationships/hyperlink" Target="http://ru.wikipedia.org/wiki/%D0%A1%D0%BA%D0%B0%D0%B7%D0%B0%D0%BD%D0%B8%D0%B5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0%D1%8F%D0%B7%D0%B0%D0%BD%D1%8C" TargetMode="External"/><Relationship Id="rId11" Type="http://schemas.openxmlformats.org/officeDocument/2006/relationships/image" Target="../media/image30.jpeg"/><Relationship Id="rId5" Type="http://schemas.openxmlformats.org/officeDocument/2006/relationships/hyperlink" Target="http://ru.wikipedia.org/wiki/%D0%91%D0%BE%D0%B3%D0%B0%D1%82%D1%8B%D1%80%D0%B8" TargetMode="External"/><Relationship Id="rId10" Type="http://schemas.openxmlformats.org/officeDocument/2006/relationships/hyperlink" Target="http://ru.wikipedia.org/wiki/%D0%9F%D0%BE%D0%B2%D0%B5%D1%81%D1%82%D1%8C_%D0%BE_%D1%80%D0%B0%D0%B7%D0%BE%D1%80%D0%B5%D0%BD%D0%B8%D0%B8_%D0%A0%D1%8F%D0%B7%D0%B0%D0%BD%D0%B8_%D0%91%D0%B0%D1%82%D1%8B%D0%B5%D0%BC" TargetMode="External"/><Relationship Id="rId4" Type="http://schemas.openxmlformats.org/officeDocument/2006/relationships/hyperlink" Target="http://ru.wikipedia.org/wiki/%D0%92%D0%BE%D0%B5%D0%B2%D0%BE%D0%B4%D0%B0" TargetMode="External"/><Relationship Id="rId9" Type="http://schemas.openxmlformats.org/officeDocument/2006/relationships/hyperlink" Target="http://ru.wikipedia.org/wiki/%D0%91%D0%B0%D1%82%D1%8B%D0%B9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0%B0%D0%BC%D0%B0%D0%B9" TargetMode="External"/><Relationship Id="rId13" Type="http://schemas.openxmlformats.org/officeDocument/2006/relationships/image" Target="../media/image31.jpeg"/><Relationship Id="rId3" Type="http://schemas.openxmlformats.org/officeDocument/2006/relationships/hyperlink" Target="http://ru.wikipedia.org/wiki/XV" TargetMode="External"/><Relationship Id="rId7" Type="http://schemas.openxmlformats.org/officeDocument/2006/relationships/hyperlink" Target="http://ru.wikipedia.org/wiki/%D0%97%D0%BE%D0%BB%D0%BE%D1%82%D0%B0%D1%8F_%D0%9E%D1%80%D0%B4%D0%B0" TargetMode="External"/><Relationship Id="rId12" Type="http://schemas.openxmlformats.org/officeDocument/2006/relationships/hyperlink" Target="http://ru.wikipedia.org/wiki/%D0%9A%D1%83%D0%BB%D0%B8%D0%BA%D0%BE%D0%B2%D0%BE_%D0%BF%D0%BE%D0%BB%D0%B5" TargetMode="External"/><Relationship Id="rId2" Type="http://schemas.openxmlformats.org/officeDocument/2006/relationships/hyperlink" Target="http://ru.wikipedia.org/wiki/XIV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C%D0%BE%D0%BD%D0%B3%D0%BE%D0%BB%D0%BE-%D1%82%D0%B0%D1%82%D0%B0%D1%80%D1%81%D0%BA%D0%BE%D0%B5_%D0%B8%D0%B3%D0%BE" TargetMode="External"/><Relationship Id="rId11" Type="http://schemas.openxmlformats.org/officeDocument/2006/relationships/hyperlink" Target="http://ru.wikipedia.org/wiki/%D0%9A%D0%BE%D0%BB%D0%BE%D0%BC%D0%BD%D0%B0" TargetMode="External"/><Relationship Id="rId5" Type="http://schemas.openxmlformats.org/officeDocument/2006/relationships/hyperlink" Target="http://ru.wikipedia.org/wiki/%D0%92%D0%BB%D0%B0%D0%B4%D0%B8%D0%BC%D0%B8%D1%80_%D0%A5%D1%80%D0%B0%D0%B1%D1%80%D1%8B%D0%B9" TargetMode="External"/><Relationship Id="rId10" Type="http://schemas.openxmlformats.org/officeDocument/2006/relationships/hyperlink" Target="http://ru.wikipedia.org/wiki/%D0%9C%D0%BE%D1%81%D0%BA%D0%B2%D0%B0" TargetMode="External"/><Relationship Id="rId4" Type="http://schemas.openxmlformats.org/officeDocument/2006/relationships/hyperlink" Target="http://ru.wikipedia.org/wiki/%D0%94%D0%BC%D0%B8%D1%82%D1%80%D0%B8%D0%B9_%D0%94%D0%BE%D0%BD%D1%81%D0%BA%D0%BE%D0%B9" TargetMode="External"/><Relationship Id="rId9" Type="http://schemas.openxmlformats.org/officeDocument/2006/relationships/hyperlink" Target="http://ru.wikipedia.org/wiki/%D0%9A%D1%83%D0%BB%D0%B8%D0%BA%D0%BE%D0%B2%D1%81%D0%BA%D0%B0%D1%8F_%D0%B1%D0%B8%D1%82%D0%B2%D0%B0" TargetMode="External"/><Relationship Id="rId1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410" TargetMode="External"/><Relationship Id="rId2" Type="http://schemas.openxmlformats.org/officeDocument/2006/relationships/hyperlink" Target="http://ru.wikipedia.org/wiki/134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8%D1%82%D1%80%D0%BE%D0%BF%D0%BE%D0%BB%D0%B8%D1%82_%D0%9A%D0%B8%D0%B5%D0%B2%D1%81%D0%BA%D0%B8%D0%B9_%D0%B8_%D0%B2%D1%81%D0%B5%D1%8F_%D0%A0%D1%83%D1%81%D0%B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://ru.wikipedia.org/wiki/XI_%D0%B2%D0%B5%D0%BA" TargetMode="External"/><Relationship Id="rId4" Type="http://schemas.openxmlformats.org/officeDocument/2006/relationships/hyperlink" Target="http://ru.wikipedia.org/wiki/%D0%98%D0%BB%D0%B0%D1%80%D0%B8%D0%BE%D0%BD_%D0%9A%D0%B8%D0%B5%D0%B2%D1%81%D0%BA%D0%B8%D0%B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5%D1%82%D0%BE%D0%BF%D0%B8%D1%81%D0%B8_%D0%A0%D1%83%D1%81%D0%B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u.wikipedia.org/wiki/%D0%9A%D0%B8%D0%B5%D0%B2" TargetMode="External"/><Relationship Id="rId4" Type="http://schemas.openxmlformats.org/officeDocument/2006/relationships/hyperlink" Target="http://ru.wikipedia.org/wiki/XII_%D0%B2%D0%B5%D0%BA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ru.wikipedia.org/wiki/%D0%94%D1%80%D0%B5%D0%B2%D0%BD%D0%B5%D1%80%D1%83%D1%81%D1%81%D0%BA%D0%BE%D0%B5_%D0%B3%D0%BE%D1%81%D1%83%D0%B4%D0%B0%D1%80%D1%81%D1%82%D0%B2%D0%BE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://ru.wikipedia.org/wiki/%D0%9A%D0%B8%D0%B5%D0%B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C4%E5%F1%FF%F2%E8%ED%ED%E0%FF_%F6%E5%F0%EA%EE%E2%FC" TargetMode="External"/><Relationship Id="rId11" Type="http://schemas.openxmlformats.org/officeDocument/2006/relationships/hyperlink" Target="http://ru.wikipedia.org/wiki/%D0%AF%D1%80%D0%BE%D1%81%D0%BB%D0%B0%D0%B2_%D0%9C%D1%83%D0%B4%D1%80%D1%8B%D0%B9" TargetMode="External"/><Relationship Id="rId5" Type="http://schemas.openxmlformats.org/officeDocument/2006/relationships/hyperlink" Target="http://ru.wikipedia.org/wiki/%D0%A4%D0%B5%D0%BE%D0%B4%D0%BE%D1%80_%D0%92%D0%B0%D1%80%D1%8F%D0%B3_%D0%B8_%D1%81%D1%8B%D0%BD_%D0%B5%D0%B3%D0%BE_%D0%98%D0%BE%D0%B0%D0%BD%D0%BD" TargetMode="External"/><Relationship Id="rId10" Type="http://schemas.openxmlformats.org/officeDocument/2006/relationships/hyperlink" Target="http://ru.wikipedia.org/wiki/XI_%D0%B2%D0%B5%D0%BA" TargetMode="External"/><Relationship Id="rId4" Type="http://schemas.openxmlformats.org/officeDocument/2006/relationships/hyperlink" Target="http://ru.wikipedia.org/wiki/%D0%92%D0%BB%D0%B0%D0%B4%D0%B8%D0%BC%D0%B8%D1%80_%D0%A1%D0%B2%D1%8F%D1%82%D0%BE%D1%81%D0%BB%D0%B0%D0%B2%D0%B8%D1%87" TargetMode="External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046_%D0%B3%D0%BE%D0%B4" TargetMode="External"/><Relationship Id="rId13" Type="http://schemas.openxmlformats.org/officeDocument/2006/relationships/hyperlink" Target="http://ru.wikipedia.org/wiki/%D0%9A%D0%B8%D0%B5%D0%B2" TargetMode="External"/><Relationship Id="rId18" Type="http://schemas.openxmlformats.org/officeDocument/2006/relationships/hyperlink" Target="http://ru.wikipedia.org/wiki/1052_%D0%B3%D0%BE%D0%B4" TargetMode="External"/><Relationship Id="rId3" Type="http://schemas.openxmlformats.org/officeDocument/2006/relationships/hyperlink" Target="http://ru.wikipedia.org/wiki/%D0%92%D0%B5%D0%BB%D0%B8%D0%BA%D0%B8%D0%B9_%D0%9D%D0%BE%D0%B2%D0%B3%D0%BE%D1%80%D0%BE%D0%B4" TargetMode="External"/><Relationship Id="rId7" Type="http://schemas.openxmlformats.org/officeDocument/2006/relationships/hyperlink" Target="http://ru.wikipedia.org/wiki/%D0%A1%D0%BB%D0%B0%D0%B2%D1%8F%D0%BD%D0%B5" TargetMode="External"/><Relationship Id="rId12" Type="http://schemas.openxmlformats.org/officeDocument/2006/relationships/hyperlink" Target="http://ru.wikipedia.org/wiki/%D0%98%D0%BD%D0%B3%D0%B5%D0%B3%D0%B5%D1%80%D0%B4%D0%B0" TargetMode="External"/><Relationship Id="rId17" Type="http://schemas.openxmlformats.org/officeDocument/2006/relationships/hyperlink" Target="http://ru.wikipedia.org/wiki/1050" TargetMode="External"/><Relationship Id="rId2" Type="http://schemas.openxmlformats.org/officeDocument/2006/relationships/image" Target="../media/image7.jpeg"/><Relationship Id="rId16" Type="http://schemas.openxmlformats.org/officeDocument/2006/relationships/hyperlink" Target="http://ru.wikipedia.org/wiki/989_%D0%B3%D0%BE%D0%B4" TargetMode="External"/><Relationship Id="rId20" Type="http://schemas.openxmlformats.org/officeDocument/2006/relationships/hyperlink" Target="http://ru.wikipedia.org/wiki/%D0%9B%D1%83%D0%BA%D0%B0_%D0%96%D0%B8%D0%B4%D1%8F%D1%82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0%D0%BE%D1%81%D1%81%D0%B8%D1%8F" TargetMode="External"/><Relationship Id="rId11" Type="http://schemas.openxmlformats.org/officeDocument/2006/relationships/hyperlink" Target="http://ru.wikipedia.org/wiki/%D0%9A%D0%BD%D1%8F%D0%B3%D0%B8%D0%BD%D1%8F" TargetMode="External"/><Relationship Id="rId5" Type="http://schemas.openxmlformats.org/officeDocument/2006/relationships/hyperlink" Target="http://ru.wikipedia.org/wiki/1050_%D0%B3%D0%BE%D0%B4" TargetMode="External"/><Relationship Id="rId15" Type="http://schemas.openxmlformats.org/officeDocument/2006/relationships/hyperlink" Target="http://ru.wikipedia.org/wiki/%D0%92%D0%BB%D0%B0%D0%B4%D1%8B%D1%87%D0%BD%D1%8B%D0%B9_%D0%B4%D0%B2%D0%BE%D1%80" TargetMode="External"/><Relationship Id="rId10" Type="http://schemas.openxmlformats.org/officeDocument/2006/relationships/hyperlink" Target="http://ru.wikipedia.org/wiki/%D0%AF%D1%80%D0%BE%D1%81%D0%BB%D0%B0%D0%B2_%D0%9C%D1%83%D0%B4%D1%80%D1%8B%D0%B9" TargetMode="External"/><Relationship Id="rId19" Type="http://schemas.openxmlformats.org/officeDocument/2006/relationships/hyperlink" Target="http://ru.wikipedia.org/wiki/%D0%95%D0%BF%D0%B8%D1%81%D0%BA%D0%BE%D0%BF" TargetMode="External"/><Relationship Id="rId4" Type="http://schemas.openxmlformats.org/officeDocument/2006/relationships/hyperlink" Target="http://ru.wikipedia.org/wiki/1045" TargetMode="External"/><Relationship Id="rId9" Type="http://schemas.openxmlformats.org/officeDocument/2006/relationships/hyperlink" Target="http://ru.wikipedia.org/wiki/%D0%92%D0%B5%D0%BB%D0%B8%D0%BA%D0%B8%D0%B9_%D0%BA%D0%BD%D1%8F%D0%B7%D1%8C" TargetMode="External"/><Relationship Id="rId14" Type="http://schemas.openxmlformats.org/officeDocument/2006/relationships/hyperlink" Target="http://ru.wikipedia.org/wiki/%D0%92%D0%BB%D0%B0%D0%B4%D0%B8%D0%BC%D0%B8%D1%80_%D0%AF%D1%80%D0%BE%D1%81%D0%BB%D0%B0%D0%B2%D0%B8%D1%87_(%D0%BA%D0%BD%D1%8F%D0%B7%D1%8C_%D0%BD%D0%BE%D0%B2%D0%B3%D0%BE%D1%80%D0%BE%D0%B4%D1%81%D0%BA%D0%B8%D0%B9)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285750"/>
            <a:ext cx="7886700" cy="3314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Arial Black" pitchFamily="34" charset="0"/>
              </a:rPr>
              <a:t>Культура Древнерусского государства и русских земель периода политической раздробленности.</a:t>
            </a:r>
            <a:br>
              <a:rPr lang="ru-RU" dirty="0" smtClean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i="1" smtClean="0">
                <a:solidFill>
                  <a:schemeClr val="accent2"/>
                </a:solidFill>
              </a:rPr>
              <a:t>Презентация выполнена преподавателем истории ФГКОУ Московское СВУ Бутковой Т.П. Идентификационный номер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88913"/>
            <a:ext cx="8928100" cy="5032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itchFamily="34" charset="0"/>
              </a:rPr>
              <a:t>Иконопись Древней Руси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7000" y="765175"/>
            <a:ext cx="8929688" cy="59039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Picture 6" descr="300px-Angelsatmamre-trinity-rublev-1410">
            <a:hlinkClick r:id="rId2" tooltip="«Святая Троица» Андрея Рублёва (1410 год)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3921125"/>
            <a:ext cx="2203450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954463"/>
            <a:ext cx="20367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781050"/>
            <a:ext cx="21859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29388" y="765175"/>
            <a:ext cx="23114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4" name="Picture 2" descr="http://900igr.net/datas/mkhk/Ikonopis-Drevnej-Rusi/0001-001-Ikonopis-Drevnej-Rus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46400" y="3954463"/>
            <a:ext cx="241776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84238" y="765175"/>
            <a:ext cx="2462212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88913"/>
            <a:ext cx="8928100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itchFamily="34" charset="0"/>
              </a:rPr>
              <a:t>Скань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413" y="1025525"/>
            <a:ext cx="5741987" cy="56165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227763" y="1016000"/>
            <a:ext cx="2736850" cy="56165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Скань (от др.-рус. </a:t>
            </a:r>
            <a:r>
              <a:rPr lang="ru-RU" dirty="0" err="1">
                <a:latin typeface="Arial Black" pitchFamily="34" charset="0"/>
              </a:rPr>
              <a:t>скать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>
                <a:latin typeface="Arial Black" pitchFamily="34" charset="0"/>
              </a:rPr>
              <a:t>— свивать), филигрань — вид</a:t>
            </a:r>
            <a:br>
              <a:rPr lang="ru-RU" dirty="0">
                <a:latin typeface="Arial Black" pitchFamily="34" charset="0"/>
              </a:rPr>
            </a:br>
            <a:r>
              <a:rPr lang="ru-RU" dirty="0">
                <a:latin typeface="Arial Black" pitchFamily="34" charset="0"/>
              </a:rPr>
              <a:t>ювелирной техники: ажурный или напаянный на</a:t>
            </a:r>
            <a:br>
              <a:rPr lang="ru-RU" dirty="0">
                <a:latin typeface="Arial Black" pitchFamily="34" charset="0"/>
              </a:rPr>
            </a:br>
            <a:r>
              <a:rPr lang="ru-RU" dirty="0">
                <a:latin typeface="Arial Black" pitchFamily="34" charset="0"/>
              </a:rPr>
              <a:t>металлический фон узор из тонкой золотой</a:t>
            </a:r>
            <a:r>
              <a:rPr lang="ru-RU" dirty="0">
                <a:latin typeface="Arial Black" pitchFamily="34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серебряной</a:t>
            </a:r>
            <a:r>
              <a:rPr lang="ru-RU" dirty="0">
                <a:latin typeface="Arial Black" pitchFamily="34" charset="0"/>
              </a:rPr>
              <a:t/>
            </a:r>
            <a:br>
              <a:rPr lang="ru-RU" dirty="0">
                <a:latin typeface="Arial Black" pitchFamily="34" charset="0"/>
              </a:rPr>
            </a:br>
            <a:r>
              <a:rPr lang="ru-RU" dirty="0">
                <a:latin typeface="Arial Black" pitchFamily="34" charset="0"/>
              </a:rPr>
              <a:t>или медной проволоки, гладкой или свитой в</a:t>
            </a:r>
            <a:br>
              <a:rPr lang="ru-RU" dirty="0">
                <a:latin typeface="Arial Black" pitchFamily="34" charset="0"/>
              </a:rPr>
            </a:br>
            <a:r>
              <a:rPr lang="ru-RU" dirty="0">
                <a:latin typeface="Arial Black" pitchFamily="34" charset="0"/>
              </a:rPr>
              <a:t>верёвочки</a:t>
            </a:r>
            <a:r>
              <a:rPr lang="ru-RU" dirty="0">
                <a:latin typeface="Arial Black" pitchFamily="34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Изделия </a:t>
            </a:r>
            <a:r>
              <a:rPr lang="ru-RU" dirty="0">
                <a:latin typeface="Arial Black" pitchFamily="34" charset="0"/>
              </a:rPr>
              <a:t>из скани часто дополняются</a:t>
            </a:r>
            <a:br>
              <a:rPr lang="ru-RU" dirty="0">
                <a:latin typeface="Arial Black" pitchFamily="34" charset="0"/>
              </a:rPr>
            </a:br>
            <a:r>
              <a:rPr lang="ru-RU" dirty="0">
                <a:latin typeface="Arial Black" pitchFamily="34" charset="0"/>
              </a:rPr>
              <a:t>зернью </a:t>
            </a:r>
            <a:r>
              <a:rPr lang="ru-RU" dirty="0">
                <a:latin typeface="Arial Black" pitchFamily="34" charset="0"/>
              </a:rPr>
              <a:t>и</a:t>
            </a:r>
            <a:r>
              <a:rPr lang="ru-RU" dirty="0">
                <a:latin typeface="Arial Black" pitchFamily="34" charset="0"/>
              </a:rPr>
              <a:t/>
            </a:r>
            <a:br>
              <a:rPr lang="ru-RU" dirty="0">
                <a:latin typeface="Arial Black" pitchFamily="34" charset="0"/>
              </a:rPr>
            </a:br>
            <a:r>
              <a:rPr lang="ru-RU" dirty="0">
                <a:latin typeface="Arial Black" pitchFamily="34" charset="0"/>
              </a:rPr>
              <a:t>эмалью.</a:t>
            </a:r>
          </a:p>
        </p:txBody>
      </p:sp>
      <p:pic>
        <p:nvPicPr>
          <p:cNvPr id="2050" name="Picture 2" descr="C:\Windows\TEMP\FineReader10\media\image1.jpe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95288" y="2873375"/>
            <a:ext cx="5184775" cy="372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025525"/>
            <a:ext cx="244792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88913"/>
            <a:ext cx="8928100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itchFamily="34" charset="0"/>
              </a:rPr>
              <a:t>Зернь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413" y="1025525"/>
            <a:ext cx="5741987" cy="56165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43663" y="1016000"/>
            <a:ext cx="2520950" cy="56165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itchFamily="34" charset="0"/>
              </a:rPr>
              <a:t>Зернь - </a:t>
            </a:r>
            <a:endParaRPr lang="ru-RU" sz="2400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мелкие </a:t>
            </a:r>
            <a:r>
              <a:rPr lang="ru-RU" dirty="0">
                <a:latin typeface="Arial Black" pitchFamily="34" charset="0"/>
              </a:rPr>
              <a:t>золотые</a:t>
            </a:r>
            <a:br>
              <a:rPr lang="ru-RU" dirty="0">
                <a:latin typeface="Arial Black" pitchFamily="34" charset="0"/>
              </a:rPr>
            </a:br>
            <a:r>
              <a:rPr lang="ru-RU" dirty="0">
                <a:latin typeface="Arial Black" pitchFamily="34" charset="0"/>
              </a:rPr>
              <a:t>или серебряные</a:t>
            </a:r>
            <a:br>
              <a:rPr lang="ru-RU" dirty="0">
                <a:latin typeface="Arial Black" pitchFamily="34" charset="0"/>
              </a:rPr>
            </a:br>
            <a:r>
              <a:rPr lang="ru-RU" dirty="0">
                <a:latin typeface="Arial Black" pitchFamily="34" charset="0"/>
              </a:rPr>
              <a:t>шарики (</a:t>
            </a:r>
            <a:r>
              <a:rPr lang="ru-RU" dirty="0">
                <a:latin typeface="Arial Black" pitchFamily="34" charset="0"/>
              </a:rPr>
              <a:t>диаметром </a:t>
            </a:r>
            <a:r>
              <a:rPr lang="ru-RU" dirty="0">
                <a:latin typeface="Arial Black" pitchFamily="34" charset="0"/>
              </a:rPr>
              <a:t>от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0,4 мм), которые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напаиваются в</a:t>
            </a:r>
            <a:br>
              <a:rPr lang="ru-RU" dirty="0">
                <a:latin typeface="Arial Black" pitchFamily="34" charset="0"/>
              </a:rPr>
            </a:br>
            <a:r>
              <a:rPr lang="ru-RU" dirty="0">
                <a:latin typeface="Arial Black" pitchFamily="34" charset="0"/>
              </a:rPr>
              <a:t>ювелирных</a:t>
            </a:r>
            <a:br>
              <a:rPr lang="ru-RU" dirty="0">
                <a:latin typeface="Arial Black" pitchFamily="34" charset="0"/>
              </a:rPr>
            </a:br>
            <a:r>
              <a:rPr lang="ru-RU" dirty="0">
                <a:latin typeface="Arial Black" pitchFamily="34" charset="0"/>
              </a:rPr>
              <a:t>изделиях на</a:t>
            </a:r>
            <a:br>
              <a:rPr lang="ru-RU" dirty="0">
                <a:latin typeface="Arial Black" pitchFamily="34" charset="0"/>
              </a:rPr>
            </a:br>
            <a:r>
              <a:rPr lang="ru-RU" dirty="0">
                <a:latin typeface="Arial Black" pitchFamily="34" charset="0"/>
              </a:rPr>
              <a:t>орнамент. Зернь</a:t>
            </a:r>
            <a:br>
              <a:rPr lang="ru-RU" dirty="0">
                <a:latin typeface="Arial Black" pitchFamily="34" charset="0"/>
              </a:rPr>
            </a:br>
            <a:r>
              <a:rPr lang="ru-RU" dirty="0">
                <a:latin typeface="Arial Black" pitchFamily="34" charset="0"/>
              </a:rPr>
              <a:t>создаёт</a:t>
            </a:r>
            <a:br>
              <a:rPr lang="ru-RU" dirty="0">
                <a:latin typeface="Arial Black" pitchFamily="34" charset="0"/>
              </a:rPr>
            </a:br>
            <a:r>
              <a:rPr lang="ru-RU" dirty="0">
                <a:latin typeface="Arial Black" pitchFamily="34" charset="0"/>
              </a:rPr>
              <a:t>эффектную</a:t>
            </a:r>
            <a:br>
              <a:rPr lang="ru-RU" dirty="0">
                <a:latin typeface="Arial Black" pitchFamily="34" charset="0"/>
              </a:rPr>
            </a:br>
            <a:r>
              <a:rPr lang="ru-RU" dirty="0">
                <a:latin typeface="Arial Black" pitchFamily="34" charset="0"/>
              </a:rPr>
              <a:t>фактуру, игру</a:t>
            </a:r>
            <a:br>
              <a:rPr lang="ru-RU" dirty="0">
                <a:latin typeface="Arial Black" pitchFamily="34" charset="0"/>
              </a:rPr>
            </a:br>
            <a:r>
              <a:rPr lang="ru-RU" dirty="0">
                <a:latin typeface="Arial Black" pitchFamily="34" charset="0"/>
              </a:rPr>
              <a:t>свето-тени.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Сережка-</a:t>
            </a:r>
            <a:br>
              <a:rPr lang="ru-RU" dirty="0">
                <a:latin typeface="Arial Black" pitchFamily="34" charset="0"/>
              </a:rPr>
            </a:br>
            <a:r>
              <a:rPr lang="ru-RU" dirty="0">
                <a:latin typeface="Arial Black" pitchFamily="34" charset="0"/>
              </a:rPr>
              <a:t>подвеска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1125538"/>
            <a:ext cx="2654300" cy="269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3075" name="Picture 3" descr="imag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2895600"/>
            <a:ext cx="2897187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798513" y="5718175"/>
            <a:ext cx="2117725" cy="86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Бусина, украшенная зернью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44813" y="1125538"/>
            <a:ext cx="2868612" cy="431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Серёжка - подвеска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4775" y="908050"/>
            <a:ext cx="6362700" cy="58340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 Black" pitchFamily="34" charset="0"/>
            </a:endParaRPr>
          </a:p>
        </p:txBody>
      </p:sp>
      <p:pic>
        <p:nvPicPr>
          <p:cNvPr id="26626" name="Picture 2" descr="http://img-fotki.yandex.ru/get/6205/81454286.59d/0_9d04a_5f2bbac1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" y="1628775"/>
            <a:ext cx="63627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4775" y="115888"/>
            <a:ext cx="8888413" cy="6492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 Black" pitchFamily="34" charset="0"/>
              </a:rPr>
              <a:t>ПЕРЕГОРОДЧАТАЯ ЭМАЛЬ (финифть</a:t>
            </a:r>
            <a:r>
              <a:rPr lang="ru-RU" sz="2800" dirty="0">
                <a:latin typeface="Arial Black" pitchFamily="34" charset="0"/>
              </a:rPr>
              <a:t>)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88125" y="908050"/>
            <a:ext cx="2405063" cy="58340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техника нанесения эмали, при которой рисунок обозначается тонкими проволочками, </a:t>
            </a:r>
            <a:r>
              <a:rPr lang="ru-RU" dirty="0">
                <a:latin typeface="Arial Black" pitchFamily="34" charset="0"/>
              </a:rPr>
              <a:t>напаянными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на </a:t>
            </a:r>
            <a:r>
              <a:rPr lang="ru-RU" dirty="0">
                <a:latin typeface="Arial Black" pitchFamily="34" charset="0"/>
              </a:rPr>
              <a:t>пластину</a:t>
            </a:r>
            <a:r>
              <a:rPr lang="ru-RU" dirty="0">
                <a:latin typeface="Arial Black" pitchFamily="34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а </a:t>
            </a:r>
            <a:r>
              <a:rPr lang="ru-RU" dirty="0">
                <a:latin typeface="Arial Black" pitchFamily="34" charset="0"/>
              </a:rPr>
              <a:t>затем образовавшиеся ячейки заполняют эмалями разных цветов</a:t>
            </a:r>
            <a:r>
              <a:rPr lang="ru-RU" dirty="0">
                <a:latin typeface="Arial Black" pitchFamily="34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и </a:t>
            </a:r>
            <a:r>
              <a:rPr lang="ru-RU" dirty="0">
                <a:latin typeface="Arial Black" pitchFamily="34" charset="0"/>
              </a:rPr>
              <a:t>изделие обжигают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7950" y="1268413"/>
            <a:ext cx="8856663" cy="54006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Arial Black" pitchFamily="34" charset="0"/>
            </a:endParaRPr>
          </a:p>
        </p:txBody>
      </p:sp>
      <p:pic>
        <p:nvPicPr>
          <p:cNvPr id="66562" name="Picture 2" descr="http://ts1.mm.bing.net/th?id=H.4513311810519916&amp;pid=1.9&amp;m=&amp;w=300&amp;h=300&amp;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57338"/>
            <a:ext cx="4125913" cy="471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6564" name="Picture 4" descr="http://ts1.mm.bing.net/th?id=H.5038289909712665&amp;pid=1.9&amp;m=&amp;w=300&amp;h=300&amp;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1063" y="1557338"/>
            <a:ext cx="3929062" cy="471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07950" y="138113"/>
            <a:ext cx="8856663" cy="842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 Black" pitchFamily="34" charset="0"/>
              </a:rPr>
              <a:t>Изделия русских </a:t>
            </a:r>
            <a:r>
              <a:rPr lang="ru-RU" sz="2800" dirty="0">
                <a:latin typeface="Arial Black" pitchFamily="34" charset="0"/>
              </a:rPr>
              <a:t>оружейников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15888"/>
            <a:ext cx="8928100" cy="13684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 Black" pitchFamily="34" charset="0"/>
              </a:rPr>
              <a:t>Культура русских земель периода политической раздробленности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989138"/>
            <a:ext cx="8856662" cy="43926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>
                <a:solidFill>
                  <a:srgbClr val="C00000"/>
                </a:solidFill>
                <a:latin typeface="Arial Black" pitchFamily="34" charset="0"/>
              </a:rPr>
              <a:t>Характерная черта </a:t>
            </a:r>
            <a:r>
              <a:rPr lang="ru-RU" sz="2800">
                <a:solidFill>
                  <a:srgbClr val="000000"/>
                </a:solidFill>
                <a:latin typeface="Arial Black" pitchFamily="34" charset="0"/>
              </a:rPr>
              <a:t>– появление многочисленных новых культурных центров помимо Киева и Новгорода, конкурировавших между собой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28588"/>
            <a:ext cx="8856662" cy="11398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latin typeface="Arial Black" pitchFamily="34" charset="0"/>
              </a:rPr>
              <a:t>Це́рковь</a:t>
            </a:r>
            <a:r>
              <a:rPr lang="ru-RU" b="1" dirty="0">
                <a:latin typeface="Arial Black" pitchFamily="34" charset="0"/>
              </a:rPr>
              <a:t> Покрова́ на </a:t>
            </a:r>
            <a:r>
              <a:rPr lang="ru-RU" b="1" dirty="0" err="1">
                <a:latin typeface="Arial Black" pitchFamily="34" charset="0"/>
              </a:rPr>
              <a:t>Нéрли</a:t>
            </a:r>
            <a:r>
              <a:rPr lang="ru-RU" dirty="0">
                <a:latin typeface="Arial Black" pitchFamily="34" charset="0"/>
              </a:rPr>
              <a:t> (</a:t>
            </a:r>
            <a:r>
              <a:rPr lang="ru-RU" b="1" dirty="0" err="1">
                <a:latin typeface="Arial Black" pitchFamily="34" charset="0"/>
              </a:rPr>
              <a:t>Покро́в</a:t>
            </a:r>
            <a:r>
              <a:rPr lang="ru-RU" b="1" dirty="0">
                <a:latin typeface="Arial Black" pitchFamily="34" charset="0"/>
              </a:rPr>
              <a:t> на </a:t>
            </a:r>
            <a:r>
              <a:rPr lang="ru-RU" b="1" dirty="0" err="1">
                <a:latin typeface="Arial Black" pitchFamily="34" charset="0"/>
              </a:rPr>
              <a:t>Нéрли</a:t>
            </a:r>
            <a:r>
              <a:rPr lang="ru-RU" dirty="0">
                <a:latin typeface="Arial Black" pitchFamily="34" charset="0"/>
              </a:rPr>
              <a:t>) — </a:t>
            </a:r>
            <a:r>
              <a:rPr lang="ru-RU" dirty="0">
                <a:latin typeface="Arial Black" pitchFamily="34" charset="0"/>
                <a:hlinkClick r:id="rId2" tooltip="Белый камень"/>
              </a:rPr>
              <a:t>белокаменный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>
                <a:latin typeface="Arial Black" pitchFamily="34" charset="0"/>
                <a:hlinkClick r:id="rId3" tooltip="Православный храм"/>
              </a:rPr>
              <a:t>храм</a:t>
            </a:r>
            <a:r>
              <a:rPr lang="ru-RU" dirty="0">
                <a:latin typeface="Arial Black" pitchFamily="34" charset="0"/>
              </a:rPr>
              <a:t> во </a:t>
            </a:r>
            <a:r>
              <a:rPr lang="ru-RU" dirty="0">
                <a:latin typeface="Arial Black" pitchFamily="34" charset="0"/>
                <a:hlinkClick r:id="rId4" tooltip="Владимирская область"/>
              </a:rPr>
              <a:t>Владимирской области</a:t>
            </a:r>
            <a:r>
              <a:rPr lang="ru-RU" dirty="0">
                <a:latin typeface="Arial Black" pitchFamily="34" charset="0"/>
              </a:rPr>
              <a:t> России, в полутора километрах от </a:t>
            </a:r>
            <a:r>
              <a:rPr lang="ru-RU" dirty="0">
                <a:latin typeface="Arial Black" pitchFamily="34" charset="0"/>
                <a:hlinkClick r:id="rId5" tooltip="Боголюбово (Владимирская область)"/>
              </a:rPr>
              <a:t>Боголюбова</a:t>
            </a:r>
            <a:r>
              <a:rPr lang="ru-RU" dirty="0">
                <a:latin typeface="Arial Black" pitchFamily="34" charset="0"/>
              </a:rPr>
              <a:t>, выдающийся памятник зодчества владимиро-суздальской школы.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484313"/>
            <a:ext cx="8713787" cy="5257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8" y="2016125"/>
            <a:ext cx="3673475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4663" y="1628775"/>
            <a:ext cx="4391025" cy="1635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Церковь освящена в честь праздника </a:t>
            </a:r>
            <a:r>
              <a:rPr lang="ru-RU" dirty="0">
                <a:latin typeface="Arial Black" pitchFamily="34" charset="0"/>
                <a:hlinkClick r:id="rId7" tooltip="Покров Пресвятой Богородицы"/>
              </a:rPr>
              <a:t>Покрова Богородицы</a:t>
            </a:r>
            <a:r>
              <a:rPr lang="ru-RU" dirty="0">
                <a:latin typeface="Arial Black" pitchFamily="34" charset="0"/>
              </a:rPr>
              <a:t>, установленного на Руси в середине </a:t>
            </a:r>
            <a:r>
              <a:rPr lang="ru-RU" dirty="0">
                <a:latin typeface="Arial Black" pitchFamily="34" charset="0"/>
                <a:hlinkClick r:id="rId8" tooltip="XII век"/>
              </a:rPr>
              <a:t>XII века</a:t>
            </a:r>
            <a:r>
              <a:rPr lang="ru-RU" dirty="0">
                <a:latin typeface="Arial Black" pitchFamily="34" charset="0"/>
              </a:rPr>
              <a:t> по инициативе Андрея </a:t>
            </a:r>
            <a:r>
              <a:rPr lang="ru-RU" dirty="0" err="1">
                <a:latin typeface="Arial Black" pitchFamily="34" charset="0"/>
              </a:rPr>
              <a:t>Боголюбского</a:t>
            </a:r>
            <a:r>
              <a:rPr lang="ru-RU" dirty="0">
                <a:latin typeface="Arial Black" pitchFamily="34" charset="0"/>
              </a:rPr>
              <a:t>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4663" y="3679825"/>
            <a:ext cx="4391025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49213"/>
            <a:ext cx="8713787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Arial Black" pitchFamily="34" charset="0"/>
              </a:rPr>
              <a:t>     Дмитриевский </a:t>
            </a:r>
            <a:r>
              <a:rPr lang="ru-RU" sz="3200" b="1" dirty="0">
                <a:latin typeface="Arial Black" pitchFamily="34" charset="0"/>
              </a:rPr>
              <a:t>собор (Владимир)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052513"/>
            <a:ext cx="8713787" cy="553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520825"/>
            <a:ext cx="345598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211638" y="1520825"/>
            <a:ext cx="4392612" cy="4429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latin typeface="Arial Black" pitchFamily="34" charset="0"/>
              </a:rPr>
              <a:t>Дми́триевский</a:t>
            </a:r>
            <a:r>
              <a:rPr lang="ru-RU" sz="2000" b="1" dirty="0">
                <a:latin typeface="Arial Black" pitchFamily="34" charset="0"/>
              </a:rPr>
              <a:t> </a:t>
            </a:r>
            <a:r>
              <a:rPr lang="ru-RU" sz="2000" b="1" dirty="0" err="1">
                <a:latin typeface="Arial Black" pitchFamily="34" charset="0"/>
              </a:rPr>
              <a:t>собо́р</a:t>
            </a:r>
            <a:r>
              <a:rPr lang="ru-RU" sz="2000" dirty="0">
                <a:latin typeface="Arial Black" pitchFamily="34" charset="0"/>
              </a:rPr>
              <a:t> города </a:t>
            </a:r>
            <a:r>
              <a:rPr lang="ru-RU" sz="2000" dirty="0">
                <a:latin typeface="Arial Black" pitchFamily="34" charset="0"/>
                <a:hlinkClick r:id="rId3" tooltip="Владимир (город)"/>
              </a:rPr>
              <a:t>Владимира</a:t>
            </a:r>
            <a:r>
              <a:rPr lang="ru-RU" sz="2000" dirty="0">
                <a:latin typeface="Arial Black" pitchFamily="34" charset="0"/>
              </a:rPr>
              <a:t> (иногда в литературе можно встретить наименование «</a:t>
            </a:r>
            <a:r>
              <a:rPr lang="ru-RU" sz="2000" b="1" dirty="0">
                <a:latin typeface="Arial Black" pitchFamily="34" charset="0"/>
              </a:rPr>
              <a:t>Дмитровский</a:t>
            </a:r>
            <a:r>
              <a:rPr lang="ru-RU" sz="2000" dirty="0">
                <a:latin typeface="Arial Black" pitchFamily="34" charset="0"/>
              </a:rPr>
              <a:t>») — придворный храм, возведённый </a:t>
            </a:r>
            <a:r>
              <a:rPr lang="ru-RU" sz="2000" dirty="0">
                <a:latin typeface="Arial Black" pitchFamily="34" charset="0"/>
                <a:hlinkClick r:id="rId4" tooltip="Всеволод Большое Гнездо"/>
              </a:rPr>
              <a:t>Всеволодом Большое Гнездо</a:t>
            </a:r>
            <a:r>
              <a:rPr lang="ru-RU" sz="2000" dirty="0">
                <a:latin typeface="Arial Black" pitchFamily="34" charset="0"/>
              </a:rPr>
              <a:t> на княжеском дворе и освящённый в честь </a:t>
            </a:r>
            <a:r>
              <a:rPr lang="ru-RU" sz="2000" dirty="0">
                <a:latin typeface="Arial Black" pitchFamily="34" charset="0"/>
                <a:hlinkClick r:id="rId5" tooltip="Великомученик"/>
              </a:rPr>
              <a:t>великомученика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>
                <a:latin typeface="Arial Black" pitchFamily="34" charset="0"/>
                <a:hlinkClick r:id="rId6" tooltip="Димитрий Солунский"/>
              </a:rPr>
              <a:t>Димитрия </a:t>
            </a:r>
            <a:r>
              <a:rPr lang="ru-RU" sz="2000" dirty="0" err="1">
                <a:latin typeface="Arial Black" pitchFamily="34" charset="0"/>
                <a:hlinkClick r:id="rId6" tooltip="Димитрий Солунский"/>
              </a:rPr>
              <a:t>Солунского</a:t>
            </a:r>
            <a:r>
              <a:rPr lang="ru-RU" sz="2000" dirty="0">
                <a:latin typeface="Arial Black" pitchFamily="34" charset="0"/>
              </a:rPr>
              <a:t>. </a:t>
            </a:r>
            <a:endParaRPr lang="ru-RU" sz="2000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 Black" pitchFamily="34" charset="0"/>
              </a:rPr>
              <a:t>Построен </a:t>
            </a:r>
            <a:r>
              <a:rPr lang="ru-RU" sz="2000" dirty="0">
                <a:latin typeface="Arial Black" pitchFamily="34" charset="0"/>
              </a:rPr>
              <a:t>в </a:t>
            </a:r>
            <a:r>
              <a:rPr lang="ru-RU" sz="2000" dirty="0">
                <a:latin typeface="Arial Black" pitchFamily="34" charset="0"/>
                <a:hlinkClick r:id="rId7" tooltip="1194"/>
              </a:rPr>
              <a:t>1194</a:t>
            </a:r>
            <a:r>
              <a:rPr lang="ru-RU" sz="2000" dirty="0">
                <a:latin typeface="Arial Black" pitchFamily="34" charset="0"/>
              </a:rPr>
              <a:t>—1197гг.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350" y="115888"/>
            <a:ext cx="8929688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itchFamily="34" charset="0"/>
              </a:rPr>
              <a:t>Успенский собор во Владимире ( 1158 – 1160 гг.)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65263"/>
            <a:ext cx="3359150" cy="451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4" name="Прямоугольник 3"/>
          <p:cNvSpPr/>
          <p:nvPr/>
        </p:nvSpPr>
        <p:spPr>
          <a:xfrm>
            <a:off x="4067175" y="1219200"/>
            <a:ext cx="4995863" cy="55229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В</a:t>
            </a:r>
            <a:r>
              <a:rPr lang="ru-RU" dirty="0">
                <a:latin typeface="Arial Black" pitchFamily="34" charset="0"/>
              </a:rPr>
              <a:t>ыдающийся </a:t>
            </a:r>
            <a:r>
              <a:rPr lang="ru-RU" dirty="0">
                <a:latin typeface="Arial Black" pitchFamily="34" charset="0"/>
                <a:hlinkClick r:id="rId3" tooltip="Памятник"/>
              </a:rPr>
              <a:t>памятник</a:t>
            </a:r>
            <a:r>
              <a:rPr lang="ru-RU" dirty="0">
                <a:latin typeface="Arial Black" pitchFamily="34" charset="0"/>
              </a:rPr>
              <a:t> белокаменного зодчества </a:t>
            </a:r>
            <a:r>
              <a:rPr lang="ru-RU" dirty="0" err="1">
                <a:latin typeface="Arial Black" pitchFamily="34" charset="0"/>
              </a:rPr>
              <a:t>домонгольской</a:t>
            </a:r>
            <a:r>
              <a:rPr lang="ru-RU" dirty="0">
                <a:latin typeface="Arial Black" pitchFamily="34" charset="0"/>
              </a:rPr>
              <a:t> Руси.  Исторически, до возвышения Москвы, был главным (кафедральным) храмом </a:t>
            </a:r>
            <a:r>
              <a:rPr lang="ru-RU" dirty="0">
                <a:latin typeface="Arial Black" pitchFamily="34" charset="0"/>
                <a:hlinkClick r:id="rId4" tooltip="Владимиро-Суздальское княжество"/>
              </a:rPr>
              <a:t>Владимиро-Суздальской Руси</a:t>
            </a:r>
            <a:r>
              <a:rPr lang="ru-RU" dirty="0">
                <a:latin typeface="Arial Black" pitchFamily="34" charset="0"/>
              </a:rPr>
              <a:t>, в нём венчались на великое княжение Владимирские и Московские князья.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Основатель – князь Андрей </a:t>
            </a:r>
            <a:r>
              <a:rPr lang="ru-RU" dirty="0" err="1">
                <a:latin typeface="Arial Black" pitchFamily="34" charset="0"/>
              </a:rPr>
              <a:t>Боголюбский</a:t>
            </a:r>
            <a:r>
              <a:rPr lang="ru-RU" dirty="0">
                <a:latin typeface="Arial Black" pitchFamily="34" charset="0"/>
              </a:rPr>
              <a:t> , строитель – князь Всеволод Большое Гнездо.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Один из немногих храмов, в котором сохранились уникальные </a:t>
            </a:r>
            <a:r>
              <a:rPr lang="ru-RU" dirty="0">
                <a:latin typeface="Arial Black" pitchFamily="34" charset="0"/>
                <a:hlinkClick r:id="rId5" tooltip="Фреска"/>
              </a:rPr>
              <a:t>фрески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>
                <a:latin typeface="Arial Black" pitchFamily="34" charset="0"/>
                <a:hlinkClick r:id="rId6" tooltip="Андрей Рублёв"/>
              </a:rPr>
              <a:t>Андрея Рублева</a:t>
            </a:r>
            <a:r>
              <a:rPr lang="ru-RU" dirty="0">
                <a:latin typeface="Arial Black" pitchFamily="34" charset="0"/>
              </a:rPr>
              <a:t>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41288"/>
            <a:ext cx="8928100" cy="6511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latin typeface="Arial Black" pitchFamily="34" charset="0"/>
              </a:rPr>
              <a:t>ВЫВОД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Arial Black" pitchFamily="34" charset="0"/>
              </a:rPr>
              <a:t>К моменту монгольского нашествия русская культура находилась на достаточно высоком уровне развития и по меньшей мере не уступала культуре стран Запада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V="1">
            <a:off x="157163" y="0"/>
            <a:ext cx="8878887" cy="1889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>
                <a:solidFill>
                  <a:srgbClr val="C00000"/>
                </a:solidFill>
                <a:latin typeface="Arial Black" pitchFamily="34" charset="0"/>
              </a:rPr>
              <a:t>Культура </a:t>
            </a:r>
            <a:r>
              <a:rPr lang="ru-RU" sz="2800">
                <a:solidFill>
                  <a:srgbClr val="000000"/>
                </a:solidFill>
                <a:latin typeface="Arial Black" pitchFamily="34" charset="0"/>
              </a:rPr>
              <a:t>– совокупность материальных и духовных ценностей, существующих на определённом этапе исторического развития и передающихся из поколения в поколение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88913"/>
            <a:ext cx="8785225" cy="1511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Arial Black" pitchFamily="34" charset="0"/>
              </a:rPr>
              <a:t>Русская культура </a:t>
            </a:r>
            <a:r>
              <a:rPr lang="en-US" sz="3200" dirty="0">
                <a:latin typeface="Arial Black" pitchFamily="34" charset="0"/>
              </a:rPr>
              <a:t>XIV – XVI </a:t>
            </a:r>
            <a:r>
              <a:rPr lang="ru-RU" sz="3200" dirty="0">
                <a:latin typeface="Arial Black" pitchFamily="34" charset="0"/>
              </a:rPr>
              <a:t>вв.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989138"/>
            <a:ext cx="8785225" cy="46799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C00000"/>
                </a:solidFill>
                <a:latin typeface="Arial Black" pitchFamily="34" charset="0"/>
              </a:rPr>
              <a:t>Характерная черта </a:t>
            </a:r>
            <a:r>
              <a:rPr lang="ru-RU" sz="3200" dirty="0">
                <a:latin typeface="Arial Black" pitchFamily="34" charset="0"/>
              </a:rPr>
              <a:t>– огромное влияние церкви на государство . Культура носила в основном религиозный характер , центрами культуры и образования были монастыри.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88913"/>
            <a:ext cx="8785225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Arial Black" pitchFamily="34" charset="0"/>
              </a:rPr>
              <a:t>Литература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140200" y="1196975"/>
            <a:ext cx="863600" cy="488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388" y="1773238"/>
            <a:ext cx="8640762" cy="12239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 Black" pitchFamily="34" charset="0"/>
              </a:rPr>
              <a:t>Главной темой произведений </a:t>
            </a:r>
            <a:r>
              <a:rPr lang="en-US" b="1" dirty="0">
                <a:latin typeface="Arial Black" pitchFamily="34" charset="0"/>
              </a:rPr>
              <a:t>XIV – XV </a:t>
            </a:r>
            <a:r>
              <a:rPr lang="ru-RU" b="1" dirty="0">
                <a:latin typeface="Arial Black" pitchFamily="34" charset="0"/>
              </a:rPr>
              <a:t> вв. является борьба с </a:t>
            </a:r>
            <a:r>
              <a:rPr lang="ru-RU" b="1" dirty="0" err="1">
                <a:latin typeface="Arial Black" pitchFamily="34" charset="0"/>
              </a:rPr>
              <a:t>монголо</a:t>
            </a:r>
            <a:r>
              <a:rPr lang="ru-RU" b="1" dirty="0">
                <a:latin typeface="Arial Black" pitchFamily="34" charset="0"/>
              </a:rPr>
              <a:t> – татарскими захватчиками , воспевание героизма русских воинов и единства русских земель.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2997200"/>
            <a:ext cx="5040312" cy="33115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 Black" pitchFamily="34" charset="0"/>
              </a:rPr>
              <a:t>«Слово о погибели Русской земли после смерти великого князя Ярослава»  — литературное произведение, датируемое </a:t>
            </a:r>
            <a:r>
              <a:rPr lang="ru-RU" b="1" dirty="0">
                <a:latin typeface="Arial Black" pitchFamily="34" charset="0"/>
                <a:hlinkClick r:id="rId2" tooltip="XIII век"/>
              </a:rPr>
              <a:t>XIII веком</a:t>
            </a:r>
            <a:r>
              <a:rPr lang="ru-RU" b="1" dirty="0">
                <a:latin typeface="Arial Black" pitchFamily="34" charset="0"/>
              </a:rPr>
              <a:t>, сохранившееся в отрывках, и известное из списков </a:t>
            </a:r>
            <a:r>
              <a:rPr lang="ru-RU" b="1" dirty="0">
                <a:latin typeface="Arial Black" pitchFamily="34" charset="0"/>
                <a:hlinkClick r:id="rId3" tooltip="XV"/>
              </a:rPr>
              <a:t>XV</a:t>
            </a:r>
            <a:r>
              <a:rPr lang="ru-RU" b="1" dirty="0">
                <a:latin typeface="Arial Black" pitchFamily="34" charset="0"/>
              </a:rPr>
              <a:t>—</a:t>
            </a:r>
            <a:r>
              <a:rPr lang="ru-RU" b="1" dirty="0">
                <a:latin typeface="Arial Black" pitchFamily="34" charset="0"/>
                <a:hlinkClick r:id="rId4" tooltip="XVI век"/>
              </a:rPr>
              <a:t>XVI веков</a:t>
            </a:r>
            <a:r>
              <a:rPr lang="ru-RU" b="1" dirty="0">
                <a:latin typeface="Arial Black" pitchFamily="34" charset="0"/>
              </a:rPr>
              <a:t>. Возникло «Слово» вскоре после </a:t>
            </a:r>
            <a:r>
              <a:rPr lang="ru-RU" b="1" dirty="0">
                <a:latin typeface="Arial Black" pitchFamily="34" charset="0"/>
                <a:hlinkClick r:id="rId5" tooltip="Монголо-татарское нашествие"/>
              </a:rPr>
              <a:t>монголо-татарского нашествия</a:t>
            </a:r>
            <a:r>
              <a:rPr lang="ru-RU" b="1" dirty="0">
                <a:latin typeface="Arial Black" pitchFamily="34" charset="0"/>
              </a:rPr>
              <a:t>. Это — плач по утраченному величию Русской земли.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263" y="2852738"/>
            <a:ext cx="3816350" cy="3889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4163" y="2997200"/>
            <a:ext cx="34559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88913"/>
            <a:ext cx="8928100" cy="64801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429000"/>
            <a:ext cx="30241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850" y="404813"/>
            <a:ext cx="8504238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itchFamily="34" charset="0"/>
              </a:rPr>
              <a:t>«</a:t>
            </a:r>
            <a:r>
              <a:rPr lang="en-US" sz="2400" dirty="0">
                <a:latin typeface="Arial Black" pitchFamily="34" charset="0"/>
              </a:rPr>
              <a:t>C</a:t>
            </a:r>
            <a:r>
              <a:rPr lang="ru-RU" sz="2400" dirty="0" err="1">
                <a:latin typeface="Arial Black" pitchFamily="34" charset="0"/>
              </a:rPr>
              <a:t>казание</a:t>
            </a:r>
            <a:r>
              <a:rPr lang="ru-RU" sz="2400" dirty="0">
                <a:latin typeface="Arial Black" pitchFamily="34" charset="0"/>
              </a:rPr>
              <a:t> о </a:t>
            </a:r>
            <a:r>
              <a:rPr lang="ru-RU" sz="2400" dirty="0" err="1">
                <a:latin typeface="Arial Black" pitchFamily="34" charset="0"/>
              </a:rPr>
              <a:t>Евпатии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Коловрате</a:t>
            </a:r>
            <a:r>
              <a:rPr lang="ru-RU" sz="2400" dirty="0">
                <a:latin typeface="Arial Black" pitchFamily="34" charset="0"/>
              </a:rPr>
              <a:t>»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1268413"/>
            <a:ext cx="8504238" cy="17287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latin typeface="Arial Black" pitchFamily="34" charset="0"/>
              </a:rPr>
              <a:t>Евпа́тий</a:t>
            </a:r>
            <a:r>
              <a:rPr lang="ru-RU" b="1" dirty="0">
                <a:latin typeface="Arial Black" pitchFamily="34" charset="0"/>
              </a:rPr>
              <a:t> </a:t>
            </a:r>
            <a:r>
              <a:rPr lang="ru-RU" b="1" dirty="0" err="1">
                <a:latin typeface="Arial Black" pitchFamily="34" charset="0"/>
              </a:rPr>
              <a:t>Коловра́т</a:t>
            </a:r>
            <a:r>
              <a:rPr lang="ru-RU" dirty="0">
                <a:latin typeface="Arial Black" pitchFamily="34" charset="0"/>
              </a:rPr>
              <a:t> — рязанский </a:t>
            </a:r>
            <a:r>
              <a:rPr lang="ru-RU" dirty="0">
                <a:latin typeface="Arial Black" pitchFamily="34" charset="0"/>
                <a:hlinkClick r:id="rId3" tooltip="Боярин"/>
              </a:rPr>
              <a:t>боярин</a:t>
            </a:r>
            <a:r>
              <a:rPr lang="ru-RU" dirty="0">
                <a:latin typeface="Arial Black" pitchFamily="34" charset="0"/>
              </a:rPr>
              <a:t>, </a:t>
            </a:r>
            <a:r>
              <a:rPr lang="ru-RU" dirty="0">
                <a:latin typeface="Arial Black" pitchFamily="34" charset="0"/>
                <a:hlinkClick r:id="rId4" tooltip="Воевода"/>
              </a:rPr>
              <a:t>воевода</a:t>
            </a:r>
            <a:r>
              <a:rPr lang="ru-RU" dirty="0">
                <a:latin typeface="Arial Black" pitchFamily="34" charset="0"/>
              </a:rPr>
              <a:t> и русский </a:t>
            </a:r>
            <a:r>
              <a:rPr lang="ru-RU" dirty="0">
                <a:latin typeface="Arial Black" pitchFamily="34" charset="0"/>
                <a:hlinkClick r:id="rId5" tooltip="Богатыри"/>
              </a:rPr>
              <a:t>богатырь</a:t>
            </a:r>
            <a:r>
              <a:rPr lang="ru-RU" dirty="0">
                <a:latin typeface="Arial Black" pitchFamily="34" charset="0"/>
              </a:rPr>
              <a:t>, герой </a:t>
            </a:r>
            <a:r>
              <a:rPr lang="ru-RU" dirty="0">
                <a:latin typeface="Arial Black" pitchFamily="34" charset="0"/>
                <a:hlinkClick r:id="rId6" tooltip="Рязань"/>
              </a:rPr>
              <a:t>рязанского</a:t>
            </a:r>
            <a:r>
              <a:rPr lang="ru-RU" dirty="0">
                <a:latin typeface="Arial Black" pitchFamily="34" charset="0"/>
              </a:rPr>
              <a:t> народного </a:t>
            </a:r>
            <a:r>
              <a:rPr lang="ru-RU" dirty="0">
                <a:latin typeface="Arial Black" pitchFamily="34" charset="0"/>
                <a:hlinkClick r:id="rId7" tooltip="Сказание"/>
              </a:rPr>
              <a:t>сказания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>
                <a:latin typeface="Arial Black" pitchFamily="34" charset="0"/>
                <a:hlinkClick r:id="rId8" tooltip="XIII век"/>
              </a:rPr>
              <a:t>XIII века</a:t>
            </a:r>
            <a:r>
              <a:rPr lang="ru-RU" dirty="0">
                <a:latin typeface="Arial Black" pitchFamily="34" charset="0"/>
              </a:rPr>
              <a:t>, времён нашествия </a:t>
            </a:r>
            <a:r>
              <a:rPr lang="ru-RU" dirty="0">
                <a:latin typeface="Arial Black" pitchFamily="34" charset="0"/>
                <a:hlinkClick r:id="rId9" tooltip="Батый"/>
              </a:rPr>
              <a:t>Батыя</a:t>
            </a:r>
            <a:r>
              <a:rPr lang="ru-RU" dirty="0">
                <a:latin typeface="Arial Black" pitchFamily="34" charset="0"/>
              </a:rPr>
              <a:t> 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О подвиге </a:t>
            </a:r>
            <a:r>
              <a:rPr lang="ru-RU" dirty="0" err="1">
                <a:latin typeface="Arial Black" pitchFamily="34" charset="0"/>
              </a:rPr>
              <a:t>Евпатия</a:t>
            </a:r>
            <a:r>
              <a:rPr lang="ru-RU" dirty="0">
                <a:latin typeface="Arial Black" pitchFamily="34" charset="0"/>
              </a:rPr>
              <a:t> рассказано в древнерусской «</a:t>
            </a:r>
            <a:r>
              <a:rPr lang="ru-RU" dirty="0">
                <a:latin typeface="Arial Black" pitchFamily="34" charset="0"/>
                <a:hlinkClick r:id="rId10" tooltip="Повесть о разорении Рязани Батыем"/>
              </a:rPr>
              <a:t>Повести о разорении Рязани Батыем</a:t>
            </a:r>
            <a:r>
              <a:rPr lang="ru-RU" dirty="0">
                <a:latin typeface="Arial Black" pitchFamily="34" charset="0"/>
              </a:rPr>
              <a:t>».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59338" y="3213100"/>
            <a:ext cx="38893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" y="115888"/>
            <a:ext cx="4398963" cy="6626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«</a:t>
            </a:r>
            <a:r>
              <a:rPr lang="ru-RU" sz="2400" b="1" dirty="0" err="1">
                <a:solidFill>
                  <a:srgbClr val="C00000"/>
                </a:solidFill>
                <a:latin typeface="Arial Black" pitchFamily="34" charset="0"/>
              </a:rPr>
              <a:t>Задонщина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»</a:t>
            </a:r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>
                <a:latin typeface="Arial Black" pitchFamily="34" charset="0"/>
              </a:rPr>
              <a:t> — памятник древнерусской литературы конца </a:t>
            </a:r>
            <a:r>
              <a:rPr lang="ru-RU" dirty="0">
                <a:latin typeface="Arial Black" pitchFamily="34" charset="0"/>
                <a:hlinkClick r:id="rId2" tooltip="XIV"/>
              </a:rPr>
              <a:t>XIV</a:t>
            </a:r>
            <a:r>
              <a:rPr lang="ru-RU" dirty="0">
                <a:latin typeface="Arial Black" pitchFamily="34" charset="0"/>
              </a:rPr>
              <a:t> — начала </a:t>
            </a:r>
            <a:r>
              <a:rPr lang="ru-RU" dirty="0">
                <a:latin typeface="Arial Black" pitchFamily="34" charset="0"/>
                <a:hlinkClick r:id="rId3" tooltip="XV"/>
              </a:rPr>
              <a:t>XV</a:t>
            </a:r>
            <a:r>
              <a:rPr lang="ru-RU" dirty="0">
                <a:latin typeface="Arial Black" pitchFamily="34" charset="0"/>
              </a:rPr>
              <a:t> вв. Рассказывает о победе русских войск, </a:t>
            </a:r>
            <a:r>
              <a:rPr lang="ru-RU" dirty="0" err="1">
                <a:latin typeface="Arial Black" pitchFamily="34" charset="0"/>
              </a:rPr>
              <a:t>возглавлявшихся</a:t>
            </a:r>
            <a:r>
              <a:rPr lang="ru-RU" dirty="0">
                <a:latin typeface="Arial Black" pitchFamily="34" charset="0"/>
              </a:rPr>
              <a:t> великим князем Московским </a:t>
            </a:r>
            <a:r>
              <a:rPr lang="ru-RU" dirty="0">
                <a:latin typeface="Arial Black" pitchFamily="34" charset="0"/>
                <a:hlinkClick r:id="rId4" tooltip="Дмитрий Донской"/>
              </a:rPr>
              <a:t>Дмитрием Ивановичем (Донским)</a:t>
            </a:r>
            <a:r>
              <a:rPr lang="ru-RU" dirty="0">
                <a:latin typeface="Arial Black" pitchFamily="34" charset="0"/>
              </a:rPr>
              <a:t> и его двоюродным братом </a:t>
            </a:r>
            <a:r>
              <a:rPr lang="ru-RU" dirty="0">
                <a:latin typeface="Arial Black" pitchFamily="34" charset="0"/>
                <a:hlinkClick r:id="rId5" tooltip="Владимир Храбрый"/>
              </a:rPr>
              <a:t>Владимиром Андреевичем</a:t>
            </a:r>
            <a:r>
              <a:rPr lang="ru-RU" dirty="0">
                <a:latin typeface="Arial Black" pitchFamily="34" charset="0"/>
              </a:rPr>
              <a:t>, над </a:t>
            </a:r>
            <a:r>
              <a:rPr lang="ru-RU" dirty="0">
                <a:latin typeface="Arial Black" pitchFamily="34" charset="0"/>
                <a:hlinkClick r:id="rId6" tooltip="Монголо-татарское иго"/>
              </a:rPr>
              <a:t>монголо-татарскими войсками</a:t>
            </a:r>
            <a:r>
              <a:rPr lang="ru-RU" dirty="0">
                <a:latin typeface="Arial Black" pitchFamily="34" charset="0"/>
              </a:rPr>
              <a:t> правителя </a:t>
            </a:r>
            <a:r>
              <a:rPr lang="ru-RU" dirty="0">
                <a:latin typeface="Arial Black" pitchFamily="34" charset="0"/>
                <a:hlinkClick r:id="rId7" tooltip="Золотая Орда"/>
              </a:rPr>
              <a:t>Золотой Орды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>
                <a:latin typeface="Arial Black" pitchFamily="34" charset="0"/>
                <a:hlinkClick r:id="rId8" tooltip="Мамай"/>
              </a:rPr>
              <a:t>Мамая</a:t>
            </a:r>
            <a:r>
              <a:rPr lang="ru-RU" dirty="0">
                <a:latin typeface="Arial Black" pitchFamily="34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15888"/>
            <a:ext cx="4464050" cy="6626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Arial Black" pitchFamily="34" charset="0"/>
              </a:rPr>
              <a:t>«Сказание о Мамаевом побоище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» — </a:t>
            </a:r>
            <a:r>
              <a:rPr lang="ru-RU" dirty="0"/>
              <a:t>литературное произведение </a:t>
            </a:r>
            <a:r>
              <a:rPr lang="ru-RU" dirty="0">
                <a:hlinkClick r:id="rId3" tooltip="XV"/>
              </a:rPr>
              <a:t>XV</a:t>
            </a:r>
            <a:r>
              <a:rPr lang="ru-RU" dirty="0"/>
              <a:t> в. об исторических событиях </a:t>
            </a:r>
            <a:r>
              <a:rPr lang="ru-RU" dirty="0">
                <a:hlinkClick r:id="rId9" tooltip="Куликовская битва"/>
              </a:rPr>
              <a:t>Куликовской битвы</a:t>
            </a:r>
            <a:r>
              <a:rPr lang="ru-RU" dirty="0"/>
              <a:t>. В «Сказании» повествуется о небесных видениях, предвещавших победу русского народа, приводится множество интересных подробностей этого события. Наряду с исторически достоверными фактами (маршрут движения русского войска из </a:t>
            </a:r>
            <a:r>
              <a:rPr lang="ru-RU" dirty="0">
                <a:hlinkClick r:id="rId10" tooltip="Москва"/>
              </a:rPr>
              <a:t>Москвы</a:t>
            </a:r>
            <a:r>
              <a:rPr lang="ru-RU" dirty="0"/>
              <a:t> через </a:t>
            </a:r>
            <a:r>
              <a:rPr lang="ru-RU" dirty="0">
                <a:hlinkClick r:id="rId11" tooltip="Коломна"/>
              </a:rPr>
              <a:t>Коломну</a:t>
            </a:r>
            <a:r>
              <a:rPr lang="ru-RU" dirty="0"/>
              <a:t> на </a:t>
            </a:r>
            <a:r>
              <a:rPr lang="ru-RU" dirty="0">
                <a:hlinkClick r:id="rId12" tooltip="Куликово поле"/>
              </a:rPr>
              <a:t>Куликово поле</a:t>
            </a:r>
            <a:r>
              <a:rPr lang="ru-RU" dirty="0"/>
              <a:t>, перечисление князей и воевод, участвовавших в сражении, рассказ о действиях Засадного полка и т. д.)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0825" y="4292600"/>
            <a:ext cx="40338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932363" y="333375"/>
            <a:ext cx="1979612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88913"/>
            <a:ext cx="8785225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itchFamily="34" charset="0"/>
              </a:rPr>
              <a:t>В </a:t>
            </a:r>
            <a:r>
              <a:rPr lang="en-US" sz="2400" dirty="0">
                <a:latin typeface="Arial Black" pitchFamily="34" charset="0"/>
              </a:rPr>
              <a:t>XV</a:t>
            </a:r>
            <a:r>
              <a:rPr lang="ru-RU" sz="2400" dirty="0">
                <a:latin typeface="Arial Black" pitchFamily="34" charset="0"/>
              </a:rPr>
              <a:t> в. популярным становится жанр «хождений» 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388" y="1268413"/>
            <a:ext cx="8785225" cy="54006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712913"/>
            <a:ext cx="3671888" cy="451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3967163"/>
            <a:ext cx="41767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1412875"/>
            <a:ext cx="34575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15888"/>
            <a:ext cx="8928100" cy="8032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Arial Black" pitchFamily="34" charset="0"/>
              </a:rPr>
              <a:t>Сочинения светского характера 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125538"/>
            <a:ext cx="8856662" cy="56165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itchFamily="34" charset="0"/>
              </a:rPr>
              <a:t>Послания Иосифа Волоцкого и Нила </a:t>
            </a:r>
            <a:r>
              <a:rPr lang="ru-RU" sz="2400" dirty="0" err="1">
                <a:latin typeface="Arial Black" pitchFamily="34" charset="0"/>
              </a:rPr>
              <a:t>Сорского</a:t>
            </a:r>
            <a:endParaRPr lang="ru-RU" sz="2400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 Black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349500"/>
            <a:ext cx="30241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2322513"/>
            <a:ext cx="3024187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88913"/>
            <a:ext cx="8856663" cy="13684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itchFamily="34" charset="0"/>
              </a:rPr>
              <a:t>1564 г. Иван Фёдоров выпустил первую русскую печатную книгу – «Апостол»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950" y="1700213"/>
            <a:ext cx="8856663" cy="48974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084388"/>
            <a:ext cx="3600450" cy="4129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933825"/>
            <a:ext cx="367188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88913"/>
            <a:ext cx="8785225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Arial Black" pitchFamily="34" charset="0"/>
              </a:rPr>
              <a:t>Архитектура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557338"/>
            <a:ext cx="8785225" cy="51117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 Black" pitchFamily="34" charset="0"/>
              </a:rPr>
              <a:t>Возобновилось каменное строительство в Новгороде, а затем и в Москве.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 Black" pitchFamily="34" charset="0"/>
              </a:rPr>
              <a:t>В </a:t>
            </a:r>
            <a:r>
              <a:rPr lang="en-US" sz="2800" b="1" dirty="0">
                <a:latin typeface="Arial Black" pitchFamily="34" charset="0"/>
              </a:rPr>
              <a:t>XV</a:t>
            </a:r>
            <a:r>
              <a:rPr lang="ru-RU" sz="2800" b="1" dirty="0">
                <a:latin typeface="Arial Black" pitchFamily="34" charset="0"/>
              </a:rPr>
              <a:t> в. велось расширенное каменное строительство в Московском Кремле</a:t>
            </a:r>
            <a:endParaRPr lang="ru-RU" sz="28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88913"/>
            <a:ext cx="8785225" cy="13684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 Black" pitchFamily="34" charset="0"/>
              </a:rPr>
              <a:t>Успенский собор (1475 – 1479 гг.)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 Black" pitchFamily="34" charset="0"/>
              </a:rPr>
              <a:t>Архитектор – Аристотель </a:t>
            </a:r>
            <a:r>
              <a:rPr lang="ru-RU" sz="2800" dirty="0" err="1">
                <a:latin typeface="Arial Black" pitchFamily="34" charset="0"/>
              </a:rPr>
              <a:t>Фиорованти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628775"/>
            <a:ext cx="8785225" cy="51133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341438"/>
            <a:ext cx="3097212" cy="399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3340100"/>
            <a:ext cx="3095625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1341438"/>
            <a:ext cx="3168650" cy="3611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88913"/>
            <a:ext cx="8785225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itchFamily="34" charset="0"/>
              </a:rPr>
              <a:t>1485 – 1516 гг.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itchFamily="34" charset="0"/>
              </a:rPr>
              <a:t>Строительство стен Кремля из красного кирпича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268413"/>
            <a:ext cx="8785225" cy="54006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2706688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7838" y="2898775"/>
            <a:ext cx="5946775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88913"/>
            <a:ext cx="8785225" cy="1511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 Black" pitchFamily="34" charset="0"/>
              </a:rPr>
              <a:t>Культура Древнерусского государства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989138"/>
            <a:ext cx="8785225" cy="46799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C00000"/>
                </a:solidFill>
                <a:latin typeface="Arial Black" pitchFamily="34" charset="0"/>
              </a:rPr>
              <a:t>Характерная черта </a:t>
            </a:r>
            <a:r>
              <a:rPr lang="ru-RU" sz="3200" dirty="0">
                <a:latin typeface="Arial Black" pitchFamily="34" charset="0"/>
              </a:rPr>
              <a:t>– огромное влияние принятия христианства на становление и развитие культуры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15888"/>
            <a:ext cx="8856662" cy="11525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itchFamily="34" charset="0"/>
              </a:rPr>
              <a:t>1487 – 1491 гг.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latin typeface="Arial Black" pitchFamily="34" charset="0"/>
              </a:rPr>
              <a:t>Грановитая</a:t>
            </a:r>
            <a:r>
              <a:rPr lang="ru-RU" sz="2400" dirty="0">
                <a:latin typeface="Arial Black" pitchFamily="34" charset="0"/>
              </a:rPr>
              <a:t> палата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itchFamily="34" charset="0"/>
              </a:rPr>
              <a:t>Архитектор  - Марк </a:t>
            </a:r>
            <a:r>
              <a:rPr lang="ru-RU" sz="2400" dirty="0" err="1">
                <a:latin typeface="Arial Black" pitchFamily="34" charset="0"/>
              </a:rPr>
              <a:t>Фрязин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412875"/>
            <a:ext cx="8856662" cy="5256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54125"/>
            <a:ext cx="4465638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3857625"/>
            <a:ext cx="5092700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15888"/>
            <a:ext cx="8928100" cy="14414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 Black" pitchFamily="34" charset="0"/>
              </a:rPr>
              <a:t>Благовещенский собор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 Black" pitchFamily="34" charset="0"/>
              </a:rPr>
              <a:t>1484 – 1489 гг.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 Black" pitchFamily="34" charset="0"/>
              </a:rPr>
              <a:t>Псковские мастера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950" y="1773238"/>
            <a:ext cx="8928100" cy="4895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205038"/>
            <a:ext cx="4967287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3078163"/>
            <a:ext cx="2520950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15888"/>
            <a:ext cx="8856663" cy="14414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itchFamily="34" charset="0"/>
              </a:rPr>
              <a:t>Архангельский собор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itchFamily="34" charset="0"/>
              </a:rPr>
              <a:t>(1505-1508гг.)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itchFamily="34" charset="0"/>
              </a:rPr>
              <a:t>Архитектор – </a:t>
            </a:r>
            <a:r>
              <a:rPr lang="ru-RU" sz="2400" dirty="0" err="1">
                <a:latin typeface="Arial Black" pitchFamily="34" charset="0"/>
              </a:rPr>
              <a:t>Алевиз</a:t>
            </a:r>
            <a:r>
              <a:rPr lang="ru-RU" sz="2400" dirty="0">
                <a:latin typeface="Arial Black" pitchFamily="34" charset="0"/>
              </a:rPr>
              <a:t> Новый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itchFamily="34" charset="0"/>
              </a:rPr>
              <a:t>Усыпальница князей династии Рюриковичей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950" y="1741488"/>
            <a:ext cx="8856663" cy="48974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75" y="1844675"/>
            <a:ext cx="3903663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084513"/>
            <a:ext cx="3095625" cy="3297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950" y="115888"/>
            <a:ext cx="8856663" cy="10588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Arial Black" pitchFamily="34" charset="0"/>
              </a:rPr>
              <a:t>Живопись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950" y="1268413"/>
            <a:ext cx="4751388" cy="54006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latin typeface="Arial Black" pitchFamily="34" charset="0"/>
              </a:rPr>
              <a:t>Феофа́н</a:t>
            </a:r>
            <a:r>
              <a:rPr lang="ru-RU" b="1" dirty="0">
                <a:latin typeface="Arial Black" pitchFamily="34" charset="0"/>
              </a:rPr>
              <a:t> Грек</a:t>
            </a:r>
            <a:endParaRPr lang="ru-RU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(около </a:t>
            </a:r>
            <a:r>
              <a:rPr lang="ru-RU" dirty="0">
                <a:latin typeface="Arial Black" pitchFamily="34" charset="0"/>
                <a:hlinkClick r:id="rId2" tooltip="1340"/>
              </a:rPr>
              <a:t>1340</a:t>
            </a:r>
            <a:r>
              <a:rPr lang="ru-RU" dirty="0">
                <a:latin typeface="Arial Black" pitchFamily="34" charset="0"/>
              </a:rPr>
              <a:t> — около </a:t>
            </a:r>
            <a:r>
              <a:rPr lang="ru-RU" dirty="0">
                <a:latin typeface="Arial Black" pitchFamily="34" charset="0"/>
                <a:hlinkClick r:id="rId3" tooltip="1410"/>
              </a:rPr>
              <a:t>1410</a:t>
            </a:r>
            <a:r>
              <a:rPr lang="ru-RU" dirty="0">
                <a:latin typeface="Arial Black" pitchFamily="34" charset="0"/>
              </a:rPr>
              <a:t>) — великий русский и византийский иконописец, миниатюрист и мастер монументальных фресковых росписей.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Успение Богоматери. Икона. </a:t>
            </a:r>
            <a:r>
              <a:rPr lang="en-US" dirty="0">
                <a:latin typeface="Arial Black" pitchFamily="34" charset="0"/>
              </a:rPr>
              <a:t>XIV</a:t>
            </a:r>
            <a:r>
              <a:rPr lang="ru-RU" dirty="0">
                <a:latin typeface="Arial Black" pitchFamily="34" charset="0"/>
              </a:rPr>
              <a:t> в.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0788" y="3068638"/>
            <a:ext cx="25257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3716338"/>
            <a:ext cx="25923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476250"/>
            <a:ext cx="2663825" cy="2989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5" name="Прямоугольник 4"/>
          <p:cNvSpPr/>
          <p:nvPr/>
        </p:nvSpPr>
        <p:spPr>
          <a:xfrm>
            <a:off x="5219700" y="3068638"/>
            <a:ext cx="3600450" cy="6477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Церковь Спаса на Ильине улице в Новгороде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80063" y="5949950"/>
            <a:ext cx="3240087" cy="7191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Фреска церкви Спаса на Ильине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15888"/>
            <a:ext cx="8856662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 Black" pitchFamily="34" charset="0"/>
              </a:rPr>
              <a:t>Андрей Рублёв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 Black" pitchFamily="34" charset="0"/>
              </a:rPr>
              <a:t>(ок.1360/1370  - 1430 гг.)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196975"/>
            <a:ext cx="8856662" cy="5472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628775"/>
            <a:ext cx="396081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8513" y="1628775"/>
            <a:ext cx="425291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88913"/>
            <a:ext cx="8856662" cy="64801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C00000"/>
                </a:solidFill>
                <a:latin typeface="Arial Black" pitchFamily="34" charset="0"/>
              </a:rPr>
              <a:t>ВЫВОД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 Black" pitchFamily="34" charset="0"/>
              </a:rPr>
              <a:t>Культура России </a:t>
            </a:r>
            <a:r>
              <a:rPr lang="en-US" sz="2800" dirty="0">
                <a:latin typeface="Arial Black" pitchFamily="34" charset="0"/>
              </a:rPr>
              <a:t>XIV – XVI</a:t>
            </a:r>
            <a:r>
              <a:rPr lang="ru-RU" sz="2800" dirty="0">
                <a:latin typeface="Arial Black" pitchFamily="34" charset="0"/>
              </a:rPr>
              <a:t> вв. развивалась в русле общеевропейских тенденций средневековой культуры , с явным преобладанием религиозных мотивов.</a:t>
            </a:r>
            <a:r>
              <a:rPr lang="en-US" sz="2800" dirty="0">
                <a:latin typeface="Arial Black" pitchFamily="34" charset="0"/>
              </a:rPr>
              <a:t>  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88913"/>
            <a:ext cx="8928100" cy="2232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itchFamily="34" charset="0"/>
              </a:rPr>
              <a:t>В литературе 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Arial Black" pitchFamily="34" charset="0"/>
              </a:rPr>
              <a:t>о</a:t>
            </a:r>
            <a:r>
              <a:rPr lang="ru-RU" sz="2400" dirty="0">
                <a:latin typeface="Arial Black" pitchFamily="34" charset="0"/>
              </a:rPr>
              <a:t>кончательно сложилась письменность (кириллица);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Arial Black" pitchFamily="34" charset="0"/>
              </a:rPr>
              <a:t>п</a:t>
            </a:r>
            <a:r>
              <a:rPr lang="ru-RU" sz="2400" dirty="0">
                <a:latin typeface="Arial Black" pitchFamily="34" charset="0"/>
              </a:rPr>
              <a:t>оявились первые рукописные книги ;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Arial Black" pitchFamily="34" charset="0"/>
              </a:rPr>
              <a:t>в</a:t>
            </a:r>
            <a:r>
              <a:rPr lang="ru-RU" sz="2400" dirty="0">
                <a:latin typeface="Arial Black" pitchFamily="34" charset="0"/>
              </a:rPr>
              <a:t>озникло летописание 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950" y="2276475"/>
            <a:ext cx="8928100" cy="43926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989138"/>
            <a:ext cx="23050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7488" y="4797425"/>
            <a:ext cx="4641850" cy="1079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Представляет собой торжественную речь </a:t>
            </a:r>
            <a:r>
              <a:rPr lang="ru-RU" b="1" dirty="0">
                <a:hlinkClick r:id="rId3" tooltip="Митрополит Киевский и всея Руси"/>
              </a:rPr>
              <a:t>митрополита</a:t>
            </a:r>
            <a:r>
              <a:rPr lang="ru-RU" b="1" dirty="0"/>
              <a:t> </a:t>
            </a:r>
            <a:r>
              <a:rPr lang="ru-RU" b="1" dirty="0" err="1">
                <a:hlinkClick r:id="rId4" tooltip="Иларион Киевский"/>
              </a:rPr>
              <a:t>Илариона</a:t>
            </a:r>
            <a:r>
              <a:rPr lang="ru-RU" b="1" dirty="0"/>
              <a:t> в середине </a:t>
            </a:r>
            <a:r>
              <a:rPr lang="ru-RU" b="1" dirty="0">
                <a:hlinkClick r:id="rId5" tooltip="XI век"/>
              </a:rPr>
              <a:t>XI века</a:t>
            </a:r>
            <a:r>
              <a:rPr lang="ru-RU" b="1" dirty="0"/>
              <a:t> (составлено между 1037 и 1050 гг.)</a:t>
            </a:r>
            <a:endParaRPr lang="ru-RU" b="1" dirty="0"/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24463" y="2420938"/>
            <a:ext cx="3621087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15888"/>
            <a:ext cx="8928100" cy="6553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" y="333375"/>
            <a:ext cx="30289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924300" y="333375"/>
            <a:ext cx="4824413" cy="61198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/>
              <a:t>По́весть</a:t>
            </a:r>
            <a:r>
              <a:rPr lang="ru-RU" sz="2400" b="1" dirty="0"/>
              <a:t> </a:t>
            </a:r>
            <a:r>
              <a:rPr lang="ru-RU" sz="2400" b="1" dirty="0" err="1"/>
              <a:t>временны́х</a:t>
            </a:r>
            <a:r>
              <a:rPr lang="ru-RU" sz="2400" b="1" dirty="0"/>
              <a:t> лет</a:t>
            </a:r>
            <a:r>
              <a:rPr lang="ru-RU" sz="24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(также называемая </a:t>
            </a:r>
            <a:r>
              <a:rPr lang="ru-RU" sz="2400" i="1" dirty="0"/>
              <a:t>«Первоначальная летопись»</a:t>
            </a:r>
            <a:r>
              <a:rPr lang="ru-RU" sz="2400" dirty="0"/>
              <a:t> или </a:t>
            </a:r>
            <a:r>
              <a:rPr lang="ru-RU" sz="2400" i="1" dirty="0"/>
              <a:t>«</a:t>
            </a:r>
            <a:r>
              <a:rPr lang="ru-RU" sz="2400" i="1" dirty="0" err="1"/>
              <a:t>Несторова</a:t>
            </a:r>
            <a:r>
              <a:rPr lang="ru-RU" sz="2400" i="1" dirty="0"/>
              <a:t> летопись»</a:t>
            </a:r>
            <a:r>
              <a:rPr lang="ru-RU" sz="2400" dirty="0"/>
              <a:t>) — наиболее ранний из дошедших до нас древнерусских </a:t>
            </a:r>
            <a:r>
              <a:rPr lang="ru-RU" sz="2400" dirty="0">
                <a:hlinkClick r:id="rId3" tooltip="Летописи Руси"/>
              </a:rPr>
              <a:t>летописных</a:t>
            </a:r>
            <a:r>
              <a:rPr lang="ru-RU" sz="2400" dirty="0"/>
              <a:t> сводов начала </a:t>
            </a:r>
            <a:r>
              <a:rPr lang="ru-RU" sz="2400" dirty="0">
                <a:hlinkClick r:id="rId4" tooltip="XII век"/>
              </a:rPr>
              <a:t>XII века</a:t>
            </a:r>
            <a:r>
              <a:rPr lang="ru-RU" sz="2400" dirty="0"/>
              <a:t>.  Был составлен в </a:t>
            </a:r>
            <a:r>
              <a:rPr lang="ru-RU" sz="2400" dirty="0">
                <a:hlinkClick r:id="rId5" tooltip="Киев"/>
              </a:rPr>
              <a:t>Киеве</a:t>
            </a:r>
            <a:r>
              <a:rPr lang="ru-RU" sz="2400" dirty="0"/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В летописи Нестор рассказал об истории Древней Руси , её столице Киеве , первых русских князьях…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0525" y="4581525"/>
            <a:ext cx="3028950" cy="14398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 Black" pitchFamily="34" charset="0"/>
              </a:rPr>
              <a:t>Монах </a:t>
            </a:r>
            <a:r>
              <a:rPr lang="ru-RU" sz="2000" dirty="0" err="1">
                <a:latin typeface="Arial Black" pitchFamily="34" charset="0"/>
              </a:rPr>
              <a:t>Киево</a:t>
            </a:r>
            <a:r>
              <a:rPr lang="ru-RU" sz="2000" dirty="0">
                <a:latin typeface="Arial Black" pitchFamily="34" charset="0"/>
              </a:rPr>
              <a:t> – Печерского монастыря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 Black" pitchFamily="34" charset="0"/>
              </a:rPr>
              <a:t>Нестор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88913"/>
            <a:ext cx="8785225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 Black" pitchFamily="34" charset="0"/>
              </a:rPr>
              <a:t>Архитектура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1052513"/>
            <a:ext cx="8785225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itchFamily="34" charset="0"/>
              </a:rPr>
              <a:t>Появились первые сооружения из камня 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950" y="1747838"/>
            <a:ext cx="5543550" cy="4921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200900" y="1641475"/>
            <a:ext cx="647700" cy="41036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95963" y="1747838"/>
            <a:ext cx="3240087" cy="4921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4652963"/>
            <a:ext cx="5715000" cy="2205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/>
              <a:t>Десяти́нная</a:t>
            </a:r>
            <a:r>
              <a:rPr lang="ru-RU" b="1" dirty="0"/>
              <a:t> </a:t>
            </a:r>
            <a:r>
              <a:rPr lang="ru-RU" b="1" dirty="0" err="1"/>
              <a:t>це́рковь</a:t>
            </a:r>
            <a:r>
              <a:rPr lang="ru-RU" dirty="0"/>
              <a:t> (</a:t>
            </a:r>
            <a:r>
              <a:rPr lang="ru-RU" b="1" dirty="0"/>
              <a:t>церковь Успения Пресвятой Богородицы</a:t>
            </a:r>
            <a:r>
              <a:rPr lang="ru-RU" dirty="0"/>
              <a:t>) в </a:t>
            </a:r>
            <a:r>
              <a:rPr lang="ru-RU" dirty="0">
                <a:hlinkClick r:id="rId2" tooltip="Киев"/>
              </a:rPr>
              <a:t>Киеве</a:t>
            </a:r>
            <a:r>
              <a:rPr lang="ru-RU" dirty="0"/>
              <a:t> — первая каменная церковь </a:t>
            </a:r>
            <a:r>
              <a:rPr lang="ru-RU" dirty="0">
                <a:hlinkClick r:id="rId3" tooltip="Древнерусское государство"/>
              </a:rPr>
              <a:t>Древнерусского государства</a:t>
            </a:r>
            <a:r>
              <a:rPr lang="ru-RU" dirty="0"/>
              <a:t>, воздвигнутая святым равноапостольным </a:t>
            </a:r>
            <a:r>
              <a:rPr lang="ru-RU" dirty="0">
                <a:hlinkClick r:id="rId4" tooltip="Владимир Святославич"/>
              </a:rPr>
              <a:t>Владимиром</a:t>
            </a:r>
            <a:r>
              <a:rPr lang="ru-RU" dirty="0"/>
              <a:t> на месте кончины </a:t>
            </a:r>
            <a:r>
              <a:rPr lang="ru-RU" dirty="0" err="1"/>
              <a:t>первомучеников</a:t>
            </a:r>
            <a:r>
              <a:rPr lang="ru-RU" dirty="0"/>
              <a:t> </a:t>
            </a:r>
            <a:r>
              <a:rPr lang="ru-RU" dirty="0">
                <a:hlinkClick r:id="rId5" tooltip="Феодор Варяг и сын его Иоанн"/>
              </a:rPr>
              <a:t>Феодора и его сына Иоанна</a:t>
            </a:r>
            <a:r>
              <a:rPr lang="ru-RU" baseline="30000" dirty="0">
                <a:hlinkClick r:id="rId6"/>
              </a:rPr>
              <a:t>[1]</a:t>
            </a:r>
            <a:r>
              <a:rPr lang="ru-RU" dirty="0"/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989 – 996 гг.</a:t>
            </a:r>
            <a:endParaRPr lang="ru-RU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" y="1928813"/>
            <a:ext cx="2928938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59113" y="1912938"/>
            <a:ext cx="2449512" cy="274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3625" y="1714500"/>
            <a:ext cx="264001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715000" y="4643438"/>
            <a:ext cx="3429000" cy="22145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Собор Святой Софии в Киеве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1037 – 1043 гг.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храм, построенный в первой половине </a:t>
            </a:r>
            <a:r>
              <a:rPr lang="ru-RU" dirty="0">
                <a:hlinkClick r:id="rId10" tooltip="XI век"/>
              </a:rPr>
              <a:t>XI века</a:t>
            </a:r>
            <a:r>
              <a:rPr lang="ru-RU" dirty="0"/>
              <a:t> в центре </a:t>
            </a:r>
            <a:r>
              <a:rPr lang="ru-RU" dirty="0">
                <a:hlinkClick r:id="rId2" tooltip="Киев"/>
              </a:rPr>
              <a:t>Киева</a:t>
            </a:r>
            <a:r>
              <a:rPr lang="ru-RU" dirty="0"/>
              <a:t>, согласно летописи, князем </a:t>
            </a:r>
            <a:r>
              <a:rPr lang="ru-RU" dirty="0">
                <a:hlinkClick r:id="rId11" tooltip="Ярослав Мудрый"/>
              </a:rPr>
              <a:t>Ярославом Мудрым</a:t>
            </a:r>
            <a:r>
              <a:rPr lang="ru-RU" dirty="0"/>
              <a:t>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88913"/>
            <a:ext cx="5091112" cy="63357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85763"/>
            <a:ext cx="4176713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288" y="4005263"/>
            <a:ext cx="4608512" cy="23034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Г</a:t>
            </a:r>
            <a:r>
              <a:rPr lang="ru-RU" b="1" dirty="0"/>
              <a:t>лавный православный храм </a:t>
            </a:r>
            <a:r>
              <a:rPr lang="ru-RU" b="1" dirty="0">
                <a:hlinkClick r:id="rId3" tooltip="Великий Новгород"/>
              </a:rPr>
              <a:t>Великого Новгорода</a:t>
            </a:r>
            <a:r>
              <a:rPr lang="ru-RU" b="1" dirty="0"/>
              <a:t>, созданный в </a:t>
            </a:r>
            <a:r>
              <a:rPr lang="ru-RU" b="1" dirty="0">
                <a:hlinkClick r:id="rId4" tooltip="1045"/>
              </a:rPr>
              <a:t>1045</a:t>
            </a:r>
            <a:r>
              <a:rPr lang="ru-RU" b="1" dirty="0"/>
              <a:t>—</a:t>
            </a:r>
            <a:r>
              <a:rPr lang="ru-RU" b="1" dirty="0">
                <a:hlinkClick r:id="rId5" tooltip="1050 год"/>
              </a:rPr>
              <a:t>1050 годах</a:t>
            </a:r>
            <a:r>
              <a:rPr lang="ru-RU" b="1" dirty="0"/>
              <a:t>. Является древнейшим сохранившимся храмом на территории </a:t>
            </a:r>
            <a:r>
              <a:rPr lang="ru-RU" b="1" dirty="0">
                <a:hlinkClick r:id="rId6" tooltip="Россия"/>
              </a:rPr>
              <a:t>России</a:t>
            </a:r>
            <a:r>
              <a:rPr lang="ru-RU" b="1" dirty="0"/>
              <a:t>, построенным </a:t>
            </a:r>
            <a:r>
              <a:rPr lang="ru-RU" b="1" dirty="0">
                <a:hlinkClick r:id="rId7" tooltip="Славяне"/>
              </a:rPr>
              <a:t>славянами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8625" y="188913"/>
            <a:ext cx="3384550" cy="63357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 </a:t>
            </a:r>
            <a:r>
              <a:rPr lang="ru-RU" b="1" dirty="0">
                <a:hlinkClick r:id="rId8" tooltip="1046 год"/>
              </a:rPr>
              <a:t>1046 году</a:t>
            </a:r>
            <a:r>
              <a:rPr lang="ru-RU" b="1" dirty="0"/>
              <a:t> </a:t>
            </a:r>
            <a:r>
              <a:rPr lang="ru-RU" b="1" dirty="0">
                <a:hlinkClick r:id="rId9" tooltip="Великий князь"/>
              </a:rPr>
              <a:t>великий князь</a:t>
            </a:r>
            <a:r>
              <a:rPr lang="ru-RU" b="1" dirty="0"/>
              <a:t> </a:t>
            </a:r>
            <a:r>
              <a:rPr lang="ru-RU" b="1" dirty="0">
                <a:hlinkClick r:id="rId10" tooltip="Ярослав Мудрый"/>
              </a:rPr>
              <a:t>Ярослав Мудрый</a:t>
            </a:r>
            <a:r>
              <a:rPr lang="ru-RU" b="1" dirty="0"/>
              <a:t> и </a:t>
            </a:r>
            <a:r>
              <a:rPr lang="ru-RU" b="1" dirty="0">
                <a:hlinkClick r:id="rId11" tooltip="Княгиня"/>
              </a:rPr>
              <a:t>княгиня</a:t>
            </a:r>
            <a:r>
              <a:rPr lang="ru-RU" b="1" dirty="0"/>
              <a:t> </a:t>
            </a:r>
            <a:r>
              <a:rPr lang="ru-RU" b="1" dirty="0">
                <a:hlinkClick r:id="rId12" tooltip="Ингегерда"/>
              </a:rPr>
              <a:t>Ирина (</a:t>
            </a:r>
            <a:r>
              <a:rPr lang="ru-RU" b="1" dirty="0" err="1">
                <a:hlinkClick r:id="rId12" tooltip="Ингегерда"/>
              </a:rPr>
              <a:t>Ингегерда</a:t>
            </a:r>
            <a:r>
              <a:rPr lang="ru-RU" b="1" dirty="0">
                <a:hlinkClick r:id="rId12" tooltip="Ингегерда"/>
              </a:rPr>
              <a:t>)</a:t>
            </a:r>
            <a:r>
              <a:rPr lang="ru-RU" b="1" dirty="0"/>
              <a:t> направились в Новгород из </a:t>
            </a:r>
            <a:r>
              <a:rPr lang="ru-RU" b="1" dirty="0">
                <a:hlinkClick r:id="rId13" tooltip="Киев"/>
              </a:rPr>
              <a:t>Киева</a:t>
            </a:r>
            <a:r>
              <a:rPr lang="ru-RU" b="1" dirty="0"/>
              <a:t> к сыну </a:t>
            </a:r>
            <a:r>
              <a:rPr lang="ru-RU" b="1" dirty="0">
                <a:hlinkClick r:id="rId14" tooltip="Владимир Ярославич (князь новгородский)"/>
              </a:rPr>
              <a:t>Владимиру</a:t>
            </a:r>
            <a:r>
              <a:rPr lang="ru-RU" b="1" dirty="0"/>
              <a:t> на закладку им Софийского собора. Собор был заложен на месте </a:t>
            </a:r>
            <a:r>
              <a:rPr lang="ru-RU" b="1" dirty="0">
                <a:hlinkClick r:id="rId15" tooltip="Владычный двор"/>
              </a:rPr>
              <a:t>Владычного двора</a:t>
            </a:r>
            <a:r>
              <a:rPr lang="ru-RU" b="1" dirty="0"/>
              <a:t> и строился примерно до </a:t>
            </a:r>
            <a:r>
              <a:rPr lang="ru-RU" b="1" dirty="0">
                <a:hlinkClick r:id="rId5" tooltip="1050 год"/>
              </a:rPr>
              <a:t>1050 года</a:t>
            </a:r>
            <a:r>
              <a:rPr lang="ru-RU" b="1" dirty="0"/>
              <a:t> вместо сгоревшего перед этим 13-главого деревянного храма </a:t>
            </a:r>
            <a:r>
              <a:rPr lang="ru-RU" b="1" dirty="0">
                <a:hlinkClick r:id="rId16" tooltip="989 год"/>
              </a:rPr>
              <a:t>989 года</a:t>
            </a:r>
            <a:r>
              <a:rPr lang="ru-RU" b="1" dirty="0"/>
              <a:t>, однако не на том же месте, а севернее. Освящён собор был по данным разных летописей в </a:t>
            </a:r>
            <a:r>
              <a:rPr lang="ru-RU" b="1" dirty="0">
                <a:hlinkClick r:id="rId17" tooltip="1050"/>
              </a:rPr>
              <a:t>1050</a:t>
            </a:r>
            <a:r>
              <a:rPr lang="ru-RU" b="1" dirty="0"/>
              <a:t> или </a:t>
            </a:r>
            <a:r>
              <a:rPr lang="ru-RU" b="1" dirty="0">
                <a:hlinkClick r:id="rId18" tooltip="1052 год"/>
              </a:rPr>
              <a:t>1052 году</a:t>
            </a:r>
            <a:r>
              <a:rPr lang="ru-RU" b="1" dirty="0"/>
              <a:t> </a:t>
            </a:r>
            <a:r>
              <a:rPr lang="ru-RU" b="1" dirty="0">
                <a:hlinkClick r:id="rId19" tooltip="Епископ"/>
              </a:rPr>
              <a:t>епископом</a:t>
            </a:r>
            <a:r>
              <a:rPr lang="ru-RU" b="1" dirty="0"/>
              <a:t> </a:t>
            </a:r>
            <a:r>
              <a:rPr lang="ru-RU" b="1" dirty="0">
                <a:hlinkClick r:id="rId20" tooltip="Лука Жидята"/>
              </a:rPr>
              <a:t>Лукой</a:t>
            </a:r>
            <a:r>
              <a:rPr lang="ru-RU" b="1" dirty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88913"/>
            <a:ext cx="8713788" cy="7191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Arial Black" pitchFamily="34" charset="0"/>
              </a:rPr>
              <a:t>Живопись и ювелирные техники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1052513"/>
            <a:ext cx="8713788" cy="18716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 Black" pitchFamily="34" charset="0"/>
              </a:rPr>
              <a:t>Появляется </a:t>
            </a:r>
            <a:r>
              <a:rPr lang="ru-RU" sz="2000" dirty="0">
                <a:solidFill>
                  <a:srgbClr val="C00000"/>
                </a:solidFill>
                <a:latin typeface="Arial Black" pitchFamily="34" charset="0"/>
              </a:rPr>
              <a:t>иконопись </a:t>
            </a:r>
            <a:r>
              <a:rPr lang="ru-RU" sz="2000" dirty="0">
                <a:latin typeface="Arial Black" pitchFamily="34" charset="0"/>
              </a:rPr>
              <a:t>(в основном копировались византийские иконы).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 Black" pitchFamily="34" charset="0"/>
              </a:rPr>
              <a:t>При украшении храмов использовались </a:t>
            </a:r>
            <a:r>
              <a:rPr lang="ru-RU" sz="2000" dirty="0">
                <a:solidFill>
                  <a:srgbClr val="C00000"/>
                </a:solidFill>
                <a:latin typeface="Arial Black" pitchFamily="34" charset="0"/>
              </a:rPr>
              <a:t>фрески </a:t>
            </a:r>
            <a:r>
              <a:rPr lang="ru-RU" sz="2000" dirty="0">
                <a:latin typeface="Arial Black" pitchFamily="34" charset="0"/>
              </a:rPr>
              <a:t>(роспись по сырой штукатурке ) и </a:t>
            </a:r>
            <a:r>
              <a:rPr lang="ru-RU" sz="2000" dirty="0">
                <a:solidFill>
                  <a:srgbClr val="C00000"/>
                </a:solidFill>
                <a:latin typeface="Arial Black" pitchFamily="34" charset="0"/>
              </a:rPr>
              <a:t>мозаика.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288" y="2708275"/>
            <a:ext cx="8424862" cy="19446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 Black" pitchFamily="34" charset="0"/>
              </a:rPr>
              <a:t>Большие достижения были в развитии ремесла , прежде всего </a:t>
            </a:r>
            <a:r>
              <a:rPr lang="ru-RU" sz="2000">
                <a:latin typeface="Arial Black" pitchFamily="34" charset="0"/>
              </a:rPr>
              <a:t>ювелирного и оружейного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508500"/>
            <a:ext cx="33337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4137025"/>
            <a:ext cx="2879725" cy="2493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88913"/>
            <a:ext cx="8928100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itchFamily="34" charset="0"/>
              </a:rPr>
              <a:t>Живопись Древней Руси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7000" y="1052513"/>
            <a:ext cx="8929688" cy="56165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5229225"/>
            <a:ext cx="2117725" cy="5762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Ярослав Мудрый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(фреска Х</a:t>
            </a:r>
            <a:r>
              <a:rPr lang="fr-FR" b="1" dirty="0"/>
              <a:t>I</a:t>
            </a:r>
            <a:r>
              <a:rPr lang="en-US" b="1" dirty="0"/>
              <a:t> </a:t>
            </a:r>
            <a:r>
              <a:rPr lang="ru-RU" b="1" dirty="0"/>
              <a:t>века)</a:t>
            </a:r>
            <a:endParaRPr lang="ru-RU" b="1" dirty="0"/>
          </a:p>
        </p:txBody>
      </p:sp>
      <p:pic>
        <p:nvPicPr>
          <p:cNvPr id="7" name="Picture 2" descr="http://images.myshared.ru/339956/slide_9.jpg"/>
          <p:cNvPicPr>
            <a:picLocks noChangeAspect="1" noChangeArrowheads="1"/>
          </p:cNvPicPr>
          <p:nvPr/>
        </p:nvPicPr>
        <p:blipFill rotWithShape="1">
          <a:blip r:embed="rId2"/>
          <a:srcRect l="2266" t="18452" r="79308" b="40774"/>
          <a:stretch/>
        </p:blipFill>
        <p:spPr bwMode="auto">
          <a:xfrm>
            <a:off x="250825" y="1436688"/>
            <a:ext cx="2117725" cy="3513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://images.myshared.ru/339956/slide_9.jpg"/>
          <p:cNvPicPr>
            <a:picLocks noChangeAspect="1" noChangeArrowheads="1"/>
          </p:cNvPicPr>
          <p:nvPr/>
        </p:nvPicPr>
        <p:blipFill rotWithShape="1">
          <a:blip r:embed="rId2"/>
          <a:srcRect l="28333" t="16953" r="48184" b="39001"/>
          <a:stretch/>
        </p:blipFill>
        <p:spPr bwMode="auto">
          <a:xfrm>
            <a:off x="6551613" y="1412875"/>
            <a:ext cx="2413000" cy="339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http://images.myshared.ru/339956/slide_9.jpg"/>
          <p:cNvPicPr>
            <a:picLocks noChangeAspect="1" noChangeArrowheads="1"/>
          </p:cNvPicPr>
          <p:nvPr/>
        </p:nvPicPr>
        <p:blipFill rotWithShape="1">
          <a:blip r:embed="rId2"/>
          <a:srcRect l="63502" t="17324" b="46642"/>
          <a:stretch/>
        </p:blipFill>
        <p:spPr bwMode="auto">
          <a:xfrm>
            <a:off x="2555875" y="1436688"/>
            <a:ext cx="3749675" cy="2776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551613" y="5070475"/>
            <a:ext cx="2413000" cy="8794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Богоматерь </a:t>
            </a:r>
            <a:r>
              <a:rPr lang="ru-RU" b="1" dirty="0" err="1"/>
              <a:t>Оранта</a:t>
            </a:r>
            <a:endParaRPr lang="ru-RU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Стена Нерушимая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(мозаика 1040-е гг.)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875" y="4343400"/>
            <a:ext cx="3749675" cy="6064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Портрет женщин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великокняжеской семьи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950</Words>
  <Application>Microsoft Office PowerPoint</Application>
  <PresentationFormat>Экран (4:3)</PresentationFormat>
  <Paragraphs>153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Calibri</vt:lpstr>
      <vt:lpstr>Arial</vt:lpstr>
      <vt:lpstr>Arial Black</vt:lpstr>
      <vt:lpstr>Тема Office</vt:lpstr>
      <vt:lpstr>Культура Древнерусского государства и русских земель периода политической раздробленности.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Подготовка к ЕГЭ</dc:title>
  <dc:creator>Валентина</dc:creator>
  <cp:lastModifiedBy>User</cp:lastModifiedBy>
  <cp:revision>58</cp:revision>
  <dcterms:created xsi:type="dcterms:W3CDTF">2013-05-22T13:51:46Z</dcterms:created>
  <dcterms:modified xsi:type="dcterms:W3CDTF">2014-02-25T19:26:35Z</dcterms:modified>
</cp:coreProperties>
</file>