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EACD235-91AA-4F35-B0A3-9F51856D377F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742A4D-0A78-4087-8596-14F3EA8CC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ozhegov.info/slovar/?ex=Y&amp;q=%D0%92%D0%9E%D0%9B%D0%A7%D0%9E%D0%9A2" TargetMode="External"/><Relationship Id="rId3" Type="http://schemas.openxmlformats.org/officeDocument/2006/relationships/hyperlink" Target="http://ozhegov.info/slovar/?ex=Y&amp;q=%D0%93%D0%A0%D0%95%D0%A7%D0%95%D0%A1%D0%9A%D0%98%D0%99" TargetMode="External"/><Relationship Id="rId7" Type="http://schemas.openxmlformats.org/officeDocument/2006/relationships/hyperlink" Target="http://ozhegov.info/slovar/?ex=Y&amp;q=%D0%92%D0%9E%D0%9B%D0%A7%D0%9E%D0%9A" TargetMode="External"/><Relationship Id="rId2" Type="http://schemas.openxmlformats.org/officeDocument/2006/relationships/hyperlink" Target="http://ozhegov.info/slovar/?ex=Y&amp;q=%D0%93%D0%A0%D0%95%D0%A6%D0%9A%D0%98%D0%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zhegov.info/slovar/?ex=Y&amp;q=%D0%93%D0%9E%D0%A1%D0%A2%D0%98%D0%9D%D0%98%D0%A6%D0%90" TargetMode="External"/><Relationship Id="rId5" Type="http://schemas.openxmlformats.org/officeDocument/2006/relationships/hyperlink" Target="http://ozhegov.info/slovar/?ex=Y&amp;q=%D0%93%D0%9E%D0%A1%D0%A2%D0%98%D0%9D%D0%90%D0%AF" TargetMode="External"/><Relationship Id="rId10" Type="http://schemas.openxmlformats.org/officeDocument/2006/relationships/hyperlink" Target="http://ozhegov.info/slovar/?ex=Y&amp;q=%D0%92%D0%9E%D0%9B%D0%9A" TargetMode="External"/><Relationship Id="rId4" Type="http://schemas.openxmlformats.org/officeDocument/2006/relationships/hyperlink" Target="http://new.ozhegov.info/slovar/?q=%D0%B3%D1%80%D0%B5%D0%BA%D0%B8" TargetMode="External"/><Relationship Id="rId9" Type="http://schemas.openxmlformats.org/officeDocument/2006/relationships/hyperlink" Target="http://new.ozhegov.info/slovar/?q=%D0%B2%D0%BE%D0%BB%D0%BA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zhegov.info/slovar/?ex=Y&amp;q=%D0%AD%D0%A1%D0%9A%D0%98%D0%97" TargetMode="External"/><Relationship Id="rId2" Type="http://schemas.openxmlformats.org/officeDocument/2006/relationships/hyperlink" Target="http://ozhegov.info/slovar/?ex=Y&amp;q=%D0%AD%D0%9A%D0%A1%D0%9F%D0%9E%D0%97%D0%98%D0%A6%D0%98%D0%A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lovari.yandex.ru/~%D0%BA%D0%BD%D0%B8%D0%B3%D0%B8/%D0%A2%D0%BE%D0%BB%D0%BA%D0%BE%D0%B2%D1%8B%D0%B9%20%D1%81%D0%BB%D0%BE%D0%B2%D0%B0%D1%80%D1%8C%20%D0%B8%D0%BD%D0%BE%D1%8F%D0%B7%D1%8B%D1%87%D0%BD%D1%8B%D1%85%20%D1%81%D0%BB%D0%BE%D0%B2/%D0%AD%D0%BA%D1%81%D0%BF%D0%BE%D0%B7%D0%B8%D1%86%D0%B8%D1%8F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zhegov.info/slovar/?ex=Y&amp;q=%D0%9A%D0%9E%D0%A1%D0%902" TargetMode="External"/><Relationship Id="rId2" Type="http://schemas.openxmlformats.org/officeDocument/2006/relationships/hyperlink" Target="http://ozhegov.info/slovar/?ex=Y&amp;q=%D0%9A%D0%9E%D0%A1%D0%9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ozhegov.info/slovar/?ex=Y&amp;q=%D0%9A%D0%9E%D0%A1%D0%903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inglang.ru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ozhegov.info/slovar/?ex=Y&amp;q=%D0%9D%D0%9E%D0%A7%D0%A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lovari.yandex.ru/~%D0%BA%D0%BD%D0%B8%D0%B3%D0%B8/%D0%A2%D0%BE%D0%BB%D0%BA%D0%BE%D0%B2%D1%8B%D0%B9%20%D1%81%D0%BB%D0%BE%D0%B2%D0%B0%D1%80%D1%8C%20%D0%B8%D0%BD%D0%BE%D1%8F%D0%B7%D1%8B%D1%87%D0%BD%D1%8B%D1%85%20%D1%81%D0%BB%D0%BE%D0%B2/%D0%91%D0%BB%D0%B0%D0%BD%D0%BC%D0%B0%D0%BD%D0%B6%D0%B5/" TargetMode="External"/><Relationship Id="rId2" Type="http://schemas.openxmlformats.org/officeDocument/2006/relationships/hyperlink" Target="http://slovari.yandex.ru/~%D0%BA%D0%BD%D0%B8%D0%B3%D0%B8/%D0%A2%D0%BE%D0%BB%D0%BA%D0%BE%D0%B2%D1%8B%D0%B9%20%D1%81%D0%BB%D0%BE%D0%B2%D0%B0%D1%80%D1%8C%20%D0%B8%D0%BD%D0%BE%D1%8F%D0%B7%D1%8B%D1%87%D0%BD%D1%8B%D1%85%20%D1%81%D0%BB%D0%BE%D0%B2/%D0%96%D0%B5%D0%BB%D0%B0%D1%82%D0%B8%D0%B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lovari.yandex.ru/~%D0%BA%D0%BD%D0%B8%D0%B3%D0%B8/%D0%A2%D0%BE%D0%BB%D0%BA%D0%BE%D0%B2%D1%8B%D0%B9%20%D1%81%D0%BB%D0%BE%D0%B2%D0%B0%D1%80%D1%8C%20%D0%B8%D0%BD%D0%BE%D1%8F%D0%B7%D1%8B%D1%87%D0%BD%D1%8B%D1%85%20%D1%81%D0%BB%D0%BE%D0%B2/%D0%A1%D1%83%D1%84%D0%BB%D0%B5/" TargetMode="External"/><Relationship Id="rId5" Type="http://schemas.openxmlformats.org/officeDocument/2006/relationships/hyperlink" Target="http://slovari.yandex.ru/~%D0%BA%D0%BD%D0%B8%D0%B3%D0%B8/%D0%A2%D0%BE%D0%BB%D0%BA%D0%BE%D0%B2%D1%8B%D0%B9%20%D1%81%D0%BB%D0%BE%D0%B2%D0%B0%D1%80%D1%8C%20%D0%B8%D0%BD%D0%BE%D1%8F%D0%B7%D1%8B%D1%87%D0%BD%D1%8B%D1%85%20%D1%81%D0%BB%D0%BE%D0%B2/%D0%9C%D1%83%D1%81%D1%81/" TargetMode="External"/><Relationship Id="rId4" Type="http://schemas.openxmlformats.org/officeDocument/2006/relationships/hyperlink" Target="http://slovari.yandex.ru/~%D0%BA%D0%BD%D0%B8%D0%B3%D0%B8/%D0%A2%D0%BE%D0%BB%D0%BA%D0%BE%D0%B2%D1%8B%D0%B9%20%D1%81%D0%BB%D0%BE%D0%B2%D0%B0%D1%80%D1%8C%20%D0%B8%D0%BD%D0%BE%D1%8F%D0%B7%D1%8B%D1%87%D0%BD%D1%8B%D1%85%20%D1%81%D0%BB%D0%BE%D0%B2/%D0%9A%D1%80%D0%B5%D0%BC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lovari.yandex.ru/~%D0%BA%D0%BD%D0%B8%D0%B3%D0%B8/%D0%AD%D1%82%D0%B8%D0%BC%D0%BE%D0%BB%D0%BE%D0%B3%D0%B8%D1%87%D0%B5%D1%81%D0%BA%D0%B8%D0%B9%20%D1%81%D0%BB%D0%BE%D0%B2%D0%B0%D1%80%D1%8C/%D0%91%D0%B5%D0%BB%D1%8B%D0%B9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zhegov.info/slovar/?ex=Y&amp;q=%D0%9A%D0%9E%D0%A8%D0%9A%D0%90" TargetMode="External"/><Relationship Id="rId2" Type="http://schemas.openxmlformats.org/officeDocument/2006/relationships/hyperlink" Target="http://ozhegov.info/slovar/?ex=Y&amp;q=%D0%9B%D0%9E%D0%96%D0%9A%D0%9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zhegov.info/slovar/?ex=Y&amp;q=%D0%9F%D0%95%D0%A0%D0%A7%D0%90%D0%A2%D0%9A%D0%90" TargetMode="External"/><Relationship Id="rId5" Type="http://schemas.openxmlformats.org/officeDocument/2006/relationships/hyperlink" Target="http://ozhegov.info/slovar/?ex=Y&amp;q=%D0%97%D0%98%D0%9C%D0%90" TargetMode="External"/><Relationship Id="rId4" Type="http://schemas.openxmlformats.org/officeDocument/2006/relationships/hyperlink" Target="http://ozhegov.info/slovar/?ex=Y&amp;q=%D0%A1%D0%90%D0%94%D0%9E%D0%92%D0%9E%D0%9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620688"/>
            <a:ext cx="7406640" cy="1152128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/>
              <a:t>Лингводидактическое обеспечение процесса </a:t>
            </a:r>
            <a:br>
              <a:rPr lang="ru-RU" sz="2400" b="1" i="1" dirty="0" smtClean="0"/>
            </a:br>
            <a:r>
              <a:rPr lang="ru-RU" sz="2400" b="1" i="1" dirty="0" smtClean="0"/>
              <a:t>формирования информационной грамотности младшего школьника</a:t>
            </a:r>
            <a:endParaRPr lang="ru-RU" sz="24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420888"/>
            <a:ext cx="7406640" cy="25922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1800" b="1" u="sng" dirty="0" smtClean="0"/>
              <a:t>УМК «Начальная школа </a:t>
            </a:r>
            <a:r>
              <a:rPr lang="en-US" sz="1800" b="1" u="sng" dirty="0" smtClean="0"/>
              <a:t>XXI</a:t>
            </a:r>
            <a:r>
              <a:rPr lang="ru-RU" sz="1800" b="1" u="sng" dirty="0" smtClean="0"/>
              <a:t> века»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200" dirty="0" smtClean="0"/>
              <a:t>(руководитель проекта – чл.-корр. РАО проф. Н.Ф. Виноградова)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Русский язык, 2 класс</a:t>
            </a:r>
            <a:endParaRPr lang="ru-RU" sz="1800" b="1" u="sng" dirty="0" smtClean="0"/>
          </a:p>
          <a:p>
            <a:pPr>
              <a:spcBef>
                <a:spcPts val="0"/>
              </a:spcBef>
            </a:pPr>
            <a:endParaRPr lang="ru-RU" sz="1800" b="1" u="sng" dirty="0" smtClean="0"/>
          </a:p>
          <a:p>
            <a:pPr>
              <a:spcBef>
                <a:spcPts val="0"/>
              </a:spcBef>
            </a:pPr>
            <a:r>
              <a:rPr lang="ru-RU" sz="1800" b="1" u="sng" dirty="0" smtClean="0"/>
              <a:t>Учебник:</a:t>
            </a:r>
            <a:r>
              <a:rPr lang="ru-RU" sz="1800" b="1" dirty="0" smtClean="0"/>
              <a:t> </a:t>
            </a:r>
          </a:p>
          <a:p>
            <a:pPr>
              <a:spcBef>
                <a:spcPts val="0"/>
              </a:spcBef>
            </a:pPr>
            <a:r>
              <a:rPr lang="ru-RU" sz="1800" dirty="0" smtClean="0"/>
              <a:t>Авторы: С.В. Иванов, А.О. Евдокимова, М.И. Кузнецова, Л.В. </a:t>
            </a:r>
            <a:r>
              <a:rPr lang="ru-RU" sz="1800" dirty="0" err="1" smtClean="0"/>
              <a:t>Петленко</a:t>
            </a:r>
            <a:r>
              <a:rPr lang="ru-RU" sz="1800" dirty="0" smtClean="0"/>
              <a:t>, В.Ю. Романова</a:t>
            </a:r>
          </a:p>
          <a:p>
            <a:pPr>
              <a:spcBef>
                <a:spcPts val="0"/>
              </a:spcBef>
            </a:pPr>
            <a:r>
              <a:rPr lang="ru-RU" sz="1800" u="sng" dirty="0" smtClean="0"/>
              <a:t>Рабочая тетрадь:</a:t>
            </a:r>
          </a:p>
          <a:p>
            <a:pPr>
              <a:spcBef>
                <a:spcPts val="0"/>
              </a:spcBef>
            </a:pPr>
            <a:r>
              <a:rPr lang="ru-RU" sz="1800" dirty="0" smtClean="0"/>
              <a:t>Автор: М.И. Кузнецова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5661248"/>
            <a:ext cx="70963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C000"/>
              </a:buClr>
            </a:pPr>
            <a:r>
              <a:rPr lang="ru-RU" sz="1200" dirty="0" smtClean="0"/>
              <a:t>Выполнила: Смолярук Е.Л., </a:t>
            </a:r>
            <a:r>
              <a:rPr lang="ru-RU" sz="1200" dirty="0" smtClean="0"/>
              <a:t>учитель начальных классов МБОУ Игримская СОШ №1</a:t>
            </a:r>
            <a:endParaRPr lang="ru-RU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624" y="243841"/>
          <a:ext cx="7776864" cy="656713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36304"/>
                <a:gridCol w="5040560"/>
              </a:tblGrid>
              <a:tr h="256653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Деятельность учителя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387998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dirty="0" smtClean="0"/>
                        <a:t>Одинаково ли значение слов,</a:t>
                      </a:r>
                      <a:r>
                        <a:rPr lang="ru-RU" sz="1100" baseline="0" dirty="0" smtClean="0"/>
                        <a:t> данных в скобках? Объясни свой выбор.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baseline="0" dirty="0" smtClean="0"/>
                        <a:t>Если затрудняешься определить значение слова, что необходимо сделать?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baseline="0" dirty="0" smtClean="0"/>
                        <a:t>К какому типу словаря надо обратиться?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100" baseline="0" dirty="0" smtClean="0"/>
                        <a:t>(Формирование лексикографического запроса. Формирование умения выбрать тип словаря)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baseline="0" dirty="0" smtClean="0"/>
                        <a:t>Слово </a:t>
                      </a:r>
                      <a:r>
                        <a:rPr lang="ru-RU" sz="1100" i="1" baseline="0" dirty="0" smtClean="0"/>
                        <a:t>греческий</a:t>
                      </a:r>
                      <a:r>
                        <a:rPr lang="ru-RU" sz="1100" i="0" baseline="0" dirty="0" smtClean="0"/>
                        <a:t>  имеет два значения. Наш интерес – греческий язык (2).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i="0" baseline="0" dirty="0" smtClean="0"/>
                        <a:t>Слово </a:t>
                      </a:r>
                      <a:r>
                        <a:rPr lang="ru-RU" sz="1100" i="1" baseline="0" dirty="0" smtClean="0"/>
                        <a:t>гостиная  (по аналогии 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i="0" baseline="0" dirty="0" smtClean="0"/>
                        <a:t>Слово </a:t>
                      </a:r>
                      <a:r>
                        <a:rPr lang="ru-RU" sz="1100" i="1" baseline="0" dirty="0" smtClean="0"/>
                        <a:t>волчонок</a:t>
                      </a:r>
                      <a:r>
                        <a:rPr lang="ru-RU" sz="1100" i="0" baseline="0" dirty="0" smtClean="0"/>
                        <a:t> представлено в словаре дважды. Что это значит? (Это разные слова).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100" i="0" dirty="0" smtClean="0"/>
                        <a:t>(Формирование ориентироваться в словарной статье)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i="0" dirty="0" smtClean="0"/>
                        <a:t> Вывод: Значение незнакомого слова можно понять по тому, с какими другими словами оно сочетается, т.е. из предложения или текста (иллюстрация в словарной статье облегчает осознание значения слова)</a:t>
                      </a:r>
                      <a:endParaRPr lang="ru-RU" sz="11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со словарем: Толковый словарь русского языка. С.И. Ожегов.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ГРЕЦКИЙ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грецкий орех - южное дерево сем. ореховых, дающее </a:t>
                      </a: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крупные плоды с очень твердой скорлупой, а также самый такой орех.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ГРЕЧЕСКИЙ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1. см. 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греки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2. Относящийся к грекам, к их языку, национальному характеру, образу жизни, культуре, а также к Греции, ее территории, внутреннему устройству, истории; такой, как у греков, как в Греции. Г. язык (индоевропейской семьи языков). Греческое письмо (алфавитное, буквенно-звуковое). Греческая архитектура. Г. архипелаг (группа гористых островов в Эгейском море). По-гречески (нареч.).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ГОСТИНАЯ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-ой, ж. 1. Комната для приема гостей. Мебель для гостиной. 2. Комплект мебели для такой комнаты.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ГОСТИНИЦА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ж. Дом для временного проживания приезжающих с одноместными или неодноместными номерами, с обслуживанием. Остановиться в гостинице. Заказать номер в гостинице. || прил. гостиничный,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Г. комплекс. Гостиничное хозяйство. Дом гостиничного типа (с расположением жилых помещений по типу гостиницы).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ВОЛЧОК</a:t>
                      </a:r>
                      <a:r>
                        <a:rPr kumimoji="0" lang="ru-RU" sz="1000" b="0" i="0" u="none" strike="noStrike" kern="1200" cap="all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000" b="0" i="0" kern="1200" cap="all" dirty="0" smtClean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чка,м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Игрушка в виде кружка, шарика на вращающейся оси. Пустить в. Вертеться волчком (быстро крутиться).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ВОЛЧОК</a:t>
                      </a:r>
                      <a:r>
                        <a:rPr kumimoji="0" lang="ru-RU" sz="1000" b="0" i="0" u="none" strike="noStrike" kern="1200" cap="all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2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см. 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волк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ВОЛК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-а, мн. -и,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ов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м. Хищное животное сем. псовых. Волка ноги кормят (посл.)</a:t>
                      </a:r>
                      <a:endParaRPr lang="ru-RU" sz="1000" dirty="0"/>
                    </a:p>
                  </a:txBody>
                  <a:tcPr/>
                </a:tc>
              </a:tr>
              <a:tr h="236089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100" dirty="0" smtClean="0"/>
                        <a:t>Запишите </a:t>
                      </a:r>
                      <a:r>
                        <a:rPr lang="ru-RU" sz="1100" baseline="0" dirty="0" smtClean="0"/>
                        <a:t> получившие предложения.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baseline="0" dirty="0" smtClean="0"/>
                        <a:t>Устно составьте предложения с оставшимися словами.</a:t>
                      </a:r>
                      <a:r>
                        <a:rPr lang="ru-RU" sz="1100" i="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100" i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100" i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i="0" baseline="0" dirty="0" smtClean="0"/>
                        <a:t>Как образовалось слово </a:t>
                      </a:r>
                      <a:r>
                        <a:rPr lang="ru-RU" sz="1100" i="1" baseline="0" dirty="0" smtClean="0"/>
                        <a:t>волчонок?  </a:t>
                      </a:r>
                      <a:r>
                        <a:rPr lang="ru-RU" sz="1100" i="0" baseline="0" dirty="0" smtClean="0"/>
                        <a:t>Обратите внимание на правописание слова.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100" dirty="0" smtClean="0"/>
                        <a:t>(Дополнительная информация: Показ словообразовательного словаря – новый тип словаря).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dirty="0" smtClean="0"/>
                        <a:t>Мой папа знает греческий язык.</a:t>
                      </a:r>
                    </a:p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dirty="0" smtClean="0"/>
                        <a:t>В новой квартире просторная и светлая гостиная.</a:t>
                      </a:r>
                    </a:p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dirty="0" smtClean="0"/>
                        <a:t>Я люблю смотреть, как крутится и переваливается волчок. </a:t>
                      </a:r>
                    </a:p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dirty="0" smtClean="0"/>
                        <a:t>Я</a:t>
                      </a:r>
                      <a:r>
                        <a:rPr lang="ru-RU" sz="1100" i="1" baseline="0" dirty="0" smtClean="0"/>
                        <a:t> очень люблю грецкие орехи.</a:t>
                      </a:r>
                    </a:p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baseline="0" dirty="0" smtClean="0"/>
                        <a:t>В городе построили новую гостиницу для спортсменов.</a:t>
                      </a:r>
                    </a:p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baseline="0" dirty="0" smtClean="0"/>
                        <a:t>Волчонок жалобно визжал.</a:t>
                      </a:r>
                    </a:p>
                    <a:p>
                      <a:pPr marL="425196" indent="-342900">
                        <a:buClr>
                          <a:srgbClr val="FFC000"/>
                        </a:buClr>
                        <a:buNone/>
                      </a:pPr>
                      <a:r>
                        <a:rPr lang="ru-RU" sz="1100" i="1" baseline="0" dirty="0" smtClean="0"/>
                        <a:t>Запись в тетради:  Волк = </a:t>
                      </a:r>
                      <a:r>
                        <a:rPr lang="ru-RU" sz="1100" i="1" baseline="0" dirty="0" err="1" smtClean="0"/>
                        <a:t>волч</a:t>
                      </a:r>
                      <a:r>
                        <a:rPr lang="ru-RU" sz="1100" i="1" baseline="0" dirty="0" smtClean="0"/>
                        <a:t> (к//ч’) + </a:t>
                      </a:r>
                      <a:r>
                        <a:rPr lang="ru-RU" sz="1100" i="1" baseline="0" dirty="0" err="1" smtClean="0"/>
                        <a:t>онок</a:t>
                      </a:r>
                      <a:endParaRPr lang="ru-RU" sz="1100" i="1" baseline="0" dirty="0" smtClean="0"/>
                    </a:p>
                    <a:p>
                      <a:endParaRPr kumimoji="0" lang="ru-RU" sz="1100" b="1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9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волк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,,</a:t>
                      </a:r>
                      <a:r>
                        <a:rPr kumimoji="0" lang="en-US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 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Животное</a:t>
                      </a:r>
                    </a:p>
                    <a:p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волч-</a:t>
                      </a:r>
                      <a:r>
                        <a:rPr kumimoji="0" lang="ru-RU" sz="9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о'к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волч-</a:t>
                      </a:r>
                      <a:r>
                        <a:rPr kumimoji="0" lang="ru-RU" sz="9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и'щ</a:t>
                      </a: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-е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b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волч-</a:t>
                      </a:r>
                      <a:r>
                        <a:rPr kumimoji="0" lang="ru-RU" sz="9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и'ц</a:t>
                      </a: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-а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b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волч-</a:t>
                      </a:r>
                      <a:r>
                        <a:rPr kumimoji="0" lang="ru-RU" sz="9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и'х</a:t>
                      </a: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-а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b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9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волч-</a:t>
                      </a:r>
                      <a:r>
                        <a:rPr kumimoji="0" lang="ru-RU" sz="9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о'нок</a:t>
                      </a:r>
                      <a:r>
                        <a:rPr kumimoji="0" lang="ru-RU" sz="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80728"/>
            <a:ext cx="7498080" cy="65293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5.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060848"/>
            <a:ext cx="7498080" cy="2808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Слово в толковом словаре и тексте (Урок 88 , ч. 2, с. 24-25)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Прочитайте текст. Попробуйте определить значения выделенных слов.</a:t>
            </a:r>
          </a:p>
          <a:p>
            <a:pPr marL="425196" indent="-342900">
              <a:buClr>
                <a:srgbClr val="FFC000"/>
              </a:buClr>
              <a:buNone/>
            </a:pPr>
            <a:endParaRPr lang="ru-RU" sz="1800" i="1" dirty="0" smtClean="0"/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В музее искусств открылась новая </a:t>
            </a:r>
            <a:r>
              <a:rPr lang="ru-RU" sz="1800" b="1" i="1" dirty="0" smtClean="0"/>
              <a:t>экспозиция</a:t>
            </a:r>
            <a:r>
              <a:rPr lang="ru-RU" sz="1800" dirty="0" smtClean="0"/>
              <a:t>. К юбилею известного художника представлена коллекция </a:t>
            </a:r>
            <a:r>
              <a:rPr lang="ru-RU" sz="1800" b="1" i="1" dirty="0" smtClean="0"/>
              <a:t>эскизов</a:t>
            </a:r>
            <a:r>
              <a:rPr lang="ru-RU" sz="1800" dirty="0" smtClean="0"/>
              <a:t> его картин.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59632" y="260648"/>
          <a:ext cx="7704856" cy="650595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852428"/>
                <a:gridCol w="3852428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учителя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dirty="0" smtClean="0"/>
                        <a:t>Определите значение выделенных</a:t>
                      </a:r>
                      <a:r>
                        <a:rPr lang="ru-RU" sz="1200" i="0" baseline="0" dirty="0" smtClean="0"/>
                        <a:t> слов.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Если текст не помог определить значения слов, как быть?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i="0" baseline="0" dirty="0" smtClean="0"/>
                        <a:t>(Формирование мотивации обращения к словарю)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Назовите  известные толковые словари русского языка (в домашней библиотеке).</a:t>
                      </a:r>
                      <a:endParaRPr lang="ru-RU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Экспозиция - ?</a:t>
                      </a:r>
                    </a:p>
                    <a:p>
                      <a:r>
                        <a:rPr lang="ru-RU" sz="1200" dirty="0" smtClean="0"/>
                        <a:t>Эскиз -?</a:t>
                      </a:r>
                    </a:p>
                    <a:p>
                      <a:r>
                        <a:rPr lang="ru-RU" sz="1200" dirty="0" smtClean="0"/>
                        <a:t>Лексическое значение слова можно узнать в толковом словаре.</a:t>
                      </a:r>
                    </a:p>
                    <a:p>
                      <a:r>
                        <a:rPr lang="ru-RU" sz="1200" dirty="0" smtClean="0"/>
                        <a:t>Составители (эта информация  уже представлена</a:t>
                      </a:r>
                      <a:r>
                        <a:rPr lang="ru-RU" sz="1200" baseline="0" dirty="0" smtClean="0"/>
                        <a:t> в учебнике)</a:t>
                      </a:r>
                      <a:r>
                        <a:rPr lang="ru-RU" sz="1200" dirty="0" smtClean="0"/>
                        <a:t>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1200" baseline="0" dirty="0" smtClean="0"/>
                        <a:t>Сергей Иванович Ожегов.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1200" baseline="0" dirty="0" smtClean="0"/>
                        <a:t>Владимир Иванович Даль.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Прочитайте информацию в учебнике с. 24. (дается </a:t>
                      </a:r>
                      <a:r>
                        <a:rPr lang="ru-RU" sz="1200" baseline="0" dirty="0" smtClean="0"/>
                        <a:t> определение понятия «словарная статья»)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Выберите необходимую информацию – т.е. лексическое значение слова в толковом словарике и словаре.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aseline="0" dirty="0" smtClean="0"/>
                        <a:t>(Формирование умения ориентироваться по словарю, в словарной статье).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Сравните словарные статьи в толковом словарике учебника и в словаре С.И. Ожегова. Где более полная информация? В каком словаре конкретнее, понятнее?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ЭКСПОЗИЦИЯ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-и, ж. 1. Размещение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экспокатов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а также их совокупность. Музейная э. 2. Вступительная часть литературного или музыкального произведения, содержащая мотивы,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к-рые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развиваются в дальнейшем (спец.)."3. Освещенность, соответствующая выдержке1 (во 2 знач.) (спец.). || прил. экспозиционный,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ЭСКИЗ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-а, м.. Предварительный, неоконченный рисунок, набросок. Выставка эскизов. Э. к картине. Э. декораций, костюмов (рисунок, по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к-рому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будут выполнены декорации, костюмы). Э. конструкции моста. || прил. эскизный,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ru-RU" sz="1200" dirty="0" smtClean="0"/>
                        <a:t>Ученики читают</a:t>
                      </a:r>
                      <a:r>
                        <a:rPr lang="ru-RU" sz="1200" baseline="0" dirty="0" smtClean="0"/>
                        <a:t> словарные статьи словарика и словаря. Делают выводы.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Запишите в тетрадь лексическое значение одного из слов.</a:t>
                      </a:r>
                      <a:r>
                        <a:rPr lang="ru-RU" sz="1200" baseline="0" dirty="0" smtClean="0"/>
                        <a:t> В  словарике дана только необходимая для этой работы информация.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i="1" dirty="0" smtClean="0"/>
                        <a:t>Дети записывают статью, используя информацию словарика в учебнике.</a:t>
                      </a:r>
                    </a:p>
                    <a:p>
                      <a:r>
                        <a:rPr lang="ru-RU" sz="1200" i="1" dirty="0" smtClean="0"/>
                        <a:t>Экспозиция -  (из латинского языка) – размещение</a:t>
                      </a:r>
                      <a:r>
                        <a:rPr lang="ru-RU" sz="1200" i="1" baseline="0" dirty="0" smtClean="0"/>
                        <a:t> каких-нибудь предметов, выставляемых для обозрения. Музейная экспозиция.</a:t>
                      </a:r>
                      <a:endParaRPr lang="ru-RU" sz="1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В</a:t>
                      </a:r>
                      <a:r>
                        <a:rPr lang="ru-RU" sz="1200" baseline="0" dirty="0" smtClean="0"/>
                        <a:t> каком словаре можно получить дополнительную информацию о слове? Приведите примеры. Из какого языка «пришло» к нам это слово?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aseline="0" dirty="0" smtClean="0"/>
                        <a:t>(Формирование умения определять тип словаря).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Дополнительная информация. Сколько значений у слова? Прочитайте, объясните, как понимаете?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Экспозиция</a:t>
                      </a:r>
                      <a:endParaRPr kumimoji="0" lang="ru-RU" sz="1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ЭКСПОЗИ́ЦИЯ, и, м. [нем.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Exposition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 лат.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expositio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изложение, описание]. 1. Размещение каких-н. предметов, выставляемых для обозрения. Музейная э. 2. лит., муз. Вступительная часть литературного или музыкального произведения, содержащая мотивы…</a:t>
                      </a:r>
                    </a:p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 читают статью, объясняют каждое значение, тем самым расширяя кругозор, обогащая</a:t>
                      </a:r>
                      <a:r>
                        <a:rPr kumimoji="0" lang="ru-RU" sz="12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словарный запас.</a:t>
                      </a:r>
                      <a:endParaRPr kumimoji="0" lang="ru-RU" sz="12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79695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6.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700808"/>
            <a:ext cx="7498080" cy="43924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Слова однозначные и многозначные (Урок 89 , ч. 2, с. 26)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Прочитайте  стихотворение А. </a:t>
            </a:r>
            <a:r>
              <a:rPr lang="ru-RU" sz="1800" i="1" dirty="0" err="1" smtClean="0"/>
              <a:t>Барто</a:t>
            </a:r>
            <a:r>
              <a:rPr lang="ru-RU" sz="1800" i="1" dirty="0" smtClean="0"/>
              <a:t> «Разговор с дочкой»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«Мне не хватает теплоты» – 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Она сказала дочке.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Дочь удивилась: «Мерзнешь ты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И в летние денечки?»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«Ты не поймешь, еще мала», -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Вздохнула мать устало.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А дочь кричит: «Я поняла!» –</a:t>
            </a:r>
          </a:p>
          <a:p>
            <a:pPr marL="425196" indent="-342900">
              <a:buClr>
                <a:srgbClr val="FFC000"/>
              </a:buClr>
              <a:buNone/>
            </a:pPr>
            <a:r>
              <a:rPr lang="ru-RU" sz="1800" dirty="0" smtClean="0"/>
              <a:t>И тащит одеяло.</a:t>
            </a:r>
          </a:p>
          <a:p>
            <a:pPr marL="425196" indent="-342900"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Выпишите из словарика учебника то значение слова </a:t>
            </a:r>
            <a:r>
              <a:rPr lang="ru-RU" sz="1800" b="1" i="1" dirty="0" smtClean="0"/>
              <a:t>теплота</a:t>
            </a:r>
            <a:r>
              <a:rPr lang="ru-RU" sz="1800" dirty="0" smtClean="0"/>
              <a:t>, в котором оно употреблено в тексте.</a:t>
            </a:r>
          </a:p>
          <a:p>
            <a:pPr marL="425196" indent="-342900">
              <a:buClr>
                <a:srgbClr val="FFC000"/>
              </a:buClr>
              <a:buFont typeface="Wingdings" pitchFamily="2" charset="2"/>
              <a:buChar char="v"/>
            </a:pPr>
            <a:endParaRPr lang="ru-RU" sz="1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764704"/>
          <a:ext cx="7499350" cy="5217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учителя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dirty="0" smtClean="0"/>
                        <a:t>Как вы думаете, почему дочка</a:t>
                      </a:r>
                      <a:r>
                        <a:rPr lang="ru-RU" sz="1200" i="0" baseline="0" dirty="0" smtClean="0"/>
                        <a:t> не поняла маму?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Как вы понимаете  значение слова «теплота»?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В случае затруднения, необходимо обратиться к словарю (с.153)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Какое из значений слова соответствует  главной мысли стихотворения? Что не хватает маме?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Попытайтесь сформулировать вывод. Что значит однозначное слово? Многозначное слово?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baseline="0" dirty="0" smtClean="0"/>
                        <a:t>Как данная информация заложена в словаре?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i="0" baseline="0" dirty="0" smtClean="0"/>
                        <a:t>(Формирование мотивации обращения к словарю. Формирование лексикографического запроса.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i="0" baseline="0" dirty="0" smtClean="0"/>
                        <a:t>Формирование умения ориентироваться в словаре, словарной статье – поиск необходимой информации).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Поиск информации в словарике.</a:t>
                      </a:r>
                    </a:p>
                    <a:p>
                      <a:r>
                        <a:rPr lang="ru-RU" sz="1200" baseline="0" dirty="0" smtClean="0"/>
                        <a:t>ТЕПЛОТА</a:t>
                      </a:r>
                      <a:r>
                        <a:rPr lang="el-GR" sz="1200" baseline="0" dirty="0" smtClean="0"/>
                        <a:t>΄</a:t>
                      </a:r>
                      <a:r>
                        <a:rPr lang="ru-RU" sz="1200" baseline="0" dirty="0" smtClean="0"/>
                        <a:t> - 1. То же, что тепло. Теплота в комнате. 2. Ласковость, приветливость. Теплота в семье.</a:t>
                      </a:r>
                    </a:p>
                    <a:p>
                      <a:r>
                        <a:rPr lang="ru-RU" sz="1200" baseline="0" dirty="0" smtClean="0"/>
                        <a:t>Дети объясняют свой выбор.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Вывод: Слова, которые имеют два и более значений, называют </a:t>
                      </a:r>
                      <a:r>
                        <a:rPr lang="ru-RU" sz="1200" b="1" baseline="0" dirty="0" smtClean="0"/>
                        <a:t>многозначными.</a:t>
                      </a:r>
                    </a:p>
                    <a:p>
                      <a:r>
                        <a:rPr lang="ru-RU" sz="1200" baseline="0" dirty="0" smtClean="0"/>
                        <a:t>Слова. Которые имеют одно значение, называют </a:t>
                      </a:r>
                      <a:r>
                        <a:rPr lang="ru-RU" sz="1200" b="1" baseline="0" dirty="0" smtClean="0"/>
                        <a:t>однозначными.</a:t>
                      </a:r>
                    </a:p>
                    <a:p>
                      <a:endParaRPr lang="ru-RU" sz="1200" b="1" baseline="0" dirty="0" smtClean="0"/>
                    </a:p>
                    <a:p>
                      <a:r>
                        <a:rPr lang="ru-RU" sz="1200" b="0" baseline="0" dirty="0" smtClean="0"/>
                        <a:t>В словаре  значения слов обозначены цифрами.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Закрепление</a:t>
                      </a:r>
                      <a:r>
                        <a:rPr lang="ru-RU" sz="1200" baseline="0" dirty="0" smtClean="0"/>
                        <a:t> умений учащихся.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Какие многозначные слова есть в вашем словарике? Выпишите одно слово и все его значения.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Найдите и выпишите однозначное слово.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Задание выполняется по выбору (у каждого свои примеры слов).</a:t>
                      </a:r>
                    </a:p>
                    <a:p>
                      <a:r>
                        <a:rPr lang="ru-RU" sz="1200" dirty="0" smtClean="0"/>
                        <a:t>Дети зачитывают свои примеры слов.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i="0" baseline="0" dirty="0" smtClean="0"/>
                        <a:t>Дополнительное задание (по выбору). Найти многозначные или однозначные слова в других словарях.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i="0" baseline="0" dirty="0" smtClean="0"/>
                        <a:t>Не путать со словами – омонимами!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i="0" baseline="0" dirty="0" smtClean="0"/>
                        <a:t>В случае ошибок обращаться к словарю  трудностей (пруд </a:t>
                      </a:r>
                      <a:r>
                        <a:rPr lang="en-US" sz="1200" i="0" baseline="0" dirty="0" smtClean="0"/>
                        <a:t>[</a:t>
                      </a:r>
                      <a:r>
                        <a:rPr lang="ru-RU" sz="1200" i="0" baseline="0" dirty="0" smtClean="0"/>
                        <a:t>т</a:t>
                      </a:r>
                      <a:r>
                        <a:rPr lang="en-US" sz="1200" i="0" baseline="0" dirty="0" smtClean="0"/>
                        <a:t>]</a:t>
                      </a:r>
                      <a:r>
                        <a:rPr lang="ru-RU" sz="1200" i="0" baseline="0" dirty="0" smtClean="0"/>
                        <a:t> - прут)</a:t>
                      </a:r>
                      <a:endParaRPr lang="ru-RU" sz="1200" i="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Работа в парах.</a:t>
                      </a:r>
                    </a:p>
                    <a:p>
                      <a:r>
                        <a:rPr lang="ru-RU" sz="1200" dirty="0" smtClean="0"/>
                        <a:t>Так</a:t>
                      </a:r>
                      <a:r>
                        <a:rPr lang="ru-RU" sz="1200" baseline="0" dirty="0" smtClean="0"/>
                        <a:t> же м.б. и домашнее задание.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7498080" cy="8689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7.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844824"/>
            <a:ext cx="7498080" cy="4213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Слова – омонимы (Урок 111 , ч. 2, с. 66)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Определите значения слов коса, ключ, прут, пруд</a:t>
            </a:r>
            <a:r>
              <a:rPr lang="en-US" sz="1800" i="1" dirty="0" smtClean="0"/>
              <a:t>[</a:t>
            </a:r>
            <a:r>
              <a:rPr lang="ru-RU" sz="1800" i="1" dirty="0" smtClean="0"/>
              <a:t>т</a:t>
            </a:r>
            <a:r>
              <a:rPr lang="en-US" sz="1800" i="1" dirty="0" smtClean="0"/>
              <a:t>]</a:t>
            </a:r>
            <a:r>
              <a:rPr lang="ru-RU" sz="1800" i="1" dirty="0" smtClean="0"/>
              <a:t>. Запишите  словосочетания  с этими словами. Используйте информацию в словаре, слова для справок.</a:t>
            </a:r>
          </a:p>
          <a:p>
            <a:pPr>
              <a:buClr>
                <a:srgbClr val="FFC000"/>
              </a:buClr>
              <a:buNone/>
            </a:pPr>
            <a:r>
              <a:rPr lang="ru-RU" sz="1800" dirty="0" smtClean="0"/>
              <a:t>………….. </a:t>
            </a:r>
            <a:r>
              <a:rPr lang="ru-RU" sz="1800" b="1" i="1" dirty="0" smtClean="0"/>
              <a:t>коса </a:t>
            </a:r>
            <a:r>
              <a:rPr lang="ru-RU" sz="1800" dirty="0" smtClean="0"/>
              <a:t>-  …………….</a:t>
            </a:r>
            <a:r>
              <a:rPr lang="ru-RU" sz="1800" b="1" i="1" dirty="0" smtClean="0"/>
              <a:t>коса</a:t>
            </a:r>
            <a:endParaRPr lang="ru-RU" sz="1800" dirty="0" smtClean="0"/>
          </a:p>
          <a:p>
            <a:pPr>
              <a:buClr>
                <a:srgbClr val="FFC000"/>
              </a:buClr>
              <a:buNone/>
            </a:pPr>
            <a:r>
              <a:rPr lang="ru-RU" sz="1800" dirty="0" smtClean="0"/>
              <a:t>………….. </a:t>
            </a:r>
            <a:r>
              <a:rPr lang="ru-RU" sz="1800" b="1" i="1" dirty="0" smtClean="0"/>
              <a:t>прут </a:t>
            </a:r>
            <a:r>
              <a:rPr lang="ru-RU" sz="1800" dirty="0" smtClean="0"/>
              <a:t>-  ……………..</a:t>
            </a:r>
            <a:r>
              <a:rPr lang="ru-RU" sz="1800" b="1" i="1" dirty="0" smtClean="0"/>
              <a:t>пруд</a:t>
            </a:r>
            <a:r>
              <a:rPr lang="en-US" sz="1800" b="1" i="1" dirty="0" smtClean="0"/>
              <a:t>[</a:t>
            </a:r>
            <a:r>
              <a:rPr lang="ru-RU" sz="1800" b="1" i="1" dirty="0" smtClean="0"/>
              <a:t>т</a:t>
            </a:r>
            <a:r>
              <a:rPr lang="en-US" sz="1800" b="1" i="1" dirty="0" smtClean="0"/>
              <a:t>]</a:t>
            </a:r>
            <a:endParaRPr lang="ru-RU" sz="1800" dirty="0" smtClean="0"/>
          </a:p>
          <a:p>
            <a:pPr>
              <a:buClr>
                <a:srgbClr val="FFC000"/>
              </a:buClr>
              <a:buNone/>
            </a:pPr>
            <a:r>
              <a:rPr lang="ru-RU" sz="1800" dirty="0" smtClean="0"/>
              <a:t>…………. </a:t>
            </a:r>
            <a:r>
              <a:rPr lang="ru-RU" sz="1800" b="1" i="1" dirty="0" smtClean="0"/>
              <a:t>ключ </a:t>
            </a:r>
            <a:r>
              <a:rPr lang="ru-RU" sz="1800" dirty="0" smtClean="0"/>
              <a:t>– ……………</a:t>
            </a:r>
            <a:r>
              <a:rPr lang="ru-RU" sz="1800" b="1" i="1" dirty="0" err="1" smtClean="0"/>
              <a:t>ключ</a:t>
            </a: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Слова для справок: девичья, острая, гибкий, глубокий, дверной, скрипичный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1772816"/>
          <a:ext cx="7499350" cy="486003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56384"/>
                <a:gridCol w="404296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учителя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Можно ли сказать, что эти два предмета мы называем одним и тем же словом? (С опорой на рисунки)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Докажите, что слова лук? и лук? разные.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 что общего?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Какой вывод можно сделать об этих словах?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Нет.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Эти слова имеют</a:t>
                      </a:r>
                      <a:r>
                        <a:rPr lang="ru-RU" sz="1200" baseline="0" dirty="0" smtClean="0"/>
                        <a:t> разные значения.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Слова одинаковые по написанию, но разные по значению.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Сравнивают свой</a:t>
                      </a:r>
                      <a:r>
                        <a:rPr kumimoji="0" lang="ru-RU" sz="12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вывод с выводом в учебнике?  Слова, одинаковые по звучанию и (или) написанию, но разные по смыслу, называют омонимы.</a:t>
                      </a:r>
                      <a:endParaRPr lang="ru-RU" sz="1200" dirty="0"/>
                    </a:p>
                  </a:txBody>
                  <a:tcPr/>
                </a:tc>
              </a:tr>
              <a:tr h="2804864">
                <a:tc>
                  <a:txBody>
                    <a:bodyPr/>
                    <a:lstStyle/>
                    <a:p>
                      <a:pPr>
                        <a:buClrTx/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Понимаете ли, о чем  идет речь? </a:t>
                      </a:r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………….. </a:t>
                      </a:r>
                      <a:r>
                        <a:rPr lang="ru-RU" sz="1200" b="1" i="1" dirty="0" smtClean="0"/>
                        <a:t>коса </a:t>
                      </a:r>
                      <a:r>
                        <a:rPr lang="ru-RU" sz="1200" dirty="0" smtClean="0"/>
                        <a:t>-  …………….</a:t>
                      </a:r>
                      <a:r>
                        <a:rPr lang="ru-RU" sz="1200" b="1" i="1" dirty="0" smtClean="0"/>
                        <a:t>коса</a:t>
                      </a:r>
                      <a:endParaRPr lang="ru-RU" sz="1200" dirty="0" smtClean="0"/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………….. </a:t>
                      </a:r>
                      <a:r>
                        <a:rPr lang="ru-RU" sz="1200" b="1" i="1" dirty="0" smtClean="0"/>
                        <a:t>прут </a:t>
                      </a:r>
                      <a:r>
                        <a:rPr lang="ru-RU" sz="1200" dirty="0" smtClean="0"/>
                        <a:t>-  ……………..</a:t>
                      </a:r>
                      <a:r>
                        <a:rPr lang="ru-RU" sz="1200" b="1" i="1" dirty="0" smtClean="0"/>
                        <a:t>пруд</a:t>
                      </a:r>
                      <a:r>
                        <a:rPr lang="en-US" sz="1200" b="1" i="1" dirty="0" smtClean="0"/>
                        <a:t>[</a:t>
                      </a:r>
                      <a:r>
                        <a:rPr lang="ru-RU" sz="1200" b="1" i="1" dirty="0" smtClean="0"/>
                        <a:t>т</a:t>
                      </a:r>
                      <a:r>
                        <a:rPr lang="en-US" sz="1200" b="1" i="1" dirty="0" smtClean="0"/>
                        <a:t>]</a:t>
                      </a:r>
                      <a:endParaRPr lang="ru-RU" sz="1200" dirty="0" smtClean="0"/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…………. </a:t>
                      </a:r>
                      <a:r>
                        <a:rPr lang="ru-RU" sz="1200" b="1" i="1" dirty="0" smtClean="0"/>
                        <a:t>ключ </a:t>
                      </a:r>
                      <a:r>
                        <a:rPr lang="ru-RU" sz="1200" dirty="0" smtClean="0"/>
                        <a:t>– ……………</a:t>
                      </a:r>
                      <a:r>
                        <a:rPr lang="ru-RU" sz="1200" b="1" i="1" dirty="0" err="1" smtClean="0"/>
                        <a:t>ключ</a:t>
                      </a:r>
                      <a:endParaRPr lang="ru-RU" sz="1200" b="1" i="1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Разъясняет специальные символы обозначения слов -омонимов в словарях. Обратите внимание, что в словаре эти слова обозначены цифрами (индексами). Это разные слова.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/>
                        <a:t>(Формирование лексикографического запроса.</a:t>
                      </a:r>
                      <a:r>
                        <a:rPr lang="ru-RU" sz="1200" baseline="0" dirty="0" smtClean="0"/>
                        <a:t> Формирование умения ориентироваться в словаре, распознавать специальные  символы)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Школьный учебный словарь русского языка. В.В. </a:t>
                      </a:r>
                      <a:r>
                        <a:rPr lang="ru-RU" sz="1200" baseline="0" dirty="0" err="1" smtClean="0"/>
                        <a:t>Репкин</a:t>
                      </a:r>
                      <a:r>
                        <a:rPr lang="ru-RU" sz="1200" baseline="0" dirty="0" smtClean="0"/>
                        <a:t>, «</a:t>
                      </a:r>
                      <a:r>
                        <a:rPr lang="ru-RU" sz="1200" baseline="0" dirty="0" err="1" smtClean="0"/>
                        <a:t>Астрель</a:t>
                      </a:r>
                      <a:r>
                        <a:rPr lang="ru-RU" sz="1200" baseline="0" dirty="0" smtClean="0"/>
                        <a:t>, 2005 г. (с. 162 0 </a:t>
                      </a:r>
                      <a:r>
                        <a:rPr lang="ru-RU" sz="1200" i="1" baseline="0" dirty="0" smtClean="0"/>
                        <a:t>коса1, коса2, коса3)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Как дополнительную информацию – показ словаря омонимов русского языка  Н.П. Колесникова.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Работа со словарем:</a:t>
                      </a:r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КОСА</a:t>
                      </a:r>
                      <a:r>
                        <a:rPr kumimoji="0" lang="ru-RU" sz="1000" b="0" i="0" u="sng" strike="noStrike" kern="1200" cap="all" dirty="0" smtClean="0">
                          <a:solidFill>
                            <a:srgbClr val="92D05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000" b="0" i="0" u="sng" kern="1200" cap="all" dirty="0" smtClean="0">
                        <a:solidFill>
                          <a:srgbClr val="92D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вин. косу и косу, мн. косы, кос, косам, ж. Сплетенные в виде жгута несколько длинных прядей волос, а также вообще несколько нитей, прядей, сплетенных таким образом. Заплести, расплести косу. Тугая к. || уменьш. косичка, -и, ж.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КОСА</a:t>
                      </a:r>
                      <a:r>
                        <a:rPr kumimoji="0" lang="ru-RU" sz="1000" b="0" i="0" u="none" strike="noStrike" kern="1200" cap="all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2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вин. косу и косу, мн. косы, кос, косам, ж. Сельскохозяйственное орудие - изогнутый нож на длинной рукоятке для срезания травы, злаков. Махать косой. Точить косу. Нашла к. на камень, (посл. об упрямом нежелании уступить друг другу).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КОСА</a:t>
                      </a:r>
                      <a:r>
                        <a:rPr kumimoji="0" lang="ru-RU" sz="1000" b="0" i="0" u="none" strike="noStrike" kern="1200" cap="all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3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вин. косу и косу, мн. косы, кос, косам, ж. Идущая от берега низкая и узкая полоса земли. Песчаная к.</a:t>
                      </a:r>
                      <a:r>
                        <a:rPr lang="ru-RU" sz="1000" dirty="0" smtClean="0"/>
                        <a:t> </a:t>
                      </a:r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девичья </a:t>
                      </a:r>
                      <a:r>
                        <a:rPr lang="ru-RU" sz="1200" b="1" i="1" dirty="0" smtClean="0"/>
                        <a:t>коса </a:t>
                      </a:r>
                      <a:r>
                        <a:rPr lang="ru-RU" sz="1200" dirty="0" smtClean="0"/>
                        <a:t>- острая </a:t>
                      </a:r>
                      <a:r>
                        <a:rPr lang="ru-RU" sz="1200" b="1" i="1" dirty="0" smtClean="0"/>
                        <a:t>коса</a:t>
                      </a:r>
                      <a:endParaRPr lang="ru-RU" sz="1200" dirty="0" smtClean="0"/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гибкий </a:t>
                      </a:r>
                      <a:r>
                        <a:rPr lang="ru-RU" sz="1200" b="1" i="1" dirty="0" smtClean="0"/>
                        <a:t>прут </a:t>
                      </a:r>
                      <a:r>
                        <a:rPr lang="ru-RU" sz="1200" dirty="0" smtClean="0"/>
                        <a:t>- глубокий </a:t>
                      </a:r>
                      <a:r>
                        <a:rPr lang="ru-RU" sz="1200" b="1" i="1" dirty="0" smtClean="0"/>
                        <a:t>пруд</a:t>
                      </a:r>
                      <a:r>
                        <a:rPr lang="en-US" sz="1200" b="1" i="1" dirty="0" smtClean="0"/>
                        <a:t>[</a:t>
                      </a:r>
                      <a:r>
                        <a:rPr lang="ru-RU" sz="1200" b="1" i="1" dirty="0" smtClean="0"/>
                        <a:t>т</a:t>
                      </a:r>
                      <a:r>
                        <a:rPr lang="en-US" sz="1200" b="1" i="1" dirty="0" smtClean="0"/>
                        <a:t>]</a:t>
                      </a:r>
                      <a:endParaRPr lang="ru-RU" sz="1200" dirty="0" smtClean="0"/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r>
                        <a:rPr lang="ru-RU" sz="1200" dirty="0" smtClean="0"/>
                        <a:t>дверной </a:t>
                      </a:r>
                      <a:r>
                        <a:rPr lang="ru-RU" sz="1200" b="1" i="1" dirty="0" smtClean="0"/>
                        <a:t>ключ </a:t>
                      </a:r>
                      <a:r>
                        <a:rPr lang="ru-RU" sz="1200" dirty="0" smtClean="0"/>
                        <a:t>– скрипичный </a:t>
                      </a:r>
                      <a:r>
                        <a:rPr lang="ru-RU" sz="1200" b="1" i="1" dirty="0" smtClean="0"/>
                        <a:t>ключ</a:t>
                      </a:r>
                    </a:p>
                    <a:p>
                      <a:pPr>
                        <a:buClr>
                          <a:srgbClr val="FFC000"/>
                        </a:buClr>
                        <a:buNone/>
                      </a:pP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9" name="Picture 5" descr="C:\Users\Андрей\Desktop\Image534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188640"/>
            <a:ext cx="2160240" cy="1434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498080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8.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844824"/>
            <a:ext cx="7498080" cy="42854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Фразеологизмы (Урок 129 , ч. 2, с. 99)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Составь предложения с фразеологизмами, учитывая их значения.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63688" y="3212976"/>
          <a:ext cx="6096000" cy="208304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048000"/>
                <a:gridCol w="3048000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Фразеологизмы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Значения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 рот воды набрал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«будто онемел», «лишился дара речи»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хлопот полон рот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«очень много дел,</a:t>
                      </a:r>
                      <a:r>
                        <a:rPr lang="ru-RU" baseline="0" dirty="0" smtClean="0"/>
                        <a:t> забот»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ее лезет в рот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«нет никакого желания есть»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332656"/>
          <a:ext cx="7499350" cy="6283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96940"/>
                <a:gridCol w="40024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учителя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Что такое фразеологизмы?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Соотнесите фразеологизм и его значение.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Чтобы не ошибиться , вам поможет специальный словарь?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(Формирование лексикографического запроса)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Фразеологизмы – это устойчивые (постоянные) сочетания) слов.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Обратиться к специальному словарю. Словарю фразеологизмов.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Дополнительные сведения: Слова,</a:t>
                      </a:r>
                      <a:r>
                        <a:rPr lang="ru-RU" sz="1200" baseline="0" dirty="0" smtClean="0"/>
                        <a:t> составляющие фразеологизм, теряют свое самостоятельное – отдельное значение. Смысл имеет только все выражение в целом.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Значения фразеологизмов вы можете узнать во фразеологическом словаре.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Дети находят словарную статью в словаре.</a:t>
                      </a:r>
                    </a:p>
                    <a:p>
                      <a:r>
                        <a:rPr lang="ru-RU" sz="1000" u="sng" dirty="0" smtClean="0"/>
                        <a:t>как воды в рот набрал  </a:t>
                      </a:r>
                      <a:r>
                        <a:rPr lang="ru-RU" sz="1000" b="0" dirty="0" smtClean="0"/>
                        <a:t>как &lt;будто, словно, точно&gt; воды в рот набрал Разг. Только сов. </a:t>
                      </a:r>
                      <a:r>
                        <a:rPr lang="ru-RU" sz="1000" b="0" dirty="0" err="1" smtClean="0"/>
                        <a:t>прош</a:t>
                      </a:r>
                      <a:r>
                        <a:rPr lang="ru-RU" sz="1000" b="0" dirty="0" smtClean="0"/>
                        <a:t>. </a:t>
                      </a:r>
                      <a:r>
                        <a:rPr lang="ru-RU" sz="1000" b="0" dirty="0" err="1" smtClean="0"/>
                        <a:t>вр</a:t>
                      </a:r>
                      <a:r>
                        <a:rPr lang="ru-RU" sz="1000" b="0" dirty="0" smtClean="0"/>
                        <a:t>. Будто онемел, лишился способности говорить (об упорном молчании, о нежелании говорить). С сущ. со знач. лица: ученик, пассажир, свидетель… как воды в рот набрал. Я решил серьезно поговорить с товарищем о его поступке, но он молчал, словно воды в рот набрал.</a:t>
                      </a:r>
                    </a:p>
                    <a:p>
                      <a:r>
                        <a:rPr lang="ru-RU" sz="1000" b="0" dirty="0" smtClean="0"/>
                        <a:t>Никто ничего не промолвил, точно все воды в рот набрали. (И. Тургенев.)</a:t>
                      </a:r>
                    </a:p>
                    <a:p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Учебный фразеологический словарь. — М.: АСТ. Е. А. </a:t>
                      </a:r>
                      <a:r>
                        <a:rPr kumimoji="0" lang="ru-RU" sz="10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Быстрова</a:t>
                      </a:r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А. П. Окунева, Н. М. Шанский. 1997.</a:t>
                      </a:r>
                    </a:p>
                    <a:p>
                      <a:r>
                        <a:rPr lang="ru-RU" sz="1200" dirty="0" smtClean="0"/>
                        <a:t>Далее по аналогии.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Запишите получившиеся слова, используя информацию из словаря.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Поясните, заменяя</a:t>
                      </a:r>
                      <a:r>
                        <a:rPr lang="ru-RU" sz="1200" baseline="0" dirty="0" smtClean="0"/>
                        <a:t> фразеологизм его значением.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aseline="0" dirty="0" smtClean="0"/>
                        <a:t>(Формирование умения ориентироваться в словарной статье)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Предложения могут быть такими:</a:t>
                      </a:r>
                    </a:p>
                    <a:p>
                      <a:r>
                        <a:rPr lang="ru-RU" sz="1200" dirty="0" smtClean="0"/>
                        <a:t>Вышел</a:t>
                      </a:r>
                      <a:r>
                        <a:rPr lang="ru-RU" sz="1200" baseline="0" dirty="0" smtClean="0"/>
                        <a:t> к доске и молчит, будто в рот воды набрал. (У доски лишился дара речи от неожиданности…)</a:t>
                      </a:r>
                    </a:p>
                    <a:p>
                      <a:r>
                        <a:rPr lang="ru-RU" sz="1200" dirty="0" smtClean="0"/>
                        <a:t>С утра у мамы хлопот полон рот. (У мамы как всегда много дел, забот)</a:t>
                      </a:r>
                    </a:p>
                    <a:p>
                      <a:r>
                        <a:rPr lang="ru-RU" sz="1200" dirty="0" smtClean="0"/>
                        <a:t>Заварили</a:t>
                      </a:r>
                      <a:r>
                        <a:rPr lang="ru-RU" sz="1200" baseline="0" dirty="0" smtClean="0"/>
                        <a:t> кашу, что и в рот не лезет. (Натворили дел, что и желание есть пропало)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/>
                        <a:t>Сравните свои предложения с предложениями, где представлены свободные (неустойчивые) сочетания слов.</a:t>
                      </a:r>
                    </a:p>
                    <a:p>
                      <a:r>
                        <a:rPr lang="ru-RU" sz="1200" i="1" dirty="0" smtClean="0"/>
                        <a:t>Саша набрал  в рот воды и прополоскал горло.</a:t>
                      </a:r>
                    </a:p>
                    <a:p>
                      <a:r>
                        <a:rPr lang="ru-RU" sz="1200" i="1" dirty="0" smtClean="0"/>
                        <a:t>Моей маленькой сестричке только два годика, а у нее полон рот зубов.</a:t>
                      </a:r>
                    </a:p>
                    <a:p>
                      <a:r>
                        <a:rPr lang="ru-RU" sz="1200" i="1" dirty="0" smtClean="0"/>
                        <a:t>Не надо лезть в рот рукой, это неприлично.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Учащиеся под руководством учителя формулируют выводы: Смысл фразеологизма разрушиться. Если в устойчивое выражение ввести другое слово или  заменять свободными</a:t>
                      </a:r>
                      <a:r>
                        <a:rPr lang="ru-RU" sz="1200" baseline="0" dirty="0" smtClean="0"/>
                        <a:t> (неустойчивыми) сочетаниями, употреблять в прямом, конкретном смысле.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052736"/>
            <a:ext cx="7498080" cy="85496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9.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348880"/>
            <a:ext cx="7498080" cy="2664296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Раздел: Развитие речи</a:t>
            </a:r>
          </a:p>
          <a:p>
            <a:pPr>
              <a:buNone/>
            </a:pPr>
            <a:r>
              <a:rPr lang="ru-RU" sz="1800" dirty="0" smtClean="0"/>
              <a:t>Тема: Особенности текста - описания (Урок 138 , ч. 2, с. 113-115)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Сравни лексическое значение слова </a:t>
            </a:r>
            <a:r>
              <a:rPr lang="ru-RU" sz="1800" b="1" i="1" dirty="0" smtClean="0"/>
              <a:t>ночь</a:t>
            </a:r>
            <a:r>
              <a:rPr lang="ru-RU" sz="1800" i="1" dirty="0" smtClean="0"/>
              <a:t> и текст, в котором описывается ночь.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72008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Словари: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980728"/>
            <a:ext cx="7746064" cy="5688632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Ожегов С. И. Словарь русского языка (1949, 22-е издание, 1990; с 1992 - "Толковый словарь русского языка", совместно с Н. Ю. Шведовой).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Толковый словарь  иноязычных слов </a:t>
            </a:r>
            <a:r>
              <a:rPr lang="ru-RU" sz="1800" dirty="0" smtClean="0">
                <a:solidFill>
                  <a:schemeClr val="dk1"/>
                </a:solidFill>
              </a:rPr>
              <a:t>Крысин Л. П. Москва: </a:t>
            </a:r>
            <a:r>
              <a:rPr lang="ru-RU" sz="1800" dirty="0" err="1" smtClean="0">
                <a:solidFill>
                  <a:schemeClr val="dk1"/>
                </a:solidFill>
              </a:rPr>
              <a:t>Эксмо</a:t>
            </a:r>
            <a:r>
              <a:rPr lang="ru-RU" sz="1800" dirty="0" smtClean="0">
                <a:solidFill>
                  <a:schemeClr val="dk1"/>
                </a:solidFill>
              </a:rPr>
              <a:t>, 2008. — 944 с. — (Библиотека словарей).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>
                <a:solidFill>
                  <a:schemeClr val="dk1"/>
                </a:solidFill>
              </a:rPr>
              <a:t>Комплексный словарь трудностей русского языка (для младших школьников). – Проспект. М.Л. </a:t>
            </a:r>
            <a:r>
              <a:rPr lang="ru-RU" sz="1800" dirty="0" err="1" smtClean="0">
                <a:solidFill>
                  <a:schemeClr val="dk1"/>
                </a:solidFill>
              </a:rPr>
              <a:t>Кусова</a:t>
            </a:r>
            <a:r>
              <a:rPr lang="ru-RU" sz="1800" dirty="0" smtClean="0">
                <a:solidFill>
                  <a:schemeClr val="dk1"/>
                </a:solidFill>
              </a:rPr>
              <a:t>, С.В. Плотникова, И.А. Абрамова, А.С. Демышева, </a:t>
            </a:r>
            <a:r>
              <a:rPr lang="ru-RU" sz="1800" dirty="0" err="1" smtClean="0">
                <a:solidFill>
                  <a:schemeClr val="dk1"/>
                </a:solidFill>
              </a:rPr>
              <a:t>Екб</a:t>
            </a:r>
            <a:r>
              <a:rPr lang="ru-RU" sz="1800" dirty="0" smtClean="0">
                <a:solidFill>
                  <a:schemeClr val="dk1"/>
                </a:solidFill>
              </a:rPr>
              <a:t>, Изд. дом </a:t>
            </a:r>
            <a:r>
              <a:rPr lang="ru-RU" sz="1800" dirty="0" err="1" smtClean="0">
                <a:solidFill>
                  <a:schemeClr val="dk1"/>
                </a:solidFill>
              </a:rPr>
              <a:t>Литур</a:t>
            </a:r>
            <a:r>
              <a:rPr lang="ru-RU" sz="1800" dirty="0" smtClean="0">
                <a:solidFill>
                  <a:schemeClr val="dk1"/>
                </a:solidFill>
              </a:rPr>
              <a:t>, 2011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Толковый Словарь </a:t>
            </a:r>
            <a:r>
              <a:rPr lang="ru-RU" sz="1800" dirty="0" err="1" smtClean="0"/>
              <a:t>Онлайн</a:t>
            </a:r>
            <a:r>
              <a:rPr lang="ru-RU" sz="1800" dirty="0" smtClean="0"/>
              <a:t>, </a:t>
            </a:r>
            <a:r>
              <a:rPr lang="en-US" sz="1800" dirty="0" smtClean="0">
                <a:hlinkClick r:id="rId2"/>
              </a:rPr>
              <a:t>http://linglang.ru</a:t>
            </a: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Шанский Н.М. Школьный этимологический словарь русского языка. Происхождение слов/ Н.М. Шанский, Т.А. Боброва. — 7-е изд., стереотип. — М.: Дрофа, 2004. — 398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Школьный словообразовательный словарь русского языка.  Тихонов А.Н. 3-е изд. - М.: Культура и традиции, 1996. - 576 с.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Толковый словарь живого великорусского языка. Изд. 7-е, 1-4. — М.: Русский язык, 1978.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Школьный учебный словарь русского языка. В.В. </a:t>
            </a:r>
            <a:r>
              <a:rPr lang="ru-RU" sz="1800" dirty="0" err="1" smtClean="0"/>
              <a:t>Репкин</a:t>
            </a:r>
            <a:r>
              <a:rPr lang="ru-RU" sz="1800" dirty="0" smtClean="0"/>
              <a:t>, «</a:t>
            </a:r>
            <a:r>
              <a:rPr lang="ru-RU" sz="1800" dirty="0" err="1" smtClean="0"/>
              <a:t>Астрель</a:t>
            </a:r>
            <a:r>
              <a:rPr lang="ru-RU" sz="1800" dirty="0" smtClean="0"/>
              <a:t>», 2005 г. 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>
                <a:solidFill>
                  <a:schemeClr val="dk1"/>
                </a:solidFill>
              </a:rPr>
              <a:t>Учебный фразеологический словарь. — М.: АСТ. Е. А. </a:t>
            </a:r>
            <a:r>
              <a:rPr lang="ru-RU" sz="1800" dirty="0" err="1" smtClean="0">
                <a:solidFill>
                  <a:schemeClr val="dk1"/>
                </a:solidFill>
              </a:rPr>
              <a:t>Быстрова</a:t>
            </a:r>
            <a:r>
              <a:rPr lang="ru-RU" sz="1800" dirty="0" smtClean="0">
                <a:solidFill>
                  <a:schemeClr val="dk1"/>
                </a:solidFill>
              </a:rPr>
              <a:t>, А. П. Окунева, Н. М. Шанский. 1997.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260648"/>
          <a:ext cx="7499350" cy="623859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49675"/>
                <a:gridCol w="3749675"/>
              </a:tblGrid>
              <a:tr h="47787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учителя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Найдите</a:t>
                      </a:r>
                      <a:r>
                        <a:rPr lang="ru-RU" sz="1200" baseline="0" dirty="0" smtClean="0"/>
                        <a:t> по словарю</a:t>
                      </a:r>
                      <a:r>
                        <a:rPr lang="ru-RU" sz="1200" dirty="0" smtClean="0"/>
                        <a:t> лексическое значение слова </a:t>
                      </a:r>
                      <a:r>
                        <a:rPr lang="ru-RU" sz="1200" i="1" dirty="0" smtClean="0"/>
                        <a:t>ночь?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i="0" dirty="0" smtClean="0"/>
                        <a:t>Какой словарь нам в этом поможет?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i="0" dirty="0" smtClean="0"/>
                        <a:t>(Формирование лексикографического запроса)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Толковый словарь русского языка.</a:t>
                      </a:r>
                    </a:p>
                    <a:p>
                      <a:r>
                        <a:rPr kumimoji="0" lang="ru-RU" sz="1000" b="0" i="0" u="none" strike="noStrike" kern="1200" cap="all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нОЧЬ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-и, о ночи, в ночи, мн. -и, -ей, ж. Часть суток от захода до восхода солнца, между вечером и утром. Темная, глубокая н. До ночи и до ночи. Уехать в ночь (ночью). На ночь (перед тем, как ложиться спать). На ночь глядя (поздно вечером). Спокойной (или покойной, доброй) ночи! (пожелание спокойно спать ночью). * Ночь-полночь (прост.) - позднее ночное время. Полярная ночь - часть года за Полярным кругом, когда солнце не поднимается над горизонтом. Тысяча и одна ночь! (разг. шутл.) - о чем-н., запутанном, сложном, связанном с приключениями. ||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уменьш.-ласк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ночка, -и, ж. и ноченька, -и, ж. || прил. ночной,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Ночная смена. Ночные цветы (раскрывающиеся ночью).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Выберите</a:t>
                      </a:r>
                      <a:r>
                        <a:rPr lang="ru-RU" sz="1200" baseline="0" dirty="0" smtClean="0"/>
                        <a:t> из словарной статьи  информацию, поясняющую значение слова.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aseline="0" dirty="0" smtClean="0"/>
                        <a:t>(Формирование умения ориентироваться в словаре)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i="1" dirty="0" smtClean="0"/>
                        <a:t>Ночь - ч</a:t>
                      </a:r>
                      <a:r>
                        <a:rPr kumimoji="0" lang="ru-RU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асть суток от захода до восхода солнца, между вечером и утром. </a:t>
                      </a:r>
                      <a:endParaRPr lang="ru-RU" sz="12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Прочитайте текст, в котором описывается ночь.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Почему в тексте ночь описывается ярче, интереснее?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Найдите по словарю сведения о словарной статье, чтобы проверить правильность ваших выводов.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/>
                        <a:t>(Формирование умения ориентироваться в словаре</a:t>
                      </a:r>
                      <a:r>
                        <a:rPr lang="ru-RU" sz="1200" baseline="0" dirty="0" smtClean="0"/>
                        <a:t> , знаний о его структурных единицах).</a:t>
                      </a:r>
                      <a:r>
                        <a:rPr lang="ru-RU" sz="1200" dirty="0" smtClean="0"/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i="1" dirty="0" smtClean="0"/>
                        <a:t>Ночь – большое черное поле, усеянное белыми одуванчиками. А может быть, это утро, накинув темное покрывало,</a:t>
                      </a:r>
                      <a:r>
                        <a:rPr lang="ru-RU" sz="1200" i="1" baseline="0" dirty="0" smtClean="0"/>
                        <a:t> и</a:t>
                      </a:r>
                      <a:r>
                        <a:rPr lang="ru-RU" sz="1200" i="1" dirty="0" smtClean="0"/>
                        <a:t>дет, крадучись, на свидание, оставляя за собой шлейф черного тумана… а может быть, это кто-то просто выключает свет?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Потому что словарная статья </a:t>
                      </a:r>
                      <a:r>
                        <a:rPr lang="ru-RU" sz="1200" baseline="0" dirty="0" smtClean="0"/>
                        <a:t> - это статья разъясняющая , характеризующая значение слова, его признаки, носит даже научный характер изложения материала.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1" u="sng" dirty="0" smtClean="0"/>
                        <a:t>Словарная статья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dirty="0" smtClean="0"/>
                        <a:t>Статья в словаре, характеризующая то или иное слово и включающая различные зоны. С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ловарная статья состоит из заголовочного слова, его грамматической характеристики, рекомендаций по пунктуационному оформлению и иллюстративной зоны. </a:t>
                      </a:r>
                      <a:endParaRPr lang="ru-RU" sz="10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7642096" cy="5894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1.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060848"/>
            <a:ext cx="7746064" cy="3971528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Неизменяемые слова (Урок 24, ч. 1, с. 70-71)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Устно измените слова так, чтобы они называли не одно животное, а много. Какие слова нельзя изменить? Есть у этих слов окончание?</a:t>
            </a:r>
          </a:p>
          <a:p>
            <a:pPr>
              <a:buNone/>
            </a:pPr>
            <a:r>
              <a:rPr lang="ru-RU" sz="1800" dirty="0" smtClean="0"/>
              <a:t>Сова, медведь, заяц, белка, кенгуру, пони.</a:t>
            </a:r>
          </a:p>
          <a:p>
            <a:pPr>
              <a:buNone/>
            </a:pPr>
            <a:endParaRPr lang="ru-RU" sz="1800" dirty="0" smtClean="0"/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dirty="0" smtClean="0"/>
              <a:t>Правильно ли так говорить: «играет на </a:t>
            </a:r>
            <a:r>
              <a:rPr lang="ru-RU" sz="1800" dirty="0" err="1" smtClean="0"/>
              <a:t>пианине</a:t>
            </a:r>
            <a:r>
              <a:rPr lang="ru-RU" sz="1800" dirty="0" smtClean="0"/>
              <a:t>», «ходит в </a:t>
            </a:r>
            <a:r>
              <a:rPr lang="ru-RU" sz="1800" dirty="0" err="1" smtClean="0"/>
              <a:t>пальте</a:t>
            </a:r>
            <a:r>
              <a:rPr lang="ru-RU" sz="1800" dirty="0" smtClean="0"/>
              <a:t>»?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624" y="116632"/>
          <a:ext cx="7848872" cy="665835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528392"/>
                <a:gridCol w="4320480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 Деятельность учителя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учащихся</a:t>
                      </a:r>
                      <a:endParaRPr lang="ru-RU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u="none" dirty="0" smtClean="0"/>
                        <a:t>Измените слова так, чтобы они  называли не одно животное, а много.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u="none" dirty="0" smtClean="0"/>
                        <a:t>Какие слова не смогли изменить?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u="none" dirty="0" smtClean="0"/>
                        <a:t>Есть у этих слов окончание?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0" u="none" dirty="0" smtClean="0"/>
                        <a:t>(Обращение внимания на затруднения: формирование мотивации обращения к словарю)</a:t>
                      </a:r>
                      <a:endParaRPr lang="ru-RU" sz="12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Сова – совы                                           Кенгуру - ?</a:t>
                      </a:r>
                    </a:p>
                    <a:p>
                      <a:r>
                        <a:rPr lang="ru-RU" sz="1200" b="0" dirty="0" smtClean="0"/>
                        <a:t>Медведь – медведи                         Пони - ?</a:t>
                      </a:r>
                    </a:p>
                    <a:p>
                      <a:r>
                        <a:rPr lang="ru-RU" sz="1200" b="0" dirty="0" smtClean="0"/>
                        <a:t>Заяц – зайцы</a:t>
                      </a:r>
                    </a:p>
                    <a:p>
                      <a:r>
                        <a:rPr lang="ru-RU" sz="1200" b="0" dirty="0" smtClean="0"/>
                        <a:t>Белка – белки</a:t>
                      </a:r>
                    </a:p>
                    <a:p>
                      <a:r>
                        <a:rPr lang="ru-RU" sz="1000" b="0" dirty="0" smtClean="0"/>
                        <a:t>(На доске может появиться  такая запись)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dirty="0" smtClean="0"/>
                        <a:t>Правильно ли так говорить: «играет на </a:t>
                      </a:r>
                      <a:r>
                        <a:rPr lang="ru-RU" sz="1200" b="0" dirty="0" err="1" smtClean="0"/>
                        <a:t>пианине</a:t>
                      </a:r>
                      <a:r>
                        <a:rPr lang="ru-RU" sz="1200" b="0" dirty="0" smtClean="0"/>
                        <a:t>», «ходит в </a:t>
                      </a:r>
                      <a:r>
                        <a:rPr lang="ru-RU" sz="1200" b="0" dirty="0" err="1" smtClean="0"/>
                        <a:t>пальте</a:t>
                      </a:r>
                      <a:r>
                        <a:rPr lang="ru-RU" sz="1200" b="0" dirty="0" smtClean="0"/>
                        <a:t>»?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0" dirty="0" smtClean="0"/>
                        <a:t>(Формирование лексикографического запроса: ошибки речи, необходимость исправить)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Играет на пианино.</a:t>
                      </a:r>
                    </a:p>
                    <a:p>
                      <a:r>
                        <a:rPr lang="ru-RU" sz="1200" b="0" dirty="0" smtClean="0"/>
                        <a:t>Ходит в пальто.</a:t>
                      </a:r>
                    </a:p>
                    <a:p>
                      <a:r>
                        <a:rPr lang="ru-RU" sz="1000" b="0" dirty="0" smtClean="0"/>
                        <a:t>(Под руководством учителя, в парах)</a:t>
                      </a:r>
                      <a:endParaRPr lang="ru-RU" sz="1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dirty="0" smtClean="0"/>
                        <a:t>В русском языке есть имена существительные, которые не изменяются, а значит, не имеют окончания. У них одна форма. Это неизменяемые слова.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dirty="0" smtClean="0"/>
                        <a:t>Составьте три предложения с любыми словами из данных. Запишите.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Пальто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baseline="0" dirty="0" smtClean="0"/>
                        <a:t> </a:t>
                      </a:r>
                      <a:r>
                        <a:rPr lang="ru-RU" sz="1200" b="0" dirty="0" smtClean="0"/>
                        <a:t>        метро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         по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ни         </a:t>
                      </a:r>
                      <a:r>
                        <a:rPr lang="ru-RU" sz="1200" b="0" dirty="0" err="1" smtClean="0"/>
                        <a:t>ра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err="1" smtClean="0"/>
                        <a:t>дио</a:t>
                      </a:r>
                      <a:r>
                        <a:rPr lang="ru-RU" sz="1200" b="0" dirty="0" smtClean="0"/>
                        <a:t>       кенгуру</a:t>
                      </a:r>
                      <a:r>
                        <a:rPr lang="el-GR" sz="1200" b="0" dirty="0" smtClean="0"/>
                        <a:t>΄</a:t>
                      </a:r>
                      <a:endParaRPr lang="ru-RU" sz="1200" b="0" dirty="0" smtClean="0"/>
                    </a:p>
                    <a:p>
                      <a:r>
                        <a:rPr lang="ru-RU" sz="1200" b="0" dirty="0" smtClean="0"/>
                        <a:t>кино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              шоссе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baseline="0" dirty="0" smtClean="0"/>
                        <a:t>         желе</a:t>
                      </a:r>
                      <a:r>
                        <a:rPr lang="el-GR" sz="1200" b="0" baseline="0" dirty="0" smtClean="0"/>
                        <a:t>΄</a:t>
                      </a:r>
                      <a:r>
                        <a:rPr lang="ru-RU" sz="1200" b="0" baseline="0" dirty="0" smtClean="0"/>
                        <a:t>         </a:t>
                      </a:r>
                      <a:r>
                        <a:rPr lang="ru-RU" sz="1200" b="0" baseline="0" dirty="0" err="1" smtClean="0"/>
                        <a:t>кака</a:t>
                      </a:r>
                      <a:r>
                        <a:rPr lang="el-GR" sz="1200" b="0" baseline="0" dirty="0" smtClean="0"/>
                        <a:t>΄</a:t>
                      </a:r>
                      <a:r>
                        <a:rPr lang="ru-RU" sz="1200" b="0" baseline="0" dirty="0" smtClean="0"/>
                        <a:t>о        </a:t>
                      </a:r>
                      <a:r>
                        <a:rPr lang="ru-RU" sz="1200" b="0" dirty="0" err="1" smtClean="0"/>
                        <a:t>пиани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но </a:t>
                      </a:r>
                    </a:p>
                    <a:p>
                      <a:r>
                        <a:rPr lang="ru-RU" sz="1200" b="0" dirty="0" smtClean="0"/>
                        <a:t>кафе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             эскимо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       меню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        ко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err="1" smtClean="0"/>
                        <a:t>фе</a:t>
                      </a:r>
                      <a:r>
                        <a:rPr lang="ru-RU" sz="1200" b="0" dirty="0" smtClean="0"/>
                        <a:t>          такси</a:t>
                      </a:r>
                      <a:r>
                        <a:rPr lang="el-GR" sz="1200" b="0" dirty="0" smtClean="0"/>
                        <a:t>΄</a:t>
                      </a:r>
                      <a:r>
                        <a:rPr lang="ru-RU" sz="1200" b="0" dirty="0" smtClean="0"/>
                        <a:t>       </a:t>
                      </a:r>
                    </a:p>
                    <a:p>
                      <a:r>
                        <a:rPr lang="ru-RU" sz="1200" b="0" dirty="0" smtClean="0"/>
                        <a:t>   </a:t>
                      </a:r>
                    </a:p>
                    <a:p>
                      <a:r>
                        <a:rPr lang="ru-RU" sz="1200" b="0" dirty="0" smtClean="0"/>
                        <a:t>Без пальто зимой холодно. Вчера мы были в кафе. К бабушке поехали на метро.</a:t>
                      </a:r>
                      <a:endParaRPr lang="ru-RU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dirty="0" smtClean="0"/>
                        <a:t>Как вы думаете, откуда «пришли» в русский язык такие «непослушные» слова?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dirty="0" smtClean="0"/>
                        <a:t>Существуют</a:t>
                      </a:r>
                      <a:r>
                        <a:rPr lang="ru-RU" sz="1200" b="0" baseline="0" dirty="0" smtClean="0"/>
                        <a:t> различные словари. (Показ разных видов словарей, рассказ о словарях).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baseline="0" dirty="0" smtClean="0"/>
                        <a:t>Как найти слово в словаре?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baseline="0" dirty="0" smtClean="0"/>
                        <a:t>Знакомство со словарной статьей ( сокращения,  иллюстрации и др.)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baseline="0" dirty="0" smtClean="0"/>
                        <a:t>(Умение выбрать словарь, ориентироваться в словаре, в словарной статье, учить находить необходимую информацию в соответствии с лексикографическим  запросом)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baseline="0" dirty="0" smtClean="0"/>
                        <a:t>Где еще можно найти информацию о нужном слове? (Толковый Словарь </a:t>
                      </a:r>
                      <a:r>
                        <a:rPr lang="ru-RU" sz="1200" b="0" baseline="0" dirty="0" err="1" smtClean="0"/>
                        <a:t>Онлайн</a:t>
                      </a:r>
                      <a:r>
                        <a:rPr lang="ru-RU" sz="1200" b="0" baseline="0" dirty="0" smtClean="0"/>
                        <a:t> - в Интернете, показать по ссылке) 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dirty="0" smtClean="0"/>
                        <a:t>Из других языков.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dirty="0" smtClean="0"/>
                        <a:t>Учатся</a:t>
                      </a:r>
                      <a:r>
                        <a:rPr lang="ru-RU" sz="1200" b="0" baseline="0" dirty="0" smtClean="0"/>
                        <a:t> ориентироваться в словаре </a:t>
                      </a:r>
                      <a:r>
                        <a:rPr lang="ru-RU" sz="1000" b="0" baseline="0" dirty="0" smtClean="0"/>
                        <a:t>(поиск слова по алфавиту).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baseline="0" dirty="0" smtClean="0"/>
                        <a:t>Читают словарную статью, знакомятся с принятыми сокращениями.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baseline="0" dirty="0" smtClean="0"/>
                        <a:t>Читают  предложения  - иллюстрации </a:t>
                      </a:r>
                      <a:r>
                        <a:rPr lang="ru-RU" sz="1000" b="0" baseline="0" dirty="0" smtClean="0"/>
                        <a:t>(употребление в речи).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baseline="0" dirty="0" smtClean="0"/>
                        <a:t>Например:</a:t>
                      </a:r>
                      <a:endParaRPr kumimoji="0" lang="ru-RU" sz="12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ЖЕЛЕ́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нескл., с.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[фр.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gelée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gel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мороз]. </a:t>
                      </a:r>
                      <a:r>
                        <a:rPr kumimoji="0" lang="ru-RU" sz="1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Десертное блюдо, приготовляемое из фруктово-ягодных соков, сахара, вина, сливок и др. продуктов с помощью </a:t>
                      </a:r>
                      <a:r>
                        <a:rPr kumimoji="0" lang="ru-RU" sz="1000" b="0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желатина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r>
                        <a:rPr kumimoji="0" lang="ru-RU" sz="1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Желе́йный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(</a:t>
                      </a:r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спец.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— в виде желе. || Ср. </a:t>
                      </a:r>
                      <a:r>
                        <a:rPr kumimoji="0" lang="ru-RU" sz="10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бланманже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kumimoji="0" lang="ru-RU" sz="10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крем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(в 3-м знач.), </a:t>
                      </a:r>
                      <a:r>
                        <a:rPr kumimoji="0" lang="ru-RU" sz="10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мусс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kumimoji="0" lang="ru-RU" sz="10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суфле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(в 1-м знач.). </a:t>
                      </a:r>
                      <a:r>
                        <a:rPr kumimoji="0" lang="ru-RU" sz="1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Студень из рыбы, мяса или дичи, заливное.</a:t>
                      </a:r>
                    </a:p>
                    <a:p>
                      <a:r>
                        <a:rPr lang="ru-RU" sz="1000" dirty="0" smtClean="0"/>
                        <a:t>(Толковый словарь  иноязычных слов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</a:rPr>
                        <a:t>Крысин Л. П.)</a:t>
                      </a:r>
                    </a:p>
                    <a:p>
                      <a:r>
                        <a:rPr lang="ru-RU" sz="1000" dirty="0" smtClean="0">
                          <a:solidFill>
                            <a:schemeClr val="dk1"/>
                          </a:solidFill>
                        </a:rPr>
                        <a:t>Или:</a:t>
                      </a:r>
                    </a:p>
                    <a:p>
                      <a:r>
                        <a:rPr lang="ru-RU" sz="1000" b="1" dirty="0" smtClean="0">
                          <a:solidFill>
                            <a:schemeClr val="dk1"/>
                          </a:solidFill>
                        </a:rPr>
                        <a:t>ПО</a:t>
                      </a:r>
                      <a:r>
                        <a:rPr lang="el-GR" sz="1000" b="1" dirty="0" smtClean="0">
                          <a:solidFill>
                            <a:schemeClr val="dk1"/>
                          </a:solidFill>
                        </a:rPr>
                        <a:t>΄</a:t>
                      </a:r>
                      <a:r>
                        <a:rPr lang="ru-RU" sz="1000" b="1" dirty="0" smtClean="0">
                          <a:solidFill>
                            <a:schemeClr val="dk1"/>
                          </a:solidFill>
                        </a:rPr>
                        <a:t>НИ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</a:p>
                    <a:p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неизм., м.</a:t>
                      </a:r>
                    </a:p>
                    <a:p>
                      <a:r>
                        <a:rPr kumimoji="0" lang="ru-RU" sz="1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дорожкам зоопарка вез тележку маленький</a:t>
                      </a:r>
                      <a:r>
                        <a:rPr kumimoji="0" lang="ru-RU" sz="10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пони. Покатался я на пони – это маленькие кони.  (С. Маршак)</a:t>
                      </a:r>
                    </a:p>
                    <a:p>
                      <a:r>
                        <a:rPr lang="ru-RU" sz="1000" dirty="0" smtClean="0">
                          <a:solidFill>
                            <a:schemeClr val="dk1"/>
                          </a:solidFill>
                        </a:rPr>
                        <a:t>(Комплексный словарь трудностей русского языка (для младших школьников, М. Л. </a:t>
                      </a:r>
                      <a:r>
                        <a:rPr lang="ru-RU" sz="1000" dirty="0" err="1" smtClean="0">
                          <a:solidFill>
                            <a:schemeClr val="dk1"/>
                          </a:solidFill>
                        </a:rPr>
                        <a:t>Кусова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</a:rPr>
                        <a:t>, С.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</a:rPr>
                        <a:t> В.Плотникова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</a:rPr>
                        <a:t>)</a:t>
                      </a:r>
                      <a:endParaRPr kumimoji="0" lang="ru-RU" sz="1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98080" cy="78296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2.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115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Раздел: Правописание</a:t>
            </a:r>
          </a:p>
          <a:p>
            <a:pPr>
              <a:buNone/>
            </a:pPr>
            <a:r>
              <a:rPr lang="ru-RU" sz="1800" dirty="0" smtClean="0"/>
              <a:t>Тема: Учимся писать буквы безударных гласных в корне слова (Урок 35, ч. 1, р.т. с. 22)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Правильно ли подобраны проверочные слова? Зачеркните, если неправильно, и запишите правильное проверочное слово. Запишите слова без пропусков.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i="1" dirty="0" smtClean="0"/>
              <a:t>С_  лёный – сало                                     гр_за - грозы</a:t>
            </a:r>
          </a:p>
          <a:p>
            <a:pPr>
              <a:buNone/>
            </a:pPr>
            <a:r>
              <a:rPr lang="ru-RU" sz="1800" i="1" dirty="0" smtClean="0"/>
              <a:t>ч_сы – часики                                           б_льё - белый</a:t>
            </a:r>
          </a:p>
          <a:p>
            <a:pPr>
              <a:buNone/>
            </a:pPr>
            <a:r>
              <a:rPr lang="ru-RU" sz="1800" i="1" dirty="0" smtClean="0"/>
              <a:t>л_нивый – линия                                    м_ряк - марка</a:t>
            </a:r>
          </a:p>
          <a:p>
            <a:pPr>
              <a:buNone/>
            </a:pPr>
            <a:endParaRPr lang="ru-RU" sz="1800" i="1" dirty="0" smtClean="0"/>
          </a:p>
          <a:p>
            <a:pPr>
              <a:buNone/>
            </a:pPr>
            <a:endParaRPr lang="ru-RU" sz="1800" i="1" dirty="0" smtClean="0"/>
          </a:p>
          <a:p>
            <a:pPr>
              <a:buNone/>
            </a:pPr>
            <a:endParaRPr lang="ru-RU" sz="1800" i="1" dirty="0" smtClean="0"/>
          </a:p>
        </p:txBody>
      </p:sp>
      <p:sp>
        <p:nvSpPr>
          <p:cNvPr id="9" name="Арка 8"/>
          <p:cNvSpPr/>
          <p:nvPr/>
        </p:nvSpPr>
        <p:spPr>
          <a:xfrm>
            <a:off x="1619672" y="3933056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>
            <a:off x="2771800" y="3933056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Арка 11"/>
          <p:cNvSpPr/>
          <p:nvPr/>
        </p:nvSpPr>
        <p:spPr>
          <a:xfrm>
            <a:off x="1619672" y="4293096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>
            <a:off x="2267744" y="4293096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Арка 13"/>
          <p:cNvSpPr/>
          <p:nvPr/>
        </p:nvSpPr>
        <p:spPr>
          <a:xfrm>
            <a:off x="1619672" y="4653136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Арка 14"/>
          <p:cNvSpPr/>
          <p:nvPr/>
        </p:nvSpPr>
        <p:spPr>
          <a:xfrm>
            <a:off x="2627784" y="465313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Арка 15"/>
          <p:cNvSpPr/>
          <p:nvPr/>
        </p:nvSpPr>
        <p:spPr>
          <a:xfrm>
            <a:off x="4932040" y="393305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Арка 16"/>
          <p:cNvSpPr/>
          <p:nvPr/>
        </p:nvSpPr>
        <p:spPr>
          <a:xfrm>
            <a:off x="5652120" y="393305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Арка 21"/>
          <p:cNvSpPr/>
          <p:nvPr/>
        </p:nvSpPr>
        <p:spPr>
          <a:xfrm>
            <a:off x="4932040" y="429309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Арка 22"/>
          <p:cNvSpPr/>
          <p:nvPr/>
        </p:nvSpPr>
        <p:spPr>
          <a:xfrm>
            <a:off x="5652120" y="429309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Арка 23"/>
          <p:cNvSpPr/>
          <p:nvPr/>
        </p:nvSpPr>
        <p:spPr>
          <a:xfrm>
            <a:off x="4932040" y="465313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Арка 24"/>
          <p:cNvSpPr/>
          <p:nvPr/>
        </p:nvSpPr>
        <p:spPr>
          <a:xfrm>
            <a:off x="5652120" y="4653136"/>
            <a:ext cx="360040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31640" y="908720"/>
          <a:ext cx="7499350" cy="45161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 Деятельность учителя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учащихся</a:t>
                      </a:r>
                      <a:endParaRPr lang="ru-RU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При выполнении задания необходимо вспомнить орфографическое правило проверки слов с орфограммой</a:t>
                      </a:r>
                      <a:r>
                        <a:rPr lang="ru-RU" sz="1200" baseline="0" dirty="0" smtClean="0"/>
                        <a:t>: «Проверяемая безударная гласная в корне слова».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1200" dirty="0" smtClean="0"/>
                        <a:t>Определить место орфограммы.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1200" dirty="0" smtClean="0"/>
                        <a:t>Вспомнить способ проверки</a:t>
                      </a:r>
                      <a:r>
                        <a:rPr lang="ru-RU" sz="1200" baseline="0" dirty="0" smtClean="0"/>
                        <a:t> (с.78  </a:t>
                      </a:r>
                      <a:r>
                        <a:rPr lang="ru-RU" sz="1200" baseline="0" dirty="0" err="1" smtClean="0"/>
                        <a:t>уч</a:t>
                      </a:r>
                      <a:r>
                        <a:rPr lang="ru-RU" sz="1200" baseline="0" dirty="0" smtClean="0"/>
                        <a:t>.)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Правильно ли подобраны проверочные слова? Проанализируйте каждую пару слов.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Что удалось заметить? 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/>
                        <a:t>(Формирование лексикографического запроса: происхождение слова </a:t>
                      </a:r>
                      <a:r>
                        <a:rPr lang="ru-RU" sz="1200" b="1" i="1" dirty="0" smtClean="0"/>
                        <a:t>бельё</a:t>
                      </a:r>
                      <a:r>
                        <a:rPr lang="ru-RU" sz="1200" b="0" i="0" dirty="0" smtClean="0"/>
                        <a:t>)</a:t>
                      </a:r>
                      <a:endParaRPr lang="ru-RU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i="1" dirty="0" smtClean="0"/>
                        <a:t>С_  лёный – сало                                     гр_за - грозы</a:t>
                      </a:r>
                    </a:p>
                    <a:p>
                      <a:pPr>
                        <a:buNone/>
                      </a:pPr>
                      <a:r>
                        <a:rPr lang="ru-RU" sz="1200" i="1" dirty="0" smtClean="0"/>
                        <a:t>ч_сы – часики                                           </a:t>
                      </a:r>
                      <a:r>
                        <a:rPr lang="ru-RU" sz="1600" b="1" i="1" dirty="0" smtClean="0"/>
                        <a:t>б_льё - белый</a:t>
                      </a:r>
                    </a:p>
                    <a:p>
                      <a:pPr>
                        <a:buNone/>
                      </a:pPr>
                      <a:r>
                        <a:rPr lang="ru-RU" sz="1200" i="1" dirty="0" smtClean="0"/>
                        <a:t>л_нивый – линия                                    м_ряк - марка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В</a:t>
                      </a:r>
                      <a:r>
                        <a:rPr lang="ru-RU" sz="1200" baseline="0" dirty="0" smtClean="0"/>
                        <a:t> данном случае необходимо обратиться  к школьному этимологическому словарю русского языка.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aseline="0" dirty="0" smtClean="0"/>
                        <a:t>Прочитайте словарную статью. Определите исходное значение слова. Сформулируйте вывод.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/>
                        <a:t>(Формирование умения ориентироваться в словарной статье – находить</a:t>
                      </a:r>
                      <a:r>
                        <a:rPr lang="ru-RU" sz="1200" baseline="0" dirty="0" smtClean="0"/>
                        <a:t> информацию о происхождении слова бельё)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БЕЛЬЕ</a:t>
                      </a:r>
                      <a:r>
                        <a:rPr lang="ru-RU" sz="1200" dirty="0" smtClean="0"/>
                        <a:t>. </a:t>
                      </a:r>
                      <a:r>
                        <a:rPr lang="ru-RU" sz="1200" dirty="0" err="1" smtClean="0"/>
                        <a:t>Др.-рус</a:t>
                      </a:r>
                      <a:r>
                        <a:rPr lang="ru-RU" sz="1200" dirty="0" smtClean="0"/>
                        <a:t>. </a:t>
                      </a:r>
                      <a:r>
                        <a:rPr lang="ru-RU" sz="1200" dirty="0" err="1" smtClean="0"/>
                        <a:t>Суф</a:t>
                      </a:r>
                      <a:r>
                        <a:rPr lang="ru-RU" sz="1200" dirty="0" smtClean="0"/>
                        <a:t>. производное собирательного значения от </a:t>
                      </a:r>
                      <a:r>
                        <a:rPr lang="ru-RU" sz="1200" i="1" u="sng" dirty="0" smtClean="0">
                          <a:hlinkClick r:id="rId2"/>
                        </a:rPr>
                        <a:t>белый</a:t>
                      </a:r>
                      <a:r>
                        <a:rPr lang="ru-RU" sz="1200" dirty="0" smtClean="0"/>
                        <a:t>, ср. </a:t>
                      </a:r>
                      <a:r>
                        <a:rPr lang="ru-RU" sz="1200" i="1" dirty="0" smtClean="0"/>
                        <a:t>старье</a:t>
                      </a:r>
                      <a:r>
                        <a:rPr lang="ru-RU" sz="1200" dirty="0" smtClean="0"/>
                        <a:t>, </a:t>
                      </a:r>
                      <a:r>
                        <a:rPr lang="ru-RU" sz="1200" i="1" dirty="0" smtClean="0"/>
                        <a:t>гнилье</a:t>
                      </a:r>
                      <a:r>
                        <a:rPr lang="ru-RU" sz="1200" dirty="0" smtClean="0"/>
                        <a:t> и т. п. Исходное значение — "некрашеное (белое) полотно", затем — "белье из такого полотна" и "белье" вообще (ср. </a:t>
                      </a:r>
                      <a:r>
                        <a:rPr lang="ru-RU" sz="1200" i="1" dirty="0" smtClean="0"/>
                        <a:t>розовое белье</a:t>
                      </a:r>
                      <a:r>
                        <a:rPr lang="ru-RU" sz="1200" dirty="0" smtClean="0"/>
                        <a:t>)</a:t>
                      </a:r>
                    </a:p>
                    <a:p>
                      <a:r>
                        <a:rPr lang="ru-RU" sz="1000" dirty="0" smtClean="0"/>
                        <a:t>(Школьный этимологический словарь русского языка. Шанский Н.М.)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Б</a:t>
                      </a:r>
                      <a:r>
                        <a:rPr lang="ru-RU" sz="1200" b="1" u="sng" dirty="0" smtClean="0"/>
                        <a:t>е</a:t>
                      </a:r>
                      <a:r>
                        <a:rPr lang="ru-RU" sz="1200" dirty="0" smtClean="0"/>
                        <a:t>льё - б</a:t>
                      </a:r>
                      <a:r>
                        <a:rPr lang="ru-RU" sz="1200" b="1" u="sng" dirty="0" smtClean="0"/>
                        <a:t>е</a:t>
                      </a:r>
                      <a:r>
                        <a:rPr lang="ru-RU" sz="1200" dirty="0" smtClean="0"/>
                        <a:t>лый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aseline="0" dirty="0" smtClean="0"/>
                        <a:t>Запишите  проверочные слова правильно.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aseline="0" dirty="0" smtClean="0"/>
                        <a:t> Запишите слова без пропусков.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i="1" dirty="0" smtClean="0"/>
                        <a:t>Солёный – соль                                     гроза - грозы</a:t>
                      </a:r>
                    </a:p>
                    <a:p>
                      <a:pPr>
                        <a:buNone/>
                      </a:pPr>
                      <a:r>
                        <a:rPr lang="ru-RU" sz="1200" i="1" dirty="0" smtClean="0"/>
                        <a:t>часы – часики                                        </a:t>
                      </a:r>
                      <a:r>
                        <a:rPr lang="ru-RU" sz="1200" b="0" i="1" dirty="0" smtClean="0"/>
                        <a:t>бельё - белый</a:t>
                      </a:r>
                    </a:p>
                    <a:p>
                      <a:pPr>
                        <a:buNone/>
                      </a:pPr>
                      <a:r>
                        <a:rPr lang="ru-RU" sz="1200" i="1" dirty="0" smtClean="0"/>
                        <a:t>ленивый – лень                                    моряк - море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Арка 5"/>
          <p:cNvSpPr/>
          <p:nvPr/>
        </p:nvSpPr>
        <p:spPr>
          <a:xfrm>
            <a:off x="5148064" y="4509120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5652120" y="4509120"/>
            <a:ext cx="288032" cy="144016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268760"/>
            <a:ext cx="7498080" cy="7249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3.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420888"/>
            <a:ext cx="7498080" cy="2773288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Слово и его значение (Урок 78, ч. 2, с. 4-5)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Маленький Федя услышал слова и объяснил их так:</a:t>
            </a:r>
          </a:p>
          <a:p>
            <a:pPr>
              <a:buClr>
                <a:srgbClr val="FFC000"/>
              </a:buClr>
            </a:pPr>
            <a:r>
              <a:rPr lang="ru-RU" sz="1800" i="1" dirty="0" smtClean="0"/>
              <a:t>- Ложка – то, чем едят суп; кошка – животное, живет в доме; садовод – дядя, который водит детей в сад; зима – время года, когда холодно и идет снег; перчатка – то, что делает еду острой.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624" y="188641"/>
          <a:ext cx="7776864" cy="65059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81979"/>
                <a:gridCol w="4494885"/>
              </a:tblGrid>
              <a:tr h="28803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Деятельность учителя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Деятельность учащихся</a:t>
                      </a:r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Как вы думаете, все ли слова верно объяснил Федя?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/>
                        <a:t>(проблемная</a:t>
                      </a:r>
                      <a:r>
                        <a:rPr lang="ru-RU" sz="1200" baseline="0" dirty="0" smtClean="0"/>
                        <a:t> ситуация)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i="1" dirty="0" smtClean="0"/>
                        <a:t>Ложка – то, чем едят суп; </a:t>
                      </a:r>
                    </a:p>
                    <a:p>
                      <a:r>
                        <a:rPr lang="ru-RU" sz="1200" i="1" dirty="0" smtClean="0"/>
                        <a:t>кошка – животное, живет в доме; </a:t>
                      </a:r>
                    </a:p>
                    <a:p>
                      <a:r>
                        <a:rPr lang="ru-RU" sz="1200" i="1" dirty="0" smtClean="0"/>
                        <a:t>садовод – дядя, который водит детей в сад; </a:t>
                      </a:r>
                    </a:p>
                    <a:p>
                      <a:r>
                        <a:rPr lang="ru-RU" sz="1200" i="1" dirty="0" smtClean="0"/>
                        <a:t>зима – время года, когда холодно и идет снег; </a:t>
                      </a:r>
                    </a:p>
                    <a:p>
                      <a:r>
                        <a:rPr lang="ru-RU" sz="1200" i="1" dirty="0" smtClean="0"/>
                        <a:t>перчатка – то, что делает еду острой</a:t>
                      </a:r>
                      <a:endParaRPr lang="ru-RU" sz="12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Если есть ошибки, исправь их и объясни, почему они появились?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Варианты ответов детей могут быть разными.</a:t>
                      </a:r>
                      <a:endParaRPr lang="ru-RU" sz="1200" dirty="0"/>
                    </a:p>
                  </a:txBody>
                  <a:tcPr/>
                </a:tc>
              </a:tr>
              <a:tr h="28754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/>
                        <a:t>Что необходимо, чтобы правильно выполнить задание?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(Формирование мотивации  обращения к словарю)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/>
                        <a:t>Какой словарь выбрать, если необходимо уточнить значение (толкование)</a:t>
                      </a:r>
                      <a:r>
                        <a:rPr lang="ru-RU" sz="1200" baseline="0" dirty="0" smtClean="0"/>
                        <a:t> слова?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aseline="0" dirty="0" smtClean="0"/>
                        <a:t>Какая информация в словарной статье нам важна?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(Формирование умения определить тип словаря. Формирование умения ориентироваться в словарной статье -  значение (толкование) слова.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aseline="0" dirty="0" smtClean="0"/>
                        <a:t>Используя информацию словарной статьи, запишите значения каждого слова в тетрадь (или по выбору)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aseline="0" dirty="0" smtClean="0"/>
                        <a:t>Слово </a:t>
                      </a:r>
                      <a:r>
                        <a:rPr lang="ru-RU" sz="1200" i="1" baseline="0" dirty="0" smtClean="0"/>
                        <a:t>ложка </a:t>
                      </a:r>
                      <a:r>
                        <a:rPr lang="ru-RU" sz="1200" i="0" baseline="0" dirty="0" smtClean="0"/>
                        <a:t> имеет два значения. </a:t>
                      </a:r>
                      <a:endParaRPr lang="ru-RU" sz="12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aseline="0" dirty="0" smtClean="0"/>
                        <a:t>Вывод: Полный рассказ о предмете называют лексическим значением слова.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(Дополнительная информация: В переводе с древнегреческого языка </a:t>
                      </a:r>
                      <a:r>
                        <a:rPr lang="ru-RU" sz="1200" i="1" baseline="0" dirty="0" smtClean="0"/>
                        <a:t>лексис </a:t>
                      </a:r>
                      <a:r>
                        <a:rPr lang="ru-RU" sz="1200" i="0" baseline="0" dirty="0" smtClean="0"/>
                        <a:t>значит «слово», «выражение»)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этом случае поможет словарь. Толковый словарь русского языка. 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ЛОЖКА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-и, ж. 1. Предмет для зачерпывания жидкой, рассыпчатой пищи. Столовая л. (для супа). Чайная л. Десертная л. Через час по чайной ложке (очень медленно, с большими перерывами; разг.). Дорога л. к обеду (посл.). 2. мн. Русский ударный музыкальный инструмент, состоящий из двух деревянных ложек с удлиненными ручками (в старину - с подвязанными к ним бубенчиками). || уменьш. ложечка, -и, ж. || прил. ложечный,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ая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ое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КОШКА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-и, ж. 1. Хищное млекопитающее сем. кошачьих. Дикая к. Лесная, степная к. (разные виды дикой кошки). Камышовые кошки (вид диких кошек, обитающих в зарослях камышей, кустарников). Домашняя к. 2. Домашний вид такого животного, а также мех его. Сибирская, ангорская, персидская, сиамская к. (породы домашних кошек). 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САДОВОД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-а, м. Специалист по садоводству; человек, разводящий сад, сады.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ЗИМА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вин. зиму, мн. зимы, зим,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зимам,ж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Самое холодное время года, следующее за осенью и предшествующее весне. Суровая, холодная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Мягкая </a:t>
                      </a:r>
                      <a:r>
                        <a:rPr kumimoji="0"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kumimoji="0" lang="ru-RU" sz="1000" b="0" i="0" u="none" strike="noStrike" kern="1200" cap="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ПЕРЧАТКА</a:t>
                      </a:r>
                      <a:endParaRPr kumimoji="0" lang="ru-RU" sz="1000" b="0" i="0" kern="1200" cap="all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-и, ж. 1. Предмет одежды, закрывающий руку от запястья до конца пальцев и каждый палец в отдельности. Вязаные, кожаные, трикотажные перчатки. </a:t>
                      </a:r>
                    </a:p>
                    <a:p>
                      <a:r>
                        <a:rPr lang="ru-RU" sz="1000" dirty="0" smtClean="0"/>
                        <a:t>(Толковый словарь русского языка,</a:t>
                      </a:r>
                      <a:r>
                        <a:rPr lang="ru-RU" sz="1000" baseline="0" dirty="0" smtClean="0"/>
                        <a:t> С.И. Ожегов, Н.Ю. Шведова)</a:t>
                      </a:r>
                      <a:endParaRPr lang="ru-RU" sz="1000" dirty="0"/>
                    </a:p>
                  </a:txBody>
                  <a:tcPr/>
                </a:tc>
              </a:tr>
              <a:tr h="7454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Дополнительную информацию можно получить в других словарях?</a:t>
                      </a:r>
                    </a:p>
                    <a:p>
                      <a:r>
                        <a:rPr lang="ru-RU" sz="1200" dirty="0" smtClean="0"/>
                        <a:t>Например? (Под руководством учителя)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ПЕРЧАТКА. </a:t>
                      </a:r>
                      <a:r>
                        <a:rPr kumimoji="0" lang="ru-RU" sz="12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Искон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ru-RU" sz="12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Суф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производное от </a:t>
                      </a:r>
                      <a:r>
                        <a:rPr kumimoji="0" lang="ru-RU" sz="12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пьрщатыи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"пальчатый", </a:t>
                      </a:r>
                      <a:r>
                        <a:rPr kumimoji="0" lang="ru-RU" sz="12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суф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образования от </a:t>
                      </a:r>
                      <a:r>
                        <a:rPr kumimoji="0" lang="ru-RU" sz="12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пьрстъ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"палец"; </a:t>
                      </a:r>
                      <a:r>
                        <a:rPr kumimoji="0" lang="ru-RU" sz="12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ь</a:t>
                      </a: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 е. Буквально — "варежка с пальцами".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(Школьный этимологический словарь русского языка. Шанский Н.М.)</a:t>
                      </a:r>
                      <a:endParaRPr kumimoji="0" lang="ru-RU" sz="12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65293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Упражнение 4.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772816"/>
            <a:ext cx="7498080" cy="3960440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Раздел: Как устроен наш язык</a:t>
            </a:r>
          </a:p>
          <a:p>
            <a:pPr>
              <a:buNone/>
            </a:pPr>
            <a:r>
              <a:rPr lang="ru-RU" sz="1800" dirty="0" smtClean="0"/>
              <a:t>Тема: Как сочетаются слова (Урок 83 , ч. 2, с. 14)</a:t>
            </a:r>
          </a:p>
          <a:p>
            <a:pPr>
              <a:buClr>
                <a:srgbClr val="FFC000"/>
              </a:buClr>
              <a:buFont typeface="Wingdings" pitchFamily="2" charset="2"/>
              <a:buChar char="v"/>
            </a:pPr>
            <a:r>
              <a:rPr lang="ru-RU" sz="1800" i="1" dirty="0" smtClean="0"/>
              <a:t>Прочитайте предложения. Одинаково ли значение слов, данных в скобках? Спишите, выбрав нужные слова. Объясните свой выбор. Используйте оставшиеся слова в своих предложениях (устно).</a:t>
            </a:r>
          </a:p>
          <a:p>
            <a:pPr marL="425196" indent="-342900">
              <a:buClr>
                <a:srgbClr val="FFC000"/>
              </a:buClr>
              <a:buAutoNum type="arabicPeriod"/>
            </a:pPr>
            <a:r>
              <a:rPr lang="ru-RU" sz="1800" dirty="0" smtClean="0"/>
              <a:t>Мой папа знает (грецкий, греческий) язык.</a:t>
            </a:r>
          </a:p>
          <a:p>
            <a:pPr marL="425196" indent="-342900">
              <a:buClr>
                <a:srgbClr val="FFC000"/>
              </a:buClr>
              <a:buAutoNum type="arabicPeriod"/>
            </a:pPr>
            <a:r>
              <a:rPr lang="ru-RU" sz="1800" dirty="0" smtClean="0"/>
              <a:t>В новой квартире просторная и светлая (гостиная, гостиница).</a:t>
            </a:r>
          </a:p>
          <a:p>
            <a:pPr marL="425196" indent="-342900">
              <a:buClr>
                <a:srgbClr val="FFC000"/>
              </a:buClr>
              <a:buAutoNum type="arabicPeriod"/>
            </a:pPr>
            <a:r>
              <a:rPr lang="ru-RU" sz="1800" dirty="0" smtClean="0"/>
              <a:t>Я люблю смотреть, как крутится и переваливается (волчок, волчонок).</a:t>
            </a:r>
          </a:p>
          <a:p>
            <a:pPr marL="425196" indent="-342900">
              <a:buClr>
                <a:srgbClr val="FFC000"/>
              </a:buClr>
            </a:pPr>
            <a:r>
              <a:rPr lang="ru-RU" sz="1200" dirty="0" smtClean="0"/>
              <a:t> Если вы не знаете значение слова, посмотрите в толковый словарик в конце учебника.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677</TotalTime>
  <Words>3649</Words>
  <Application>Microsoft Office PowerPoint</Application>
  <PresentationFormat>Экран (4:3)</PresentationFormat>
  <Paragraphs>368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Лингводидактическое обеспечение процесса  формирования информационной грамотности младшего школьника</vt:lpstr>
      <vt:lpstr>Словари:</vt:lpstr>
      <vt:lpstr>Упражнение 1.</vt:lpstr>
      <vt:lpstr>Слайд 4</vt:lpstr>
      <vt:lpstr>Упражнение 2.</vt:lpstr>
      <vt:lpstr>Слайд 6</vt:lpstr>
      <vt:lpstr>Упражнение 3.</vt:lpstr>
      <vt:lpstr>Слайд 8</vt:lpstr>
      <vt:lpstr>Упражнение 4.</vt:lpstr>
      <vt:lpstr>Слайд 10</vt:lpstr>
      <vt:lpstr>Упражнение 5.</vt:lpstr>
      <vt:lpstr>Слайд 12</vt:lpstr>
      <vt:lpstr>Упражнение 6.</vt:lpstr>
      <vt:lpstr>Слайд 14</vt:lpstr>
      <vt:lpstr>Упражнение 7.</vt:lpstr>
      <vt:lpstr>Слайд 16</vt:lpstr>
      <vt:lpstr>Упражнение 8.</vt:lpstr>
      <vt:lpstr>Слайд 18</vt:lpstr>
      <vt:lpstr>Упражнение 9.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УМК «Начальная школа XXI века» (руководитель проекта – чл.-корр. РАО проф. Н.Ф. Виноград Русский язык 2 класс</dc:title>
  <dc:creator>Андрей</dc:creator>
  <cp:lastModifiedBy>Началка</cp:lastModifiedBy>
  <cp:revision>216</cp:revision>
  <dcterms:created xsi:type="dcterms:W3CDTF">2013-03-18T07:18:23Z</dcterms:created>
  <dcterms:modified xsi:type="dcterms:W3CDTF">2013-11-06T05:54:06Z</dcterms:modified>
</cp:coreProperties>
</file>