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F8A35-9E2A-4461-8B0A-BB816A6DB456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786F-2A82-41BC-A578-B015777C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5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786F-2A82-41BC-A578-B015777C55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1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935-D030-4BDC-950D-5C41C5066D0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DA9B-0991-4953-93F9-B7A934D6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2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935-D030-4BDC-950D-5C41C5066D0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DA9B-0991-4953-93F9-B7A934D6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7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935-D030-4BDC-950D-5C41C5066D0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DA9B-0991-4953-93F9-B7A934D6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935-D030-4BDC-950D-5C41C5066D0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DA9B-0991-4953-93F9-B7A934D6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3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935-D030-4BDC-950D-5C41C5066D0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DA9B-0991-4953-93F9-B7A934D6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3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935-D030-4BDC-950D-5C41C5066D0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DA9B-0991-4953-93F9-B7A934D6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3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935-D030-4BDC-950D-5C41C5066D0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DA9B-0991-4953-93F9-B7A934D6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7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935-D030-4BDC-950D-5C41C5066D0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DA9B-0991-4953-93F9-B7A934D6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3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935-D030-4BDC-950D-5C41C5066D0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DA9B-0991-4953-93F9-B7A934D6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935-D030-4BDC-950D-5C41C5066D0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DA9B-0991-4953-93F9-B7A934D6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31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935-D030-4BDC-950D-5C41C5066D0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DA9B-0991-4953-93F9-B7A934D6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9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3935-D030-4BDC-950D-5C41C5066D0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DA9B-0991-4953-93F9-B7A934D60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3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allerix.ru/storeroom/77475/N/640/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Picture 7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3"/>
            <a:ext cx="12192000" cy="90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408672" y="895463"/>
            <a:ext cx="9414118" cy="1420836"/>
            <a:chOff x="1941342" y="1435039"/>
            <a:chExt cx="9414118" cy="1420836"/>
          </a:xfrm>
        </p:grpSpPr>
        <p:sp>
          <p:nvSpPr>
            <p:cNvPr id="7" name="Горизонтальный свиток 6"/>
            <p:cNvSpPr/>
            <p:nvPr/>
          </p:nvSpPr>
          <p:spPr>
            <a:xfrm>
              <a:off x="1941342" y="1435039"/>
              <a:ext cx="9414118" cy="1420836"/>
            </a:xfrm>
            <a:prstGeom prst="horizontalScroll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076060" y="1822292"/>
              <a:ext cx="9279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Сквозь строки и ноты: Англия вдохновляет</a:t>
              </a:r>
              <a:endPara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54" y="2703552"/>
            <a:ext cx="2051953" cy="271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038acbe8af86b4db50ef62e87c8d169ff71af41f-529974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3" y="3186463"/>
            <a:ext cx="1987072" cy="271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469" y="3186463"/>
            <a:ext cx="2105957" cy="271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6" y="2703552"/>
            <a:ext cx="2131266" cy="271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514112" y="5743670"/>
            <a:ext cx="2131266" cy="519969"/>
            <a:chOff x="587344" y="6232523"/>
            <a:chExt cx="2131266" cy="519969"/>
          </a:xfrm>
        </p:grpSpPr>
        <p:sp>
          <p:nvSpPr>
            <p:cNvPr id="8" name="Горизонтальный свиток 7"/>
            <p:cNvSpPr/>
            <p:nvPr/>
          </p:nvSpPr>
          <p:spPr>
            <a:xfrm>
              <a:off x="587344" y="6232523"/>
              <a:ext cx="2131266" cy="519969"/>
            </a:xfrm>
            <a:prstGeom prst="horizontalScroll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5373" y="6292452"/>
              <a:ext cx="1640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Шекспир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295974" y="5619746"/>
            <a:ext cx="2131266" cy="767815"/>
            <a:chOff x="587344" y="6232523"/>
            <a:chExt cx="2131266" cy="767815"/>
          </a:xfrm>
        </p:grpSpPr>
        <p:sp>
          <p:nvSpPr>
            <p:cNvPr id="40" name="Горизонтальный свиток 39"/>
            <p:cNvSpPr/>
            <p:nvPr/>
          </p:nvSpPr>
          <p:spPr>
            <a:xfrm>
              <a:off x="587344" y="6232523"/>
              <a:ext cx="2131266" cy="519969"/>
            </a:xfrm>
            <a:prstGeom prst="horizontalScroll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5373" y="6292452"/>
              <a:ext cx="16405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Байрон</a:t>
              </a:r>
            </a:p>
            <a:p>
              <a:pPr algn="ctr"/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337553" y="6194155"/>
            <a:ext cx="2131266" cy="767815"/>
            <a:chOff x="587344" y="6232523"/>
            <a:chExt cx="2131266" cy="767815"/>
          </a:xfrm>
        </p:grpSpPr>
        <p:sp>
          <p:nvSpPr>
            <p:cNvPr id="43" name="Горизонтальный свиток 42"/>
            <p:cNvSpPr/>
            <p:nvPr/>
          </p:nvSpPr>
          <p:spPr>
            <a:xfrm>
              <a:off x="587344" y="6232523"/>
              <a:ext cx="2131266" cy="519969"/>
            </a:xfrm>
            <a:prstGeom prst="horizontalScroll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5373" y="6292452"/>
              <a:ext cx="16405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Бёрнс</a:t>
              </a:r>
            </a:p>
            <a:p>
              <a:pPr algn="ctr"/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9267444" y="6191465"/>
            <a:ext cx="2131266" cy="767815"/>
            <a:chOff x="587344" y="6232523"/>
            <a:chExt cx="2131266" cy="767815"/>
          </a:xfrm>
        </p:grpSpPr>
        <p:sp>
          <p:nvSpPr>
            <p:cNvPr id="46" name="Горизонтальный свиток 45"/>
            <p:cNvSpPr/>
            <p:nvPr/>
          </p:nvSpPr>
          <p:spPr>
            <a:xfrm>
              <a:off x="587344" y="6232523"/>
              <a:ext cx="2131266" cy="519969"/>
            </a:xfrm>
            <a:prstGeom prst="horizontalScroll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5373" y="6292452"/>
              <a:ext cx="16405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Стивенсон</a:t>
              </a:r>
            </a:p>
            <a:p>
              <a:pPr algn="ctr"/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AutoShape 5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36" y="2100956"/>
            <a:ext cx="3143164" cy="338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Портрет работы Томаса Филлипса, 1813 г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10" y="1573774"/>
            <a:ext cx="3730625" cy="48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01709" y="291033"/>
            <a:ext cx="5137431" cy="1402792"/>
            <a:chOff x="587344" y="6232523"/>
            <a:chExt cx="2131267" cy="596614"/>
          </a:xfrm>
        </p:grpSpPr>
        <p:sp>
          <p:nvSpPr>
            <p:cNvPr id="5" name="Горизонтальный свиток 4"/>
            <p:cNvSpPr/>
            <p:nvPr/>
          </p:nvSpPr>
          <p:spPr>
            <a:xfrm>
              <a:off x="587344" y="6232523"/>
              <a:ext cx="2131266" cy="519969"/>
            </a:xfrm>
            <a:prstGeom prst="horizontalScroll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7345" y="6292452"/>
              <a:ext cx="2131266" cy="536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Джордж Гордон Байрон </a:t>
              </a:r>
              <a:endPara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1788 г. 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-1824 г. 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615953" y="230948"/>
            <a:ext cx="5351275" cy="1222581"/>
            <a:chOff x="587344" y="6232523"/>
            <a:chExt cx="2131267" cy="519969"/>
          </a:xfrm>
        </p:grpSpPr>
        <p:sp>
          <p:nvSpPr>
            <p:cNvPr id="8" name="Горизонтальный свиток 7"/>
            <p:cNvSpPr/>
            <p:nvPr/>
          </p:nvSpPr>
          <p:spPr>
            <a:xfrm>
              <a:off x="587344" y="6232523"/>
              <a:ext cx="2131266" cy="519969"/>
            </a:xfrm>
            <a:prstGeom prst="horizontalScroll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7345" y="6292448"/>
              <a:ext cx="2131266" cy="4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Михаил Юрьевич Лермонтов </a:t>
              </a:r>
            </a:p>
            <a:p>
              <a:pPr algn="ctr"/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1814г. –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1841г.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196" name="Picture 4" descr="Лермонтов в ментике лейб-гвардии Гусарского полка (портрет работы Петра Заболотского, 183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56" y="1513613"/>
            <a:ext cx="3774465" cy="48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73337" y="6457890"/>
            <a:ext cx="3994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работы Томаса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Филлипса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48718" y="6457890"/>
            <a:ext cx="6018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 в ментике лейб-гвардии Гусарского полка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.liveinternet.ru/images/attach/c/2/73/821/73821402_be0a56e93a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9576" y="127730"/>
            <a:ext cx="8515378" cy="615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8553" y="6279757"/>
            <a:ext cx="9417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отраднее и лучше становилось Саулу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дух злой отступал от него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50" y="3183866"/>
            <a:ext cx="3586245" cy="35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Студийная фотография Киплин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6" y="355133"/>
            <a:ext cx="4762500" cy="62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230928" y="195776"/>
            <a:ext cx="4567060" cy="1384959"/>
            <a:chOff x="587344" y="6232523"/>
            <a:chExt cx="2131266" cy="519969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587344" y="6232523"/>
              <a:ext cx="2131266" cy="519969"/>
            </a:xfrm>
            <a:prstGeom prst="horizontalScroll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1358" y="6326323"/>
              <a:ext cx="2057252" cy="358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Джозеф </a:t>
              </a:r>
              <a:r>
                <a:rPr 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Редьярд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Киплинг 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1865 г. -  1936 г.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584873" y="1696920"/>
            <a:ext cx="6415281" cy="89255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английской литературы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Оскар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Уайльд </a:t>
            </a:r>
          </a:p>
        </p:txBody>
      </p:sp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390" y="2886669"/>
            <a:ext cx="2496931" cy="35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73" y="2886669"/>
            <a:ext cx="2156038" cy="341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56" y="-94130"/>
            <a:ext cx="10428194" cy="69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8" y="1194613"/>
            <a:ext cx="6313072" cy="3982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7" y="447347"/>
            <a:ext cx="6067757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друг детей 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С.Я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Маршак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6" name="Picture 2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45" y="447347"/>
            <a:ext cx="4486722" cy="589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72366" y="5635770"/>
            <a:ext cx="3910198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Я. Маршак. Робин-Бобин.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А. Соколов)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6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991" y="1957442"/>
            <a:ext cx="3383459" cy="49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ом, который построил Джек сти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" y="179238"/>
            <a:ext cx="5080533" cy="65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5506" y="6196067"/>
            <a:ext cx="1917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</a:t>
            </a:r>
            <a:r>
              <a:rPr lang="ru-RU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А.Елисеева</a:t>
            </a:r>
            <a:endParaRPr lang="ru-RU" sz="2000" b="0" i="1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1624" y="356733"/>
            <a:ext cx="5126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House That Jack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1624" y="1003064"/>
            <a:ext cx="6088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относится к категории кумулятивных сказок для обучения запоминанию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6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182881"/>
            <a:ext cx="5041016" cy="6147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1693" y="6287796"/>
            <a:ext cx="5041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 Gabriel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Rossetti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Lady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Greensleeves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7287" y="374525"/>
            <a:ext cx="6135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Английская народная баллада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87286" y="10208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Greensleeves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баллада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 которой часто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приписывают английскому королю Генриху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VIII. </a:t>
            </a:r>
            <a:endParaRPr lang="ru-RU" sz="2400" dirty="0"/>
          </a:p>
        </p:txBody>
      </p:sp>
      <p:pic>
        <p:nvPicPr>
          <p:cNvPr id="4104" name="Picture 8" descr="Генрих VIII и Анна Болейн на охоте в Виндзорском лесу. Картина У. П. Фрайта, 1903 г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92" y="1942651"/>
            <a:ext cx="3526810" cy="4345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87286" y="6287796"/>
            <a:ext cx="6429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Генрих VIII и Анна Болейн на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охоте. 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Фрайт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3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2454" y="2078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94" y="-17086"/>
            <a:ext cx="9003324" cy="69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6159" y="405284"/>
            <a:ext cx="3821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Буше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Франсуа. Мельница. 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1751. Лувр, Париж.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2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65" y="576544"/>
            <a:ext cx="3905929" cy="56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10729" y="318945"/>
            <a:ext cx="3787675" cy="1267317"/>
            <a:chOff x="587344" y="6232523"/>
            <a:chExt cx="2131266" cy="590841"/>
          </a:xfrm>
        </p:grpSpPr>
        <p:sp>
          <p:nvSpPr>
            <p:cNvPr id="5" name="Горизонтальный свиток 4"/>
            <p:cNvSpPr/>
            <p:nvPr/>
          </p:nvSpPr>
          <p:spPr>
            <a:xfrm>
              <a:off x="587344" y="6232523"/>
              <a:ext cx="2131266" cy="519969"/>
            </a:xfrm>
            <a:prstGeom prst="horizontalScroll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7321" y="6292452"/>
              <a:ext cx="2101289" cy="530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Роберт Льюис Стивенсон</a:t>
              </a:r>
            </a:p>
            <a:p>
              <a:pPr algn="ctr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1850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- 1894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г. 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06" name="Picture 10" descr="https://avatars.mds.yandex.net/get-entity_search/5103535/952861602/S600xU_2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4" y="1562791"/>
            <a:ext cx="3577199" cy="477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05" y="388224"/>
            <a:ext cx="4515783" cy="301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7647794" y="3527802"/>
            <a:ext cx="4110318" cy="1115301"/>
            <a:chOff x="567132" y="6232523"/>
            <a:chExt cx="2231848" cy="519969"/>
          </a:xfrm>
        </p:grpSpPr>
        <p:sp>
          <p:nvSpPr>
            <p:cNvPr id="15" name="Горизонтальный свиток 14"/>
            <p:cNvSpPr/>
            <p:nvPr/>
          </p:nvSpPr>
          <p:spPr>
            <a:xfrm>
              <a:off x="587344" y="6232523"/>
              <a:ext cx="2131266" cy="519969"/>
            </a:xfrm>
            <a:prstGeom prst="horizontalScroll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132" y="6308310"/>
              <a:ext cx="2231848" cy="38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Самуил Яковлевич Маршак 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1887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г.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- 1964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г. 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14" name="Picture 1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72" y="4683916"/>
            <a:ext cx="3655572" cy="20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" y="0"/>
            <a:ext cx="107899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322306" y="6097507"/>
            <a:ext cx="7843670" cy="1208859"/>
            <a:chOff x="539384" y="6232523"/>
            <a:chExt cx="2131266" cy="982950"/>
          </a:xfrm>
        </p:grpSpPr>
        <p:sp>
          <p:nvSpPr>
            <p:cNvPr id="13" name="Горизонтальный свиток 12"/>
            <p:cNvSpPr/>
            <p:nvPr/>
          </p:nvSpPr>
          <p:spPr>
            <a:xfrm>
              <a:off x="539384" y="6232523"/>
              <a:ext cx="2131266" cy="519969"/>
            </a:xfrm>
            <a:prstGeom prst="horizontalScroll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6699" y="6289511"/>
              <a:ext cx="1640541" cy="92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Иллюстрация к балладе 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«Вересковый мед»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97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7" y="506132"/>
            <a:ext cx="3214837" cy="409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upload.wikimedia.org/wikipedia/commons/thumb/7/78/Procession_of_Characters_from_Shakespeare%27s_Plays_-_Google_Art_Project.jpg/960px-Procession_of_Characters_from_Shakespeare%27s_Plays_-_Google_Art_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29" y="4665203"/>
            <a:ext cx="8500123" cy="188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06646" y="4915705"/>
            <a:ext cx="3214837" cy="1384960"/>
            <a:chOff x="587344" y="6232523"/>
            <a:chExt cx="2131266" cy="519969"/>
          </a:xfrm>
        </p:grpSpPr>
        <p:sp>
          <p:nvSpPr>
            <p:cNvPr id="11" name="Горизонтальный свиток 10"/>
            <p:cNvSpPr/>
            <p:nvPr/>
          </p:nvSpPr>
          <p:spPr>
            <a:xfrm>
              <a:off x="587344" y="6232523"/>
              <a:ext cx="2131266" cy="519969"/>
            </a:xfrm>
            <a:prstGeom prst="horizontalScroll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1358" y="6326326"/>
              <a:ext cx="2057252" cy="358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Уильям Шекспир </a:t>
              </a:r>
              <a:endPara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1564 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—1616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г. 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533129" y="538806"/>
            <a:ext cx="60960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world's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merely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players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exits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entrances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plays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...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you like it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Scene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139–142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8042" y="2786670"/>
            <a:ext cx="60960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 мир — театр.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нем женщины, мужчины — все актеры.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 них есть выходы, уходы.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каждый не одну играет роль.</a:t>
            </a:r>
          </a:p>
        </p:txBody>
      </p:sp>
    </p:spTree>
    <p:extLst>
      <p:ext uri="{BB962C8B-B14F-4D97-AF65-F5344CB8AC3E}">
        <p14:creationId xmlns:p14="http://schemas.microsoft.com/office/powerpoint/2010/main" val="33601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upload.wikimedia.org/wikipedia/commons/thumb/5/5b/Alexander_Nasmyth_-_Robert_Burns%2C_1759_-_1796._Poet_-_Google_Art_Project.jpg/250px-Alexander_Nasmyth_-_Robert_Burns%2C_1759_-_1796._Poet_-_Google_Art_Proje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567" y="285145"/>
            <a:ext cx="4133266" cy="567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234988" y="178632"/>
            <a:ext cx="4155140" cy="1544305"/>
            <a:chOff x="587344" y="6232523"/>
            <a:chExt cx="2131266" cy="580940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587344" y="6232523"/>
              <a:ext cx="2131266" cy="519969"/>
            </a:xfrm>
            <a:prstGeom prst="horizontalScroll">
              <a:avLst/>
            </a:prstGeom>
            <a:solidFill>
              <a:srgbClr val="FFFF9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9766" y="6292452"/>
              <a:ext cx="2068844" cy="52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Роберт Бёрнс</a:t>
              </a:r>
              <a:endPara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1759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г.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- 1796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г. 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25337" y="324433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endParaRPr lang="ru-RU" sz="2000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555" y="6041078"/>
            <a:ext cx="4335289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Бёрнс. Художник А.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Нейсмит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084" y="1988108"/>
            <a:ext cx="6430400" cy="2616101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«Бывают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счастливые встречи двух писателей разных стран и эпох, встречи, которые сближают между собой народы, их творчество, их культуру. Такой была встреча Маршака с Робертом Бернсом. Великий поэт Шотландии и сам стал как бы живым героем его книг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Галанов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С.Я. Маршак.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272</Words>
  <Application>Microsoft Office PowerPoint</Application>
  <PresentationFormat>Широкоэкранный</PresentationFormat>
  <Paragraphs>44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</dc:creator>
  <cp:lastModifiedBy>ХР</cp:lastModifiedBy>
  <cp:revision>46</cp:revision>
  <dcterms:created xsi:type="dcterms:W3CDTF">2025-11-25T19:38:20Z</dcterms:created>
  <dcterms:modified xsi:type="dcterms:W3CDTF">2025-11-27T22:00:56Z</dcterms:modified>
</cp:coreProperties>
</file>