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1"/>
  </p:notesMasterIdLst>
  <p:sldIdLst>
    <p:sldId id="278" r:id="rId2"/>
    <p:sldId id="260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7" r:id="rId13"/>
    <p:sldId id="269" r:id="rId14"/>
    <p:sldId id="270" r:id="rId15"/>
    <p:sldId id="271" r:id="rId16"/>
    <p:sldId id="273" r:id="rId17"/>
    <p:sldId id="276" r:id="rId18"/>
    <p:sldId id="277" r:id="rId19"/>
    <p:sldId id="274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7322" autoAdjust="0"/>
    <p:restoredTop sz="94660"/>
  </p:normalViewPr>
  <p:slideViewPr>
    <p:cSldViewPr>
      <p:cViewPr>
        <p:scale>
          <a:sx n="90" d="100"/>
          <a:sy n="9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7C3DE16-521A-412F-8F2C-AB0E5CE1B23D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8A5ABF3-2151-49BB-85BE-0D3BADB17C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8147F-7BE3-4EF2-93B3-E4726F4B4FEE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8D589-4F32-45A6-B902-03E74417D2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56560-137F-43AB-88B5-216FDE113623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729A8-78A4-41AD-B06E-580041E9C7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769EE-AF70-44CC-98ED-2DDC0BE75C2B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9BCBD-76D2-4B96-A133-FB52AEBE9C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9811F-C017-4271-BFE7-C41C20674486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8FA23-1883-4617-A063-D956C29F2E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281F5-BF74-4C06-9D8E-3EE184114097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03F51-D9BB-44AC-BB59-31CECD15B3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78067-8E26-4F45-8F02-F058FF59C3AA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A308B-6348-462A-A40C-3993BE08B2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52FB4-4E60-4C55-B84B-4CA97FA7C1CB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45C8F-7FCE-4923-8D88-9B78118D58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EF072-373D-45DE-8C4D-6A9EEB7318EC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7681B-52C4-4CBD-81F1-182A92AAD5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D23DD-4ABA-4339-8B33-682D8E16980E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4F75C-6314-4552-B44E-FCB7F52647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2F5E7-33EA-431C-854B-416063244F26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57752-F6D2-4BB7-8931-F838071CBD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52B93-93AE-4503-87D6-48B4811D8A3A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A9F44-207B-43D9-8358-2AF7C0F65F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7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10A9E1D-78A7-40EC-BEDC-32D924DEED28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5E7796C-8C42-4379-B55F-5BE478022E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Компьютер и инфомация</a:t>
            </a:r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513" y="3933825"/>
            <a:ext cx="6400800" cy="1125538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Подготовила: Любимова Е.В.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учитель информатики и ИКТ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52" name="TextBox 4"/>
          <p:cNvSpPr txBox="1">
            <a:spLocks noChangeArrowheads="1"/>
          </p:cNvSpPr>
          <p:nvPr/>
        </p:nvSpPr>
        <p:spPr bwMode="auto">
          <a:xfrm>
            <a:off x="3492500" y="5864225"/>
            <a:ext cx="18716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Санкт-Петербург</a:t>
            </a:r>
          </a:p>
          <a:p>
            <a:pPr algn="ctr"/>
            <a:r>
              <a:rPr lang="ru-RU"/>
              <a:t>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68313" y="1557338"/>
            <a:ext cx="8207375" cy="458152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5038" y="1793875"/>
            <a:ext cx="7453312" cy="3816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indent="-4572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>
                <a:latin typeface="+mn-lt"/>
                <a:cs typeface="+mn-cs"/>
              </a:rPr>
              <a:t>1024 байт = 1 Кбайт</a:t>
            </a:r>
          </a:p>
          <a:p>
            <a:pPr indent="-4572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3200" dirty="0">
              <a:latin typeface="+mn-lt"/>
              <a:cs typeface="+mn-cs"/>
            </a:endParaRPr>
          </a:p>
          <a:p>
            <a:pPr indent="-4572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3200" dirty="0">
              <a:latin typeface="+mn-lt"/>
              <a:cs typeface="+mn-cs"/>
            </a:endParaRPr>
          </a:p>
          <a:p>
            <a:pPr indent="-4572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>
                <a:latin typeface="+mn-lt"/>
                <a:cs typeface="+mn-cs"/>
              </a:rPr>
              <a:t>1 048 576 байтов =  1 Мбайт</a:t>
            </a:r>
          </a:p>
          <a:p>
            <a:pPr indent="-4572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3200" dirty="0">
              <a:latin typeface="+mn-lt"/>
              <a:cs typeface="+mn-cs"/>
            </a:endParaRPr>
          </a:p>
          <a:p>
            <a:pPr indent="-4572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3200" dirty="0">
              <a:latin typeface="+mn-lt"/>
              <a:cs typeface="+mn-cs"/>
            </a:endParaRPr>
          </a:p>
          <a:p>
            <a:pPr indent="-4572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>
                <a:latin typeface="+mn-lt"/>
                <a:cs typeface="+mn-cs"/>
              </a:rPr>
              <a:t>1 073 741 824 байт = 1 Гбайт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11268" name="Заголовок 1"/>
          <p:cNvSpPr>
            <a:spLocks noGrp="1"/>
          </p:cNvSpPr>
          <p:nvPr>
            <p:ph type="title"/>
          </p:nvPr>
        </p:nvSpPr>
        <p:spPr>
          <a:xfrm>
            <a:off x="-179388" y="274638"/>
            <a:ext cx="9432926" cy="1143000"/>
          </a:xfrm>
        </p:spPr>
        <p:txBody>
          <a:bodyPr/>
          <a:lstStyle/>
          <a:p>
            <a:pPr eaLnBrk="1" hangingPunct="1"/>
            <a:r>
              <a:rPr lang="ru-RU" sz="4200" b="1" smtClean="0"/>
              <a:t>Чему кратны Кбайт, Мбайт и Гбайт?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393825" y="3860800"/>
            <a:ext cx="4824413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>1 048 576 = 1024 · 1024 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393825" y="2351088"/>
            <a:ext cx="2447925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>1024 = 1024</a:t>
            </a:r>
          </a:p>
          <a:p>
            <a:endParaRPr lang="ru-RU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393825" y="5292725"/>
            <a:ext cx="61928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>1 073 741 824 = 1024 · 1024 · 1024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Кбайт,  Мбайт, Гбайт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71600" y="1673289"/>
            <a:ext cx="2340000" cy="819607"/>
          </a:xfrm>
          <a:prstGeom prst="rect">
            <a:avLst/>
          </a:prstGeom>
          <a:solidFill>
            <a:schemeClr val="bg1">
              <a:alpha val="82000"/>
            </a:schemeClr>
          </a:solidFill>
          <a:scene3d>
            <a:camera prst="orthographicFront"/>
            <a:lightRig rig="threePt" dir="t"/>
          </a:scene3d>
          <a:sp3d contourW="25400">
            <a:contourClr>
              <a:schemeClr val="tx2">
                <a:lumMod val="75000"/>
              </a:schemeClr>
            </a:contourClr>
          </a:sp3d>
        </p:spPr>
        <p:txBody>
          <a:bodyPr lIns="324000" tIns="144000" bIns="180000">
            <a:spAutoFit/>
          </a:bodyPr>
          <a:lstStyle>
            <a:defPPr>
              <a:defRPr lang="ru-RU"/>
            </a:defPPr>
            <a:lvl1pPr marL="285750" indent="-285750">
              <a:buFont typeface="Arial" pitchFamily="34" charset="0"/>
              <a:buChar char="•"/>
              <a:defRPr sz="3200"/>
            </a:lvl1pPr>
          </a:lstStyle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latin typeface="+mn-lt"/>
                <a:cs typeface="+mn-cs"/>
              </a:rPr>
              <a:t>1 Кбайт =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35894" y="1672452"/>
            <a:ext cx="2232250" cy="819607"/>
          </a:xfrm>
          <a:prstGeom prst="rect">
            <a:avLst/>
          </a:prstGeom>
          <a:solidFill>
            <a:schemeClr val="bg1">
              <a:alpha val="82000"/>
            </a:schemeClr>
          </a:solidFill>
          <a:scene3d>
            <a:camera prst="orthographicFront"/>
            <a:lightRig rig="threePt" dir="t"/>
          </a:scene3d>
          <a:sp3d contourW="25400">
            <a:contourClr>
              <a:schemeClr val="tx2">
                <a:lumMod val="75000"/>
              </a:schemeClr>
            </a:contourClr>
          </a:sp3d>
        </p:spPr>
        <p:txBody>
          <a:bodyPr lIns="324000" tIns="144000" bIns="180000">
            <a:spAutoFit/>
          </a:bodyPr>
          <a:lstStyle>
            <a:defPPr>
              <a:defRPr lang="ru-RU"/>
            </a:defPPr>
            <a:lvl1pPr marL="285750" indent="-285750">
              <a:buFont typeface="Arial" pitchFamily="34" charset="0"/>
              <a:buChar char="•"/>
              <a:defRPr sz="3200"/>
            </a:lvl1pPr>
          </a:lstStyle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+mn-lt"/>
                <a:cs typeface="+mn-cs"/>
              </a:rPr>
              <a:t>    1024</a:t>
            </a:r>
            <a:endParaRPr lang="ru-RU" dirty="0">
              <a:latin typeface="+mn-lt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68306" y="4193569"/>
            <a:ext cx="2199838" cy="819607"/>
          </a:xfrm>
          <a:prstGeom prst="rect">
            <a:avLst/>
          </a:prstGeom>
          <a:solidFill>
            <a:schemeClr val="bg1">
              <a:alpha val="82000"/>
            </a:schemeClr>
          </a:solidFill>
          <a:scene3d>
            <a:camera prst="orthographicFront"/>
            <a:lightRig rig="threePt" dir="t"/>
          </a:scene3d>
          <a:sp3d contourW="25400">
            <a:contourClr>
              <a:schemeClr val="tx2">
                <a:lumMod val="75000"/>
              </a:schemeClr>
            </a:contourClr>
          </a:sp3d>
        </p:spPr>
        <p:txBody>
          <a:bodyPr lIns="324000" tIns="144000" bIns="180000">
            <a:spAutoFit/>
          </a:bodyPr>
          <a:lstStyle>
            <a:defPPr>
              <a:defRPr lang="ru-RU"/>
            </a:defPPr>
            <a:lvl1pPr marL="285750" indent="-285750">
              <a:buFont typeface="Arial" pitchFamily="34" charset="0"/>
              <a:buChar char="•"/>
              <a:defRPr sz="3200"/>
            </a:lvl1pPr>
          </a:lstStyle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+mn-lt"/>
                <a:cs typeface="+mn-cs"/>
              </a:rPr>
              <a:t>  </a:t>
            </a:r>
            <a:r>
              <a:rPr lang="en-US" dirty="0" smtClean="0">
                <a:latin typeface="+mn-lt"/>
                <a:cs typeface="+mn-cs"/>
              </a:rPr>
              <a:t>  </a:t>
            </a:r>
            <a:r>
              <a:rPr lang="ru-RU" dirty="0" smtClean="0">
                <a:latin typeface="+mn-lt"/>
                <a:cs typeface="+mn-cs"/>
              </a:rPr>
              <a:t>1024</a:t>
            </a:r>
            <a:endParaRPr lang="ru-RU" dirty="0">
              <a:latin typeface="+mn-lt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35896" y="2969433"/>
            <a:ext cx="2232248" cy="819607"/>
          </a:xfrm>
          <a:prstGeom prst="rect">
            <a:avLst/>
          </a:prstGeom>
          <a:solidFill>
            <a:schemeClr val="bg1">
              <a:alpha val="82000"/>
            </a:schemeClr>
          </a:solidFill>
          <a:scene3d>
            <a:camera prst="orthographicFront"/>
            <a:lightRig rig="threePt" dir="t"/>
          </a:scene3d>
          <a:sp3d contourW="25400">
            <a:contourClr>
              <a:schemeClr val="tx2">
                <a:lumMod val="75000"/>
              </a:schemeClr>
            </a:contourClr>
          </a:sp3d>
        </p:spPr>
        <p:txBody>
          <a:bodyPr lIns="324000" tIns="144000" bIns="180000">
            <a:spAutoFit/>
          </a:bodyPr>
          <a:lstStyle>
            <a:defPPr>
              <a:defRPr lang="ru-RU"/>
            </a:defPPr>
            <a:lvl1pPr marL="285750" indent="-285750">
              <a:buFont typeface="Arial" pitchFamily="34" charset="0"/>
              <a:buChar char="•"/>
              <a:defRPr sz="3200"/>
            </a:lvl1pPr>
          </a:lstStyle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+mn-lt"/>
                <a:cs typeface="+mn-cs"/>
              </a:rPr>
              <a:t>    1024</a:t>
            </a:r>
            <a:endParaRPr lang="ru-RU" dirty="0">
              <a:latin typeface="+mn-lt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71600" y="2969433"/>
            <a:ext cx="2340000" cy="819607"/>
          </a:xfrm>
          <a:prstGeom prst="rect">
            <a:avLst/>
          </a:prstGeom>
          <a:solidFill>
            <a:schemeClr val="bg1">
              <a:alpha val="82000"/>
            </a:schemeClr>
          </a:solidFill>
          <a:scene3d>
            <a:camera prst="orthographicFront"/>
            <a:lightRig rig="threePt" dir="t"/>
          </a:scene3d>
          <a:sp3d contourW="25400">
            <a:contourClr>
              <a:schemeClr val="tx2">
                <a:lumMod val="75000"/>
              </a:schemeClr>
            </a:contourClr>
          </a:sp3d>
        </p:spPr>
        <p:txBody>
          <a:bodyPr lIns="324000" tIns="144000" bIns="180000">
            <a:spAutoFit/>
          </a:bodyPr>
          <a:lstStyle>
            <a:defPPr>
              <a:defRPr lang="ru-RU"/>
            </a:defPPr>
            <a:lvl1pPr marL="285750" indent="-285750">
              <a:buFont typeface="Arial" pitchFamily="34" charset="0"/>
              <a:buChar char="•"/>
              <a:defRPr sz="3200"/>
            </a:lvl1pPr>
          </a:lstStyle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latin typeface="+mn-lt"/>
                <a:cs typeface="+mn-cs"/>
              </a:rPr>
              <a:t>1 Мбайт =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71601" y="4193569"/>
            <a:ext cx="2340000" cy="819607"/>
          </a:xfrm>
          <a:prstGeom prst="rect">
            <a:avLst/>
          </a:prstGeom>
          <a:solidFill>
            <a:schemeClr val="bg1">
              <a:alpha val="82000"/>
            </a:schemeClr>
          </a:solidFill>
          <a:scene3d>
            <a:camera prst="orthographicFront"/>
            <a:lightRig rig="threePt" dir="t"/>
          </a:scene3d>
          <a:sp3d contourW="25400">
            <a:contourClr>
              <a:schemeClr val="tx2">
                <a:lumMod val="75000"/>
              </a:schemeClr>
            </a:contourClr>
          </a:sp3d>
        </p:spPr>
        <p:txBody>
          <a:bodyPr lIns="324000" tIns="144000" bIns="180000">
            <a:spAutoFit/>
          </a:bodyPr>
          <a:lstStyle>
            <a:defPPr>
              <a:defRPr lang="ru-RU"/>
            </a:defPPr>
            <a:lvl1pPr marL="285750" indent="-285750">
              <a:buFont typeface="Arial" pitchFamily="34" charset="0"/>
              <a:buChar char="•"/>
              <a:defRPr sz="3200"/>
            </a:lvl1pPr>
          </a:lstStyle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latin typeface="+mn-lt"/>
                <a:cs typeface="+mn-cs"/>
              </a:rPr>
              <a:t>1 Гбайт =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28184" y="1673289"/>
            <a:ext cx="1800200" cy="819607"/>
          </a:xfrm>
          <a:prstGeom prst="rect">
            <a:avLst/>
          </a:prstGeom>
          <a:solidFill>
            <a:schemeClr val="bg1">
              <a:alpha val="82000"/>
            </a:schemeClr>
          </a:solidFill>
          <a:scene3d>
            <a:camera prst="orthographicFront"/>
            <a:lightRig rig="threePt" dir="t"/>
          </a:scene3d>
          <a:sp3d contourW="25400">
            <a:contourClr>
              <a:schemeClr val="tx2">
                <a:lumMod val="75000"/>
              </a:schemeClr>
            </a:contourClr>
          </a:sp3d>
        </p:spPr>
        <p:txBody>
          <a:bodyPr lIns="324000" tIns="144000" bIns="180000">
            <a:spAutoFit/>
          </a:bodyPr>
          <a:lstStyle>
            <a:defPPr>
              <a:defRPr lang="ru-RU"/>
            </a:defPPr>
            <a:lvl1pPr marL="285750" indent="-285750">
              <a:buFont typeface="Arial" pitchFamily="34" charset="0"/>
              <a:buChar char="•"/>
              <a:defRPr sz="3200"/>
            </a:lvl1pPr>
          </a:lstStyle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latin typeface="+mn-lt"/>
                <a:cs typeface="+mn-cs"/>
              </a:rPr>
              <a:t>байт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18868" y="2969433"/>
            <a:ext cx="1809516" cy="819607"/>
          </a:xfrm>
          <a:prstGeom prst="rect">
            <a:avLst/>
          </a:prstGeom>
          <a:solidFill>
            <a:schemeClr val="bg1">
              <a:alpha val="82000"/>
            </a:schemeClr>
          </a:solidFill>
          <a:scene3d>
            <a:camera prst="orthographicFront"/>
            <a:lightRig rig="threePt" dir="t"/>
          </a:scene3d>
          <a:sp3d contourW="25400">
            <a:contourClr>
              <a:schemeClr val="tx2">
                <a:lumMod val="75000"/>
              </a:schemeClr>
            </a:contourClr>
          </a:sp3d>
        </p:spPr>
        <p:txBody>
          <a:bodyPr lIns="324000" tIns="144000" bIns="180000">
            <a:spAutoFit/>
          </a:bodyPr>
          <a:lstStyle>
            <a:defPPr>
              <a:defRPr lang="ru-RU"/>
            </a:defPPr>
            <a:lvl1pPr marL="285750" indent="-285750">
              <a:buFont typeface="Arial" pitchFamily="34" charset="0"/>
              <a:buChar char="•"/>
              <a:defRPr sz="3200"/>
            </a:lvl1pPr>
          </a:lstStyle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latin typeface="+mn-lt"/>
                <a:cs typeface="+mn-cs"/>
              </a:rPr>
              <a:t>Кбайт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8868" y="4193569"/>
            <a:ext cx="1809516" cy="819607"/>
          </a:xfrm>
          <a:prstGeom prst="rect">
            <a:avLst/>
          </a:prstGeom>
          <a:solidFill>
            <a:schemeClr val="bg1">
              <a:alpha val="82000"/>
            </a:schemeClr>
          </a:solidFill>
          <a:scene3d>
            <a:camera prst="orthographicFront"/>
            <a:lightRig rig="threePt" dir="t"/>
          </a:scene3d>
          <a:sp3d contourW="25400">
            <a:contourClr>
              <a:schemeClr val="tx2">
                <a:lumMod val="75000"/>
              </a:schemeClr>
            </a:contourClr>
          </a:sp3d>
        </p:spPr>
        <p:txBody>
          <a:bodyPr lIns="324000" tIns="144000" bIns="180000">
            <a:spAutoFit/>
          </a:bodyPr>
          <a:lstStyle>
            <a:defPPr>
              <a:defRPr lang="ru-RU"/>
            </a:defPPr>
            <a:lvl1pPr marL="285750" indent="-285750">
              <a:buFont typeface="Arial" pitchFamily="34" charset="0"/>
              <a:buChar char="•"/>
              <a:defRPr sz="3200"/>
            </a:lvl1pPr>
          </a:lstStyle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latin typeface="+mn-lt"/>
                <a:cs typeface="+mn-cs"/>
              </a:rPr>
              <a:t>Мбайт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1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50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0825" y="1412875"/>
            <a:ext cx="8655050" cy="50403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я</a:t>
            </a:r>
          </a:p>
        </p:txBody>
      </p:sp>
      <p:sp>
        <p:nvSpPr>
          <p:cNvPr id="1331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Приставки пишутся</a:t>
            </a:r>
          </a:p>
        </p:txBody>
      </p:sp>
      <p:sp>
        <p:nvSpPr>
          <p:cNvPr id="13316" name="Объект 2"/>
          <p:cNvSpPr>
            <a:spLocks noGrp="1"/>
          </p:cNvSpPr>
          <p:nvPr>
            <p:ph idx="1"/>
          </p:nvPr>
        </p:nvSpPr>
        <p:spPr>
          <a:xfrm>
            <a:off x="468313" y="1700213"/>
            <a:ext cx="8351837" cy="4681537"/>
          </a:xfrm>
        </p:spPr>
        <p:txBody>
          <a:bodyPr/>
          <a:lstStyle/>
          <a:p>
            <a:pPr marL="431800" eaLnBrk="1" hangingPunct="1">
              <a:lnSpc>
                <a:spcPct val="110000"/>
              </a:lnSpc>
              <a:spcBef>
                <a:spcPts val="600"/>
              </a:spcBef>
            </a:pPr>
            <a:r>
              <a:rPr lang="ru-RU" smtClean="0"/>
              <a:t>Данные приставки пишутся с большой буквы. </a:t>
            </a:r>
          </a:p>
          <a:p>
            <a:pPr marL="431800" eaLnBrk="1" hangingPunct="1">
              <a:lnSpc>
                <a:spcPct val="110000"/>
              </a:lnSpc>
              <a:spcBef>
                <a:spcPts val="600"/>
              </a:spcBef>
            </a:pPr>
            <a:r>
              <a:rPr lang="ru-RU" smtClean="0"/>
              <a:t>Допускается применение международного обозначения единицы информации с приставками «K» «M» «G», рекомендован-ного стандартом Международной электротехнической комиссии МЭК 60027-2 (KB, MB, GB, Kbyte, Mbyte, Gbyte)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900113" y="1268413"/>
            <a:ext cx="7343775" cy="54006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я</a:t>
            </a:r>
          </a:p>
        </p:txBody>
      </p:sp>
      <p:sp>
        <p:nvSpPr>
          <p:cNvPr id="1433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Вспомним математику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11275" y="1628775"/>
            <a:ext cx="6573838" cy="5113338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2</a:t>
            </a:r>
            <a:r>
              <a:rPr lang="ru-RU" baseline="30000" dirty="0" smtClean="0"/>
              <a:t>2</a:t>
            </a:r>
            <a:r>
              <a:rPr lang="ru-RU" dirty="0" smtClean="0"/>
              <a:t> = 2·2 = 4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2</a:t>
            </a:r>
            <a:r>
              <a:rPr lang="ru-RU" baseline="30000" dirty="0" smtClean="0"/>
              <a:t>3</a:t>
            </a:r>
            <a:r>
              <a:rPr lang="ru-RU" dirty="0" smtClean="0"/>
              <a:t> = 2·2·2 = 8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2</a:t>
            </a:r>
            <a:r>
              <a:rPr lang="ru-RU" baseline="30000" dirty="0" smtClean="0"/>
              <a:t>4</a:t>
            </a:r>
            <a:r>
              <a:rPr lang="ru-RU" dirty="0" smtClean="0"/>
              <a:t> = 2·2·2·2 = 16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2</a:t>
            </a:r>
            <a:r>
              <a:rPr lang="ru-RU" baseline="30000" dirty="0" smtClean="0"/>
              <a:t>5</a:t>
            </a:r>
            <a:r>
              <a:rPr lang="ru-RU" dirty="0" smtClean="0"/>
              <a:t> = 2·2·2·2·2 = 32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2</a:t>
            </a:r>
            <a:r>
              <a:rPr lang="ru-RU" baseline="30000" dirty="0" smtClean="0"/>
              <a:t>6</a:t>
            </a:r>
            <a:r>
              <a:rPr lang="ru-RU" dirty="0" smtClean="0"/>
              <a:t> = 2·2·2·2·2·2 = 64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2</a:t>
            </a:r>
            <a:r>
              <a:rPr lang="ru-RU" baseline="30000" dirty="0" smtClean="0"/>
              <a:t>7</a:t>
            </a:r>
            <a:r>
              <a:rPr lang="ru-RU" dirty="0" smtClean="0"/>
              <a:t> = 2·2·2·2·2·2·2 = 128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2</a:t>
            </a:r>
            <a:r>
              <a:rPr lang="ru-RU" baseline="30000" dirty="0" smtClean="0"/>
              <a:t>8</a:t>
            </a:r>
            <a:r>
              <a:rPr lang="ru-RU" dirty="0" smtClean="0"/>
              <a:t> = 2·2·2·2·2·2·2·2 = 256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2</a:t>
            </a:r>
            <a:r>
              <a:rPr lang="ru-RU" baseline="30000" dirty="0" smtClean="0"/>
              <a:t>9</a:t>
            </a:r>
            <a:r>
              <a:rPr lang="ru-RU" dirty="0" smtClean="0"/>
              <a:t> = 2·2·2·2·2·2·2·2·2 = 512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2</a:t>
            </a:r>
            <a:r>
              <a:rPr lang="ru-RU" baseline="30000" dirty="0" smtClean="0"/>
              <a:t>10</a:t>
            </a:r>
            <a:r>
              <a:rPr lang="ru-RU" dirty="0" smtClean="0"/>
              <a:t> = 2·2·2·2·2·2·2·2·2·2 = 1024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68313" y="1412875"/>
            <a:ext cx="8207375" cy="50403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я</a:t>
            </a:r>
          </a:p>
        </p:txBody>
      </p:sp>
      <p:sp>
        <p:nvSpPr>
          <p:cNvPr id="1536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Кило- или киби-?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650" y="1773238"/>
            <a:ext cx="7931150" cy="467995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Термин  </a:t>
            </a:r>
            <a:r>
              <a:rPr lang="ru-RU" dirty="0" smtClean="0"/>
              <a:t>«</a:t>
            </a:r>
            <a:r>
              <a:rPr lang="ru-RU" i="1" dirty="0" smtClean="0"/>
              <a:t>килобайт»</a:t>
            </a:r>
            <a:r>
              <a:rPr lang="ru-RU" dirty="0"/>
              <a:t> часто применяется для </a:t>
            </a:r>
            <a:r>
              <a:rPr lang="ru-RU" dirty="0" smtClean="0"/>
              <a:t>обозначения 1024 </a:t>
            </a:r>
            <a:r>
              <a:rPr lang="ru-RU" dirty="0"/>
              <a:t>байт, но формально неверно, так </a:t>
            </a:r>
            <a:r>
              <a:rPr lang="ru-RU" dirty="0" smtClean="0"/>
              <a:t>как приставка </a:t>
            </a:r>
            <a:r>
              <a:rPr lang="ru-RU" dirty="0"/>
              <a:t> </a:t>
            </a:r>
            <a:r>
              <a:rPr lang="ru-RU" i="1" dirty="0"/>
              <a:t>кило-</a:t>
            </a:r>
            <a:r>
              <a:rPr lang="ru-RU" dirty="0"/>
              <a:t>, традиционно означает умножение на 1000, а не 1024. 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Согласно </a:t>
            </a:r>
            <a:r>
              <a:rPr lang="ru-RU" dirty="0"/>
              <a:t>предложению </a:t>
            </a:r>
            <a:r>
              <a:rPr lang="ru-RU" dirty="0" smtClean="0"/>
              <a:t>МЭК, </a:t>
            </a:r>
            <a:r>
              <a:rPr lang="ru-RU" dirty="0"/>
              <a:t>формально </a:t>
            </a:r>
            <a:r>
              <a:rPr lang="ru-RU" dirty="0" smtClean="0"/>
              <a:t>правильной, но относительно </a:t>
            </a:r>
            <a:r>
              <a:rPr lang="ru-RU" dirty="0"/>
              <a:t>редко </a:t>
            </a:r>
            <a:r>
              <a:rPr lang="ru-RU" dirty="0" smtClean="0"/>
              <a:t>используемой, являются </a:t>
            </a:r>
            <a:r>
              <a:rPr lang="ru-RU" dirty="0"/>
              <a:t>двоичные приставки </a:t>
            </a:r>
            <a:r>
              <a:rPr lang="ru-RU" i="1" dirty="0" err="1"/>
              <a:t>киби</a:t>
            </a:r>
            <a:r>
              <a:rPr lang="ru-RU" i="1" dirty="0"/>
              <a:t>-, </a:t>
            </a:r>
            <a:r>
              <a:rPr lang="ru-RU" i="1" dirty="0" err="1"/>
              <a:t>меби</a:t>
            </a:r>
            <a:r>
              <a:rPr lang="ru-RU" i="1" dirty="0"/>
              <a:t>-, </a:t>
            </a:r>
            <a:r>
              <a:rPr lang="ru-RU" i="1" dirty="0" err="1"/>
              <a:t>гиби</a:t>
            </a:r>
            <a:r>
              <a:rPr lang="ru-RU" i="1" dirty="0"/>
              <a:t>-</a:t>
            </a:r>
            <a:r>
              <a:rPr lang="ru-RU" dirty="0"/>
              <a:t>, </a:t>
            </a:r>
            <a:r>
              <a:rPr lang="ru-RU" dirty="0" smtClean="0"/>
              <a:t>соответственно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611188" y="476250"/>
            <a:ext cx="8229600" cy="1143000"/>
          </a:xfrm>
        </p:spPr>
        <p:txBody>
          <a:bodyPr/>
          <a:lstStyle/>
          <a:p>
            <a:pPr eaLnBrk="1" hangingPunct="1"/>
            <a:r>
              <a:rPr lang="ru-RU" sz="4000" b="1" smtClean="0"/>
              <a:t>Единицы количества информации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395288" y="2133600"/>
          <a:ext cx="8443912" cy="41925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0370"/>
                <a:gridCol w="1944399"/>
                <a:gridCol w="2088429"/>
                <a:gridCol w="1152236"/>
                <a:gridCol w="1458478"/>
              </a:tblGrid>
              <a:tr h="93592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spc="-100" baseline="0" dirty="0">
                          <a:effectLst/>
                          <a:latin typeface="+mn-lt"/>
                        </a:rPr>
                        <a:t>Наименование величины</a:t>
                      </a:r>
                      <a:endParaRPr lang="ru-RU" sz="2100" spc="-100" baseline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2100" dirty="0" smtClean="0">
                          <a:effectLst/>
                          <a:latin typeface="+mn-lt"/>
                        </a:rPr>
                        <a:t>Единица</a:t>
                      </a:r>
                      <a:endParaRPr lang="ru-RU" sz="2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08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spc="0" baseline="0" dirty="0">
                          <a:effectLst/>
                          <a:latin typeface="+mn-lt"/>
                        </a:rPr>
                        <a:t>Наименование</a:t>
                      </a:r>
                      <a:endParaRPr lang="ru-RU" sz="2100" spc="0" baseline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  <a:latin typeface="+mn-lt"/>
                        </a:rPr>
                        <a:t>Обозначение</a:t>
                      </a:r>
                      <a:endParaRPr lang="ru-RU" sz="2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  <a:latin typeface="+mn-lt"/>
                        </a:rPr>
                        <a:t>Значение</a:t>
                      </a:r>
                      <a:endParaRPr lang="ru-RU" sz="2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/>
                </a:tc>
              </a:tr>
              <a:tr h="8731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spc="-100" baseline="0" dirty="0" smtClean="0">
                          <a:effectLst/>
                          <a:latin typeface="+mn-lt"/>
                        </a:rPr>
                        <a:t>Международное</a:t>
                      </a:r>
                      <a:endParaRPr lang="ru-RU" sz="2100" spc="-100" baseline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  <a:latin typeface="+mn-lt"/>
                        </a:rPr>
                        <a:t>Русское</a:t>
                      </a:r>
                      <a:endParaRPr lang="ru-RU" sz="2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11286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dirty="0">
                          <a:effectLst/>
                          <a:latin typeface="+mn-lt"/>
                        </a:rPr>
                        <a:t> </a:t>
                      </a:r>
                      <a:r>
                        <a:rPr lang="ru-RU" sz="2100" dirty="0" smtClean="0">
                          <a:latin typeface="+mn-lt"/>
                        </a:rPr>
                        <a:t>Количество информации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dirty="0">
                          <a:effectLst/>
                          <a:latin typeface="+mn-lt"/>
                        </a:rPr>
                        <a:t> </a:t>
                      </a:r>
                      <a:endParaRPr lang="ru-RU" sz="2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  <a:latin typeface="+mn-lt"/>
                        </a:rPr>
                        <a:t>бит</a:t>
                      </a:r>
                      <a:endParaRPr lang="ru-RU" sz="2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smtClean="0">
                          <a:latin typeface="+mn-lt"/>
                        </a:rPr>
                        <a:t>bit</a:t>
                      </a:r>
                      <a:endParaRPr lang="ru-RU" sz="2100" dirty="0" smtClean="0">
                        <a:latin typeface="+mn-lt"/>
                      </a:endParaRPr>
                    </a:p>
                  </a:txBody>
                  <a:tcPr marL="91449" marR="91449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100" dirty="0" smtClean="0">
                          <a:latin typeface="+mn-lt"/>
                        </a:rPr>
                        <a:t>бит,</a:t>
                      </a:r>
                    </a:p>
                  </a:txBody>
                  <a:tcPr marL="91449" marR="91449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1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  <a:p>
                      <a:pPr algn="ctr"/>
                      <a:endParaRPr lang="ru-RU" sz="2100" dirty="0" smtClean="0">
                        <a:solidFill>
                          <a:srgbClr val="7030A0"/>
                        </a:solidFill>
                        <a:latin typeface="+mn-lt"/>
                      </a:endParaRPr>
                    </a:p>
                  </a:txBody>
                  <a:tcPr marL="91449" marR="91449" marT="45711" marB="45711" anchor="ctr"/>
                </a:tc>
              </a:tr>
              <a:tr h="821427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  <a:latin typeface="+mn-lt"/>
                        </a:rPr>
                        <a:t>байт</a:t>
                      </a:r>
                      <a:endParaRPr lang="ru-RU" sz="2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smtClean="0">
                          <a:latin typeface="+mn-lt"/>
                        </a:rPr>
                        <a:t>B (byte)</a:t>
                      </a:r>
                      <a:endParaRPr lang="ru-RU" sz="2100" dirty="0">
                        <a:latin typeface="+mn-lt"/>
                      </a:endParaRPr>
                    </a:p>
                  </a:txBody>
                  <a:tcPr marL="91449" marR="91449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100" dirty="0" smtClean="0">
                          <a:latin typeface="+mn-lt"/>
                        </a:rPr>
                        <a:t>Б</a:t>
                      </a:r>
                      <a:r>
                        <a:rPr lang="ru-RU" sz="2100" baseline="0" dirty="0" smtClean="0">
                          <a:latin typeface="+mn-lt"/>
                        </a:rPr>
                        <a:t> (</a:t>
                      </a:r>
                      <a:r>
                        <a:rPr lang="ru-RU" sz="2100" dirty="0" smtClean="0">
                          <a:latin typeface="+mn-lt"/>
                        </a:rPr>
                        <a:t>байт)</a:t>
                      </a:r>
                    </a:p>
                  </a:txBody>
                  <a:tcPr marL="91449" marR="91449"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100" dirty="0" smtClean="0">
                          <a:solidFill>
                            <a:srgbClr val="7030A0"/>
                          </a:solidFill>
                          <a:latin typeface="+mn-lt"/>
                        </a:rPr>
                        <a:t>1 Б = 8 бит</a:t>
                      </a:r>
                      <a:endParaRPr lang="ru-RU" sz="2100" dirty="0">
                        <a:solidFill>
                          <a:srgbClr val="7030A0"/>
                        </a:solidFill>
                        <a:latin typeface="+mn-lt"/>
                      </a:endParaRPr>
                    </a:p>
                  </a:txBody>
                  <a:tcPr marL="91449" marR="91449" marT="45711" marB="45711" anchor="ctr"/>
                </a:tc>
              </a:tr>
            </a:tbl>
          </a:graphicData>
        </a:graphic>
      </p:graphicFrame>
      <p:sp>
        <p:nvSpPr>
          <p:cNvPr id="16419" name="TextBox 5"/>
          <p:cNvSpPr txBox="1">
            <a:spLocks noChangeArrowheads="1"/>
          </p:cNvSpPr>
          <p:nvPr/>
        </p:nvSpPr>
        <p:spPr bwMode="auto">
          <a:xfrm>
            <a:off x="7451725" y="1557338"/>
            <a:ext cx="16573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Таблица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Единицы измерения информации с приставками 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539750" y="1916113"/>
          <a:ext cx="8064499" cy="43926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0112"/>
                <a:gridCol w="1440089"/>
                <a:gridCol w="2016125"/>
                <a:gridCol w="1184555"/>
                <a:gridCol w="1623618"/>
              </a:tblGrid>
              <a:tr h="72010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smtClean="0">
                          <a:effectLst/>
                        </a:rPr>
                        <a:t>Количество информации,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smtClean="0">
                          <a:effectLst/>
                        </a:rPr>
                        <a:t>байт</a:t>
                      </a:r>
                      <a:endParaRPr lang="ru-RU" sz="2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Кратность 1024</a:t>
                      </a:r>
                      <a:endParaRPr lang="ru-RU" sz="2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>
                          <a:effectLst/>
                        </a:rPr>
                        <a:t>Обозначение</a:t>
                      </a:r>
                      <a:endParaRPr lang="ru-RU" sz="2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>
                          <a:effectLst/>
                        </a:rPr>
                        <a:t>Произносим</a:t>
                      </a:r>
                      <a:endParaRPr lang="ru-RU" sz="2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</a:tr>
              <a:tr h="7201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spc="-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Международное</a:t>
                      </a:r>
                      <a:endParaRPr lang="ru-RU" sz="2100" spc="-1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 smtClean="0">
                          <a:effectLst/>
                        </a:rPr>
                        <a:t>Русское</a:t>
                      </a:r>
                      <a:endParaRPr lang="ru-RU" sz="2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8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>
                          <a:effectLst/>
                        </a:rPr>
                        <a:t>1024 </a:t>
                      </a:r>
                      <a:endParaRPr lang="ru-RU" sz="2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>
                          <a:effectLst/>
                        </a:rPr>
                        <a:t>1</a:t>
                      </a:r>
                      <a:endParaRPr lang="ru-RU" sz="2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KB</a:t>
                      </a:r>
                      <a:r>
                        <a:rPr lang="ru-RU" sz="2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Kbyte</a:t>
                      </a:r>
                      <a:endParaRPr lang="ru-RU" sz="2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КБ,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Кбайт</a:t>
                      </a:r>
                      <a:endParaRPr lang="ru-RU" sz="2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килобайт, </a:t>
                      </a:r>
                      <a:r>
                        <a:rPr lang="ru-RU" sz="2100" dirty="0" err="1">
                          <a:effectLst/>
                        </a:rPr>
                        <a:t>кибибайт</a:t>
                      </a:r>
                      <a:endParaRPr lang="ru-RU" sz="2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</a:tr>
              <a:tr h="1008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>
                          <a:effectLst/>
                        </a:rPr>
                        <a:t>1 048 576 </a:t>
                      </a:r>
                      <a:endParaRPr lang="ru-RU" sz="2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2</a:t>
                      </a:r>
                      <a:endParaRPr lang="ru-RU" sz="2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MB,</a:t>
                      </a:r>
                      <a:endParaRPr lang="ru-RU" sz="2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Mbyte</a:t>
                      </a:r>
                      <a:endParaRPr lang="ru-RU" sz="2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МБ,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Мбайт</a:t>
                      </a:r>
                      <a:endParaRPr lang="ru-RU" sz="2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мегабайт, </a:t>
                      </a:r>
                      <a:r>
                        <a:rPr lang="ru-RU" sz="2100" dirty="0" err="1">
                          <a:effectLst/>
                        </a:rPr>
                        <a:t>мебибайт</a:t>
                      </a:r>
                      <a:endParaRPr lang="ru-RU" sz="2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</a:tr>
              <a:tr h="9361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>
                          <a:effectLst/>
                        </a:rPr>
                        <a:t>1 073 741 824</a:t>
                      </a:r>
                      <a:endParaRPr lang="ru-RU" sz="2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>
                          <a:effectLst/>
                        </a:rPr>
                        <a:t>3</a:t>
                      </a:r>
                      <a:endParaRPr lang="ru-RU" sz="2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GB,</a:t>
                      </a:r>
                      <a:endParaRPr lang="ru-RU" sz="2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Gbyte</a:t>
                      </a:r>
                      <a:endParaRPr lang="ru-RU" sz="2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ГБ,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Гбайт</a:t>
                      </a:r>
                      <a:endParaRPr lang="ru-RU" sz="2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гигабайт, </a:t>
                      </a:r>
                      <a:r>
                        <a:rPr lang="ru-RU" sz="2100" dirty="0" err="1">
                          <a:effectLst/>
                        </a:rPr>
                        <a:t>гибибайт</a:t>
                      </a:r>
                      <a:endParaRPr lang="ru-RU" sz="2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</a:tr>
            </a:tbl>
          </a:graphicData>
        </a:graphic>
      </p:graphicFrame>
      <p:sp>
        <p:nvSpPr>
          <p:cNvPr id="17451" name="TextBox 4"/>
          <p:cNvSpPr txBox="1">
            <a:spLocks noChangeArrowheads="1"/>
          </p:cNvSpPr>
          <p:nvPr/>
        </p:nvSpPr>
        <p:spPr bwMode="auto">
          <a:xfrm>
            <a:off x="7164388" y="1412875"/>
            <a:ext cx="16557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Таблица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971550" y="1844675"/>
            <a:ext cx="7272338" cy="201612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Тема: Единицы измерения информации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187450" y="2468563"/>
            <a:ext cx="74168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/>
              <a:t>Сформулируйте тему урока</a:t>
            </a: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9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8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95288" y="1484313"/>
            <a:ext cx="8353425" cy="47529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45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Основные</a:t>
            </a:r>
            <a:r>
              <a:rPr lang="ru-RU" smtClean="0"/>
              <a:t> </a:t>
            </a:r>
            <a:r>
              <a:rPr lang="ru-RU" b="1" smtClean="0"/>
              <a:t>понятия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2988" y="1989138"/>
            <a:ext cx="7200900" cy="3743325"/>
          </a:xfrm>
        </p:spPr>
        <p:txBody>
          <a:bodyPr/>
          <a:lstStyle/>
          <a:p>
            <a:pPr eaLnBrk="1" hangingPunct="1"/>
            <a:r>
              <a:rPr lang="ru-RU" smtClean="0"/>
              <a:t>Количество информации</a:t>
            </a:r>
          </a:p>
          <a:p>
            <a:pPr eaLnBrk="1" hangingPunct="1"/>
            <a:r>
              <a:rPr lang="ru-RU" smtClean="0"/>
              <a:t>Бит (</a:t>
            </a:r>
            <a:r>
              <a:rPr lang="en-US" smtClean="0"/>
              <a:t>bit</a:t>
            </a:r>
            <a:r>
              <a:rPr lang="ru-RU" smtClean="0"/>
              <a:t>)</a:t>
            </a:r>
          </a:p>
          <a:p>
            <a:pPr eaLnBrk="1" hangingPunct="1"/>
            <a:r>
              <a:rPr lang="ru-RU" smtClean="0"/>
              <a:t>Байт (</a:t>
            </a:r>
            <a:r>
              <a:rPr lang="en-US" smtClean="0"/>
              <a:t>byte</a:t>
            </a:r>
            <a:r>
              <a:rPr lang="ru-RU" smtClean="0"/>
              <a:t>)</a:t>
            </a:r>
            <a:endParaRPr lang="en-US" smtClean="0"/>
          </a:p>
          <a:p>
            <a:pPr eaLnBrk="1" hangingPunct="1"/>
            <a:r>
              <a:rPr lang="ru-RU" smtClean="0"/>
              <a:t>Кбайт</a:t>
            </a:r>
            <a:endParaRPr lang="en-US" smtClean="0"/>
          </a:p>
          <a:p>
            <a:pPr eaLnBrk="1" hangingPunct="1"/>
            <a:r>
              <a:rPr lang="ru-RU" smtClean="0"/>
              <a:t>Мбайт</a:t>
            </a:r>
            <a:endParaRPr lang="en-US" smtClean="0"/>
          </a:p>
          <a:p>
            <a:pPr eaLnBrk="1" hangingPunct="1"/>
            <a:r>
              <a:rPr lang="ru-RU" smtClean="0"/>
              <a:t>Гбайт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95288" y="1484313"/>
            <a:ext cx="8353425" cy="48974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48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Давайте обсудим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088" y="1927225"/>
            <a:ext cx="7489825" cy="4525963"/>
          </a:xfrm>
        </p:spPr>
        <p:txBody>
          <a:bodyPr rtlCol="0">
            <a:normAutofit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/>
              <a:t>Сколько бит в байте?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/>
              <a:t>Сколько байт в килобайте?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/>
              <a:t>Что больше килобайт или мегабайт?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/>
              <a:t>Что больше мегабайт или гигабайт?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/>
              <a:t>Сколько килобайт в гигабайте?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/>
              <a:t>Сколько </a:t>
            </a:r>
            <a:r>
              <a:rPr lang="ru-RU" dirty="0"/>
              <a:t>килобайт в </a:t>
            </a:r>
            <a:r>
              <a:rPr lang="ru-RU" dirty="0" smtClean="0"/>
              <a:t>мегабайте?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/>
              <a:t>Допустимо ли на письме указывать «кбайт»?</a:t>
            </a: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5219700" y="4057650"/>
            <a:ext cx="2160588" cy="2159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?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9100" y="4048125"/>
            <a:ext cx="2160588" cy="2159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99063" y="1557338"/>
            <a:ext cx="2159000" cy="2159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689100" y="1557338"/>
            <a:ext cx="2160588" cy="2159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3078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22888" y="1660525"/>
            <a:ext cx="1930400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9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990725" y="4306888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424488" y="4200525"/>
            <a:ext cx="1809750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10101000111110001101011101010101</a:t>
            </a:r>
          </a:p>
        </p:txBody>
      </p:sp>
      <p:sp>
        <p:nvSpPr>
          <p:cNvPr id="3081" name="Заголовок 1"/>
          <p:cNvSpPr>
            <a:spLocks noGrp="1"/>
          </p:cNvSpPr>
          <p:nvPr>
            <p:ph type="title"/>
          </p:nvPr>
        </p:nvSpPr>
        <p:spPr>
          <a:xfrm>
            <a:off x="611188" y="341313"/>
            <a:ext cx="8229600" cy="1143000"/>
          </a:xfrm>
        </p:spPr>
        <p:txBody>
          <a:bodyPr/>
          <a:lstStyle/>
          <a:p>
            <a:pPr eaLnBrk="1" hangingPunct="1"/>
            <a:r>
              <a:rPr lang="ru-RU" b="1" smtClean="0"/>
              <a:t>Что можно измерить?</a:t>
            </a:r>
          </a:p>
        </p:txBody>
      </p:sp>
      <p:pic>
        <p:nvPicPr>
          <p:cNvPr id="3082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809750" y="1725613"/>
            <a:ext cx="18954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Что можно измерить?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8000" y="5085183"/>
            <a:ext cx="7560000" cy="819607"/>
          </a:xfrm>
          <a:prstGeom prst="rect">
            <a:avLst/>
          </a:prstGeom>
          <a:solidFill>
            <a:schemeClr val="bg1">
              <a:alpha val="82000"/>
            </a:schemeClr>
          </a:solidFill>
          <a:scene3d>
            <a:camera prst="orthographicFront"/>
            <a:lightRig rig="threePt" dir="t"/>
          </a:scene3d>
          <a:sp3d contourW="25400">
            <a:contourClr>
              <a:schemeClr val="tx2">
                <a:lumMod val="75000"/>
              </a:schemeClr>
            </a:contourClr>
          </a:sp3d>
        </p:spPr>
        <p:txBody>
          <a:bodyPr lIns="324000" tIns="144000" bIns="180000">
            <a:spAutoFit/>
          </a:bodyPr>
          <a:lstStyle>
            <a:defPPr>
              <a:defRPr lang="ru-RU"/>
            </a:defPPr>
            <a:lvl1pPr marL="285750" indent="-285750">
              <a:buFont typeface="Arial" pitchFamily="34" charset="0"/>
              <a:buChar char="•"/>
              <a:defRPr sz="3200"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Информацию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8000" y="3861047"/>
            <a:ext cx="7560000" cy="819607"/>
          </a:xfrm>
          <a:prstGeom prst="rect">
            <a:avLst/>
          </a:prstGeom>
          <a:solidFill>
            <a:schemeClr val="bg1">
              <a:alpha val="82000"/>
            </a:schemeClr>
          </a:solidFill>
          <a:scene3d>
            <a:camera prst="orthographicFront"/>
            <a:lightRig rig="threePt" dir="t"/>
          </a:scene3d>
          <a:sp3d contourW="25400">
            <a:contourClr>
              <a:schemeClr val="tx2">
                <a:lumMod val="75000"/>
              </a:schemeClr>
            </a:contourClr>
          </a:sp3d>
        </p:spPr>
        <p:txBody>
          <a:bodyPr lIns="324000" tIns="144000" bIns="180000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>
                <a:latin typeface="+mn-lt"/>
                <a:cs typeface="+mn-cs"/>
              </a:rPr>
              <a:t>Время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8000" y="2708919"/>
            <a:ext cx="7560000" cy="819607"/>
          </a:xfrm>
          <a:prstGeom prst="rect">
            <a:avLst/>
          </a:prstGeom>
          <a:solidFill>
            <a:schemeClr val="bg1">
              <a:alpha val="82000"/>
            </a:schemeClr>
          </a:solidFill>
          <a:scene3d>
            <a:camera prst="orthographicFront"/>
            <a:lightRig rig="threePt" dir="t"/>
          </a:scene3d>
          <a:sp3d contourW="25400">
            <a:contourClr>
              <a:schemeClr val="tx2">
                <a:lumMod val="75000"/>
              </a:schemeClr>
            </a:contourClr>
          </a:sp3d>
        </p:spPr>
        <p:txBody>
          <a:bodyPr lIns="324000" tIns="144000" bIns="180000">
            <a:spAutoFit/>
          </a:bodyPr>
          <a:lstStyle>
            <a:defPPr>
              <a:defRPr lang="ru-RU"/>
            </a:defPPr>
            <a:lvl1pPr marL="285750" indent="-285750">
              <a:buFont typeface="Arial" pitchFamily="34" charset="0"/>
              <a:buChar char="•"/>
              <a:defRPr sz="3200"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Массу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8000" y="1476000"/>
            <a:ext cx="7560000" cy="819607"/>
          </a:xfrm>
          <a:prstGeom prst="rect">
            <a:avLst/>
          </a:prstGeom>
          <a:solidFill>
            <a:schemeClr val="bg1">
              <a:alpha val="82000"/>
            </a:schemeClr>
          </a:solidFill>
          <a:scene3d>
            <a:camera prst="orthographicFront"/>
            <a:lightRig rig="threePt" dir="t"/>
          </a:scene3d>
          <a:sp3d contourW="25400">
            <a:contourClr>
              <a:schemeClr val="tx2">
                <a:lumMod val="75000"/>
              </a:schemeClr>
            </a:contourClr>
          </a:sp3d>
        </p:spPr>
        <p:txBody>
          <a:bodyPr lIns="324000" tIns="144000" bIns="180000">
            <a:spAutoFit/>
          </a:bodyPr>
          <a:lstStyle>
            <a:defPPr>
              <a:defRPr lang="ru-RU"/>
            </a:defPPr>
            <a:lvl1pPr marL="285750" indent="-285750">
              <a:buFont typeface="Arial" pitchFamily="34" charset="0"/>
              <a:buChar char="•"/>
              <a:defRPr sz="3200"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Длину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В чём можно измерять величины?</a:t>
            </a:r>
            <a:endParaRPr lang="ru-RU" b="1" dirty="0"/>
          </a:p>
        </p:txBody>
      </p:sp>
      <p:sp>
        <p:nvSpPr>
          <p:cNvPr id="5" name="TextBox 4"/>
          <p:cNvSpPr txBox="1">
            <a:spLocks/>
          </p:cNvSpPr>
          <p:nvPr/>
        </p:nvSpPr>
        <p:spPr>
          <a:xfrm>
            <a:off x="792000" y="1484784"/>
            <a:ext cx="7560000" cy="819607"/>
          </a:xfrm>
          <a:prstGeom prst="rect">
            <a:avLst/>
          </a:prstGeom>
          <a:solidFill>
            <a:schemeClr val="bg1">
              <a:alpha val="82000"/>
            </a:schemeClr>
          </a:solidFill>
          <a:scene3d>
            <a:camera prst="orthographicFront"/>
            <a:lightRig rig="threePt" dir="t"/>
          </a:scene3d>
          <a:sp3d contourW="25400">
            <a:contourClr>
              <a:schemeClr val="tx2">
                <a:lumMod val="75000"/>
              </a:schemeClr>
            </a:contourClr>
          </a:sp3d>
        </p:spPr>
        <p:txBody>
          <a:bodyPr lIns="324000" tIns="144000" bIns="180000">
            <a:spAutoFit/>
          </a:bodyPr>
          <a:lstStyle>
            <a:defPPr>
              <a:defRPr lang="ru-RU"/>
            </a:defPPr>
            <a:lvl1pPr marL="285750" indent="-285750">
              <a:buFont typeface="Arial" pitchFamily="34" charset="0"/>
              <a:buChar char="•"/>
              <a:defRPr sz="3200"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Длину – метрах</a:t>
            </a:r>
          </a:p>
        </p:txBody>
      </p:sp>
      <p:sp>
        <p:nvSpPr>
          <p:cNvPr id="6" name="TextBox 5"/>
          <p:cNvSpPr txBox="1">
            <a:spLocks/>
          </p:cNvSpPr>
          <p:nvPr/>
        </p:nvSpPr>
        <p:spPr>
          <a:xfrm>
            <a:off x="829101" y="2708920"/>
            <a:ext cx="7560000" cy="819607"/>
          </a:xfrm>
          <a:prstGeom prst="rect">
            <a:avLst/>
          </a:prstGeom>
          <a:solidFill>
            <a:schemeClr val="bg1">
              <a:alpha val="82000"/>
            </a:schemeClr>
          </a:solidFill>
          <a:scene3d>
            <a:camera prst="orthographicFront"/>
            <a:lightRig rig="threePt" dir="t"/>
          </a:scene3d>
          <a:sp3d contourW="25400">
            <a:contourClr>
              <a:schemeClr val="tx2">
                <a:lumMod val="75000"/>
              </a:schemeClr>
            </a:contourClr>
          </a:sp3d>
        </p:spPr>
        <p:txBody>
          <a:bodyPr lIns="324000" tIns="144000" bIns="180000">
            <a:spAutoFit/>
          </a:bodyPr>
          <a:lstStyle>
            <a:defPPr>
              <a:defRPr lang="ru-RU"/>
            </a:defPPr>
            <a:lvl1pPr marL="285750" indent="-285750">
              <a:buFont typeface="Arial" pitchFamily="34" charset="0"/>
              <a:buChar char="•"/>
              <a:defRPr sz="3200"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Массу – граммах</a:t>
            </a:r>
          </a:p>
        </p:txBody>
      </p:sp>
      <p:sp>
        <p:nvSpPr>
          <p:cNvPr id="7" name="TextBox 6"/>
          <p:cNvSpPr txBox="1">
            <a:spLocks/>
          </p:cNvSpPr>
          <p:nvPr/>
        </p:nvSpPr>
        <p:spPr>
          <a:xfrm>
            <a:off x="792000" y="3933055"/>
            <a:ext cx="7560000" cy="819607"/>
          </a:xfrm>
          <a:prstGeom prst="rect">
            <a:avLst/>
          </a:prstGeom>
          <a:solidFill>
            <a:schemeClr val="bg1">
              <a:alpha val="82000"/>
            </a:schemeClr>
          </a:solidFill>
          <a:scene3d>
            <a:camera prst="orthographicFront"/>
            <a:lightRig rig="threePt" dir="t"/>
          </a:scene3d>
          <a:sp3d contourW="25400">
            <a:contourClr>
              <a:schemeClr val="tx2">
                <a:lumMod val="75000"/>
              </a:schemeClr>
            </a:contourClr>
          </a:sp3d>
        </p:spPr>
        <p:txBody>
          <a:bodyPr lIns="324000" tIns="144000" bIns="180000">
            <a:spAutoFit/>
          </a:bodyPr>
          <a:lstStyle>
            <a:defPPr>
              <a:defRPr lang="ru-RU"/>
            </a:defPPr>
            <a:lvl1pPr marL="285750" indent="-285750">
              <a:buFont typeface="Arial" pitchFamily="34" charset="0"/>
              <a:buChar char="•"/>
              <a:defRPr sz="3200"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Время – секундах</a:t>
            </a:r>
          </a:p>
        </p:txBody>
      </p:sp>
      <p:sp>
        <p:nvSpPr>
          <p:cNvPr id="9" name="TextBox 8"/>
          <p:cNvSpPr txBox="1">
            <a:spLocks/>
          </p:cNvSpPr>
          <p:nvPr/>
        </p:nvSpPr>
        <p:spPr>
          <a:xfrm>
            <a:off x="792000" y="5085184"/>
            <a:ext cx="6228272" cy="819607"/>
          </a:xfrm>
          <a:prstGeom prst="rect">
            <a:avLst/>
          </a:prstGeom>
          <a:solidFill>
            <a:schemeClr val="bg1">
              <a:alpha val="82000"/>
            </a:schemeClr>
          </a:solidFill>
          <a:scene3d>
            <a:camera prst="orthographicFront"/>
            <a:lightRig rig="threePt" dir="t"/>
          </a:scene3d>
          <a:sp3d contourW="25400">
            <a:contourClr>
              <a:schemeClr val="tx2">
                <a:lumMod val="75000"/>
              </a:schemeClr>
            </a:contourClr>
          </a:sp3d>
        </p:spPr>
        <p:txBody>
          <a:bodyPr lIns="324000" tIns="144000" bIns="180000">
            <a:spAutoFit/>
          </a:bodyPr>
          <a:lstStyle>
            <a:defPPr>
              <a:defRPr lang="ru-RU"/>
            </a:defPPr>
            <a:lvl1pPr marL="285750" indent="-285750">
              <a:buFont typeface="Arial" pitchFamily="34" charset="0"/>
              <a:buChar char="•"/>
              <a:defRPr sz="3200"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Количество информации -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8304" y="5085185"/>
            <a:ext cx="1008112" cy="819607"/>
          </a:xfrm>
          <a:prstGeom prst="rect">
            <a:avLst/>
          </a:prstGeom>
          <a:solidFill>
            <a:schemeClr val="bg1">
              <a:alpha val="82000"/>
            </a:schemeClr>
          </a:solidFill>
          <a:scene3d>
            <a:camera prst="orthographicFront"/>
            <a:lightRig rig="threePt" dir="t"/>
          </a:scene3d>
          <a:sp3d contourW="25400">
            <a:contourClr>
              <a:schemeClr val="tx2">
                <a:lumMod val="75000"/>
              </a:schemeClr>
            </a:contourClr>
          </a:sp3d>
        </p:spPr>
        <p:txBody>
          <a:bodyPr lIns="324000" tIns="144000" bIns="180000">
            <a:spAutoFit/>
          </a:bodyPr>
          <a:lstStyle>
            <a:defPPr>
              <a:defRPr lang="ru-RU"/>
            </a:defPPr>
            <a:lvl1pPr marL="285750" indent="-285750">
              <a:buFont typeface="Arial" pitchFamily="34" charset="0"/>
              <a:buChar char="•"/>
              <a:defRPr sz="3200"/>
            </a:lvl1pPr>
          </a:lstStyle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+mn-lt"/>
                <a:cs typeface="+mn-cs"/>
              </a:rPr>
              <a:t> </a:t>
            </a:r>
            <a:r>
              <a:rPr lang="ru-RU" b="1" dirty="0" smtClean="0">
                <a:latin typeface="+mn-lt"/>
                <a:cs typeface="+mn-cs"/>
              </a:rPr>
              <a:t>?</a:t>
            </a:r>
            <a:endParaRPr lang="ru-RU" b="1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95288" y="1484313"/>
            <a:ext cx="8353425" cy="46085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14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Двоичный код</a:t>
            </a:r>
          </a:p>
        </p:txBody>
      </p:sp>
      <p:sp>
        <p:nvSpPr>
          <p:cNvPr id="6148" name="Объект 2"/>
          <p:cNvSpPr>
            <a:spLocks noGrp="1"/>
          </p:cNvSpPr>
          <p:nvPr>
            <p:ph idx="1"/>
          </p:nvPr>
        </p:nvSpPr>
        <p:spPr>
          <a:xfrm>
            <a:off x="611188" y="1700213"/>
            <a:ext cx="8137525" cy="4321175"/>
          </a:xfrm>
        </p:spPr>
        <p:txBody>
          <a:bodyPr/>
          <a:lstStyle/>
          <a:p>
            <a:pPr eaLnBrk="1" hangingPunct="1"/>
            <a:r>
              <a:rPr lang="ru-RU" smtClean="0"/>
              <a:t>Вся информация, которая хранится и обрабатывается на компьютере, представлена двоичным кодом.</a:t>
            </a:r>
          </a:p>
          <a:p>
            <a:pPr eaLnBrk="1" hangingPunct="1"/>
            <a:r>
              <a:rPr lang="ru-RU" smtClean="0"/>
              <a:t>Двоичный код – последовательность из нулей и единиц.</a:t>
            </a:r>
          </a:p>
          <a:p>
            <a:pPr eaLnBrk="1" hangingPunct="1"/>
            <a:r>
              <a:rPr lang="ru-RU" smtClean="0"/>
              <a:t>Бит (англ. </a:t>
            </a:r>
            <a:r>
              <a:rPr lang="en-US" smtClean="0"/>
              <a:t>bit) - </a:t>
            </a:r>
            <a:r>
              <a:rPr lang="ru-RU" smtClean="0"/>
              <a:t>одна двоичная цифра кода. </a:t>
            </a:r>
          </a:p>
          <a:p>
            <a:pPr eaLnBrk="1" hangingPunct="1"/>
            <a:r>
              <a:rPr lang="ru-RU" smtClean="0"/>
              <a:t>Байт (англ. </a:t>
            </a:r>
            <a:r>
              <a:rPr lang="en-US" smtClean="0"/>
              <a:t>byte</a:t>
            </a:r>
            <a:r>
              <a:rPr lang="ru-RU" smtClean="0"/>
              <a:t>)</a:t>
            </a:r>
            <a:r>
              <a:rPr lang="en-US" smtClean="0"/>
              <a:t> </a:t>
            </a:r>
            <a:r>
              <a:rPr lang="ru-RU" smtClean="0"/>
              <a:t>последовательность из 8 бит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Скругленный прямоугольник 25"/>
          <p:cNvSpPr/>
          <p:nvPr/>
        </p:nvSpPr>
        <p:spPr>
          <a:xfrm>
            <a:off x="468313" y="1412875"/>
            <a:ext cx="8207375" cy="48244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17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Бит и байт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81175" y="2201863"/>
            <a:ext cx="936625" cy="12239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714625" y="2201863"/>
            <a:ext cx="936625" cy="12239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636963" y="2201863"/>
            <a:ext cx="936625" cy="12239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573588" y="2201863"/>
            <a:ext cx="935037" cy="12239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508625" y="2201863"/>
            <a:ext cx="936625" cy="12239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445250" y="2201863"/>
            <a:ext cx="936625" cy="12239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381875" y="2201863"/>
            <a:ext cx="935038" cy="12239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846138" y="2201863"/>
            <a:ext cx="935037" cy="12239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Левая фигурная скобка 13"/>
          <p:cNvSpPr/>
          <p:nvPr/>
        </p:nvSpPr>
        <p:spPr>
          <a:xfrm rot="16200000">
            <a:off x="1124744" y="3439319"/>
            <a:ext cx="360362" cy="882650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Правая фигурная скобка 14"/>
          <p:cNvSpPr/>
          <p:nvPr/>
        </p:nvSpPr>
        <p:spPr>
          <a:xfrm rot="5400000">
            <a:off x="4320381" y="1296194"/>
            <a:ext cx="468313" cy="7381875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182" name="TextBox 15"/>
          <p:cNvSpPr txBox="1">
            <a:spLocks noChangeArrowheads="1"/>
          </p:cNvSpPr>
          <p:nvPr/>
        </p:nvSpPr>
        <p:spPr bwMode="auto">
          <a:xfrm>
            <a:off x="642938" y="4170363"/>
            <a:ext cx="13239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>1 бит</a:t>
            </a:r>
          </a:p>
        </p:txBody>
      </p:sp>
      <p:sp>
        <p:nvSpPr>
          <p:cNvPr id="7183" name="TextBox 16"/>
          <p:cNvSpPr txBox="1">
            <a:spLocks noChangeArrowheads="1"/>
          </p:cNvSpPr>
          <p:nvPr/>
        </p:nvSpPr>
        <p:spPr bwMode="auto">
          <a:xfrm>
            <a:off x="3182938" y="5464175"/>
            <a:ext cx="30099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>1байт = 8 бит</a:t>
            </a:r>
          </a:p>
        </p:txBody>
      </p:sp>
      <p:sp>
        <p:nvSpPr>
          <p:cNvPr id="7184" name="TextBox 17"/>
          <p:cNvSpPr txBox="1">
            <a:spLocks noChangeArrowheads="1"/>
          </p:cNvSpPr>
          <p:nvPr/>
        </p:nvSpPr>
        <p:spPr bwMode="auto">
          <a:xfrm>
            <a:off x="1095375" y="2522538"/>
            <a:ext cx="4365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>1</a:t>
            </a:r>
          </a:p>
        </p:txBody>
      </p:sp>
      <p:sp>
        <p:nvSpPr>
          <p:cNvPr id="7185" name="TextBox 18"/>
          <p:cNvSpPr txBox="1">
            <a:spLocks noChangeArrowheads="1"/>
          </p:cNvSpPr>
          <p:nvPr/>
        </p:nvSpPr>
        <p:spPr bwMode="auto">
          <a:xfrm>
            <a:off x="2032000" y="2527300"/>
            <a:ext cx="436563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>1</a:t>
            </a:r>
          </a:p>
        </p:txBody>
      </p:sp>
      <p:sp>
        <p:nvSpPr>
          <p:cNvPr id="7186" name="TextBox 19"/>
          <p:cNvSpPr txBox="1">
            <a:spLocks noChangeArrowheads="1"/>
          </p:cNvSpPr>
          <p:nvPr/>
        </p:nvSpPr>
        <p:spPr bwMode="auto">
          <a:xfrm>
            <a:off x="4822825" y="2527300"/>
            <a:ext cx="436563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>1</a:t>
            </a:r>
          </a:p>
        </p:txBody>
      </p:sp>
      <p:sp>
        <p:nvSpPr>
          <p:cNvPr id="7187" name="TextBox 20"/>
          <p:cNvSpPr txBox="1">
            <a:spLocks noChangeArrowheads="1"/>
          </p:cNvSpPr>
          <p:nvPr/>
        </p:nvSpPr>
        <p:spPr bwMode="auto">
          <a:xfrm>
            <a:off x="6694488" y="2522538"/>
            <a:ext cx="4365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>1</a:t>
            </a:r>
          </a:p>
        </p:txBody>
      </p:sp>
      <p:sp>
        <p:nvSpPr>
          <p:cNvPr id="7188" name="TextBox 21"/>
          <p:cNvSpPr txBox="1">
            <a:spLocks noChangeArrowheads="1"/>
          </p:cNvSpPr>
          <p:nvPr/>
        </p:nvSpPr>
        <p:spPr bwMode="auto">
          <a:xfrm>
            <a:off x="2963863" y="2527300"/>
            <a:ext cx="436562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>0</a:t>
            </a:r>
          </a:p>
        </p:txBody>
      </p:sp>
      <p:sp>
        <p:nvSpPr>
          <p:cNvPr id="7189" name="TextBox 22"/>
          <p:cNvSpPr txBox="1">
            <a:spLocks noChangeArrowheads="1"/>
          </p:cNvSpPr>
          <p:nvPr/>
        </p:nvSpPr>
        <p:spPr bwMode="auto">
          <a:xfrm>
            <a:off x="3886200" y="2527300"/>
            <a:ext cx="436563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>0</a:t>
            </a:r>
          </a:p>
        </p:txBody>
      </p:sp>
      <p:sp>
        <p:nvSpPr>
          <p:cNvPr id="7190" name="TextBox 23"/>
          <p:cNvSpPr txBox="1">
            <a:spLocks noChangeArrowheads="1"/>
          </p:cNvSpPr>
          <p:nvPr/>
        </p:nvSpPr>
        <p:spPr bwMode="auto">
          <a:xfrm>
            <a:off x="5759450" y="2522538"/>
            <a:ext cx="4365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>0</a:t>
            </a:r>
          </a:p>
        </p:txBody>
      </p:sp>
      <p:sp>
        <p:nvSpPr>
          <p:cNvPr id="7191" name="TextBox 24"/>
          <p:cNvSpPr txBox="1">
            <a:spLocks noChangeArrowheads="1"/>
          </p:cNvSpPr>
          <p:nvPr/>
        </p:nvSpPr>
        <p:spPr bwMode="auto">
          <a:xfrm>
            <a:off x="7631113" y="2527300"/>
            <a:ext cx="436562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95288" y="1482725"/>
            <a:ext cx="8208962" cy="32400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19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Биты в секунду</a:t>
            </a:r>
          </a:p>
        </p:txBody>
      </p:sp>
      <p:sp>
        <p:nvSpPr>
          <p:cNvPr id="8196" name="Объект 2"/>
          <p:cNvSpPr>
            <a:spLocks noGrp="1"/>
          </p:cNvSpPr>
          <p:nvPr>
            <p:ph idx="1"/>
          </p:nvPr>
        </p:nvSpPr>
        <p:spPr>
          <a:xfrm>
            <a:off x="684213" y="1743075"/>
            <a:ext cx="7858125" cy="2979738"/>
          </a:xfrm>
        </p:spPr>
        <p:txBody>
          <a:bodyPr/>
          <a:lstStyle/>
          <a:p>
            <a:pPr eaLnBrk="1" hangingPunct="1"/>
            <a:r>
              <a:rPr lang="ru-RU" smtClean="0"/>
              <a:t>Первый модем мог предать за 1 секунду цифровую последовательность из 300 бит.</a:t>
            </a:r>
          </a:p>
          <a:p>
            <a:pPr eaLnBrk="1" hangingPunct="1"/>
            <a:r>
              <a:rPr lang="ru-RU" smtClean="0"/>
              <a:t>Современные модемы за 1 секунду передают  28 800 бит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68313" y="1412875"/>
            <a:ext cx="8207375" cy="34559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21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Информационные объемы</a:t>
            </a:r>
          </a:p>
        </p:txBody>
      </p:sp>
      <p:sp>
        <p:nvSpPr>
          <p:cNvPr id="9220" name="Объект 2"/>
          <p:cNvSpPr>
            <a:spLocks noGrp="1"/>
          </p:cNvSpPr>
          <p:nvPr>
            <p:ph idx="1"/>
          </p:nvPr>
        </p:nvSpPr>
        <p:spPr>
          <a:xfrm>
            <a:off x="806450" y="1484313"/>
            <a:ext cx="7869238" cy="3249612"/>
          </a:xfrm>
        </p:spPr>
        <p:txBody>
          <a:bodyPr/>
          <a:lstStyle/>
          <a:p>
            <a:pPr eaLnBrk="1" hangingPunct="1"/>
            <a:r>
              <a:rPr lang="ru-RU" smtClean="0"/>
              <a:t>Объем текстового файла может быть равен 1024 байтам.</a:t>
            </a:r>
          </a:p>
          <a:p>
            <a:pPr eaLnBrk="1" hangingPunct="1"/>
            <a:r>
              <a:rPr lang="ru-RU" smtClean="0"/>
              <a:t>Объем графического файла может быть равен 1 048 576 байтам.</a:t>
            </a:r>
          </a:p>
          <a:p>
            <a:pPr eaLnBrk="1" hangingPunct="1"/>
            <a:r>
              <a:rPr lang="ru-RU" smtClean="0"/>
              <a:t>Объем файла базы данных может быть равен 1 073 741 824 байтам.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43608" y="5157192"/>
            <a:ext cx="7056783" cy="1312049"/>
          </a:xfrm>
          <a:prstGeom prst="rect">
            <a:avLst/>
          </a:prstGeom>
          <a:solidFill>
            <a:schemeClr val="bg1">
              <a:alpha val="82000"/>
            </a:schemeClr>
          </a:solidFill>
          <a:scene3d>
            <a:camera prst="orthographicFront"/>
            <a:lightRig rig="threePt" dir="t"/>
          </a:scene3d>
          <a:sp3d contourW="25400">
            <a:contourClr>
              <a:schemeClr val="tx2">
                <a:lumMod val="75000"/>
              </a:schemeClr>
            </a:contourClr>
          </a:sp3d>
        </p:spPr>
        <p:txBody>
          <a:bodyPr lIns="324000" tIns="144000" bIns="180000">
            <a:spAutoFit/>
          </a:bodyPr>
          <a:lstStyle>
            <a:defPPr>
              <a:defRPr lang="ru-RU"/>
            </a:defPPr>
            <a:lvl1pPr marL="285750" indent="-285750">
              <a:buFont typeface="Arial" pitchFamily="34" charset="0"/>
              <a:buChar char="•"/>
              <a:defRPr sz="3200"/>
            </a:lvl1pPr>
          </a:lstStyle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latin typeface="+mn-lt"/>
                <a:cs typeface="+mn-cs"/>
              </a:rPr>
              <a:t>Удобно ли на практике использовать такие </a:t>
            </a:r>
            <a:r>
              <a:rPr lang="ru-RU" dirty="0" smtClean="0">
                <a:latin typeface="+mn-lt"/>
                <a:cs typeface="+mn-cs"/>
              </a:rPr>
              <a:t>длинные </a:t>
            </a:r>
            <a:r>
              <a:rPr lang="ru-RU" dirty="0">
                <a:latin typeface="+mn-lt"/>
                <a:cs typeface="+mn-cs"/>
              </a:rPr>
              <a:t>числовые значения?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3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3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258888" y="1557338"/>
            <a:ext cx="6553200" cy="316706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24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Кбайт,  Мбайт, Гбайт</a:t>
            </a:r>
          </a:p>
        </p:txBody>
      </p:sp>
      <p:sp>
        <p:nvSpPr>
          <p:cNvPr id="10244" name="Объект 2"/>
          <p:cNvSpPr>
            <a:spLocks noGrp="1"/>
          </p:cNvSpPr>
          <p:nvPr>
            <p:ph idx="1"/>
          </p:nvPr>
        </p:nvSpPr>
        <p:spPr>
          <a:xfrm>
            <a:off x="1763713" y="1916113"/>
            <a:ext cx="6048375" cy="266541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ru-RU" smtClean="0"/>
              <a:t>1024 байт = 1 Кбайт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ru-RU" smtClean="0"/>
              <a:t>1 048 576 байт = 1 Мбайт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ru-RU" smtClean="0"/>
              <a:t>1 073 741 824 байт = 1 Гбайт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470</TotalTime>
  <Words>532</Words>
  <Application>Microsoft Office PowerPoint</Application>
  <PresentationFormat>Экран (4:3)</PresentationFormat>
  <Paragraphs>155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Calibri</vt:lpstr>
      <vt:lpstr>Arial</vt:lpstr>
      <vt:lpstr>Times New Roman</vt:lpstr>
      <vt:lpstr>Тема Office</vt:lpstr>
      <vt:lpstr>Компьютер и инфомация</vt:lpstr>
      <vt:lpstr>Что можно измерить?</vt:lpstr>
      <vt:lpstr>Что можно измерить?</vt:lpstr>
      <vt:lpstr>В чём можно измерять величины?</vt:lpstr>
      <vt:lpstr>Двоичный код</vt:lpstr>
      <vt:lpstr>Бит и байт</vt:lpstr>
      <vt:lpstr>Биты в секунду</vt:lpstr>
      <vt:lpstr>Информационные объемы</vt:lpstr>
      <vt:lpstr>Кбайт,  Мбайт, Гбайт</vt:lpstr>
      <vt:lpstr>Чему кратны Кбайт, Мбайт и Гбайт?</vt:lpstr>
      <vt:lpstr>Кбайт,  Мбайт, Гбайт</vt:lpstr>
      <vt:lpstr>Приставки пишутся</vt:lpstr>
      <vt:lpstr>Вспомним математику</vt:lpstr>
      <vt:lpstr>Кило- или киби-?</vt:lpstr>
      <vt:lpstr>Единицы количества информации</vt:lpstr>
      <vt:lpstr>Единицы измерения информации с приставками </vt:lpstr>
      <vt:lpstr>Тема: Единицы измерения информации</vt:lpstr>
      <vt:lpstr>Основные понятия</vt:lpstr>
      <vt:lpstr>Давайте обсудим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Единицы измерения информации</dc:title>
  <dc:creator>lena</dc:creator>
  <cp:lastModifiedBy>revaz</cp:lastModifiedBy>
  <cp:revision>117</cp:revision>
  <dcterms:created xsi:type="dcterms:W3CDTF">2012-10-29T06:35:55Z</dcterms:created>
  <dcterms:modified xsi:type="dcterms:W3CDTF">2013-03-07T15:18:12Z</dcterms:modified>
</cp:coreProperties>
</file>