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57" r:id="rId4"/>
    <p:sldId id="258" r:id="rId5"/>
    <p:sldId id="282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6" r:id="rId14"/>
    <p:sldId id="269" r:id="rId15"/>
    <p:sldId id="272" r:id="rId16"/>
    <p:sldId id="281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6" autoAdjust="0"/>
    <p:restoredTop sz="94660"/>
  </p:normalViewPr>
  <p:slideViewPr>
    <p:cSldViewPr>
      <p:cViewPr varScale="1">
        <p:scale>
          <a:sx n="74" d="100"/>
          <a:sy n="74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0.wmf"/><Relationship Id="rId4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9.wmf"/><Relationship Id="rId4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AB80CC-9662-457C-80F2-B4909437ECA4}" type="datetimeFigureOut">
              <a:rPr lang="ru-RU" smtClean="0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ADEF9-EB4C-408E-8908-1E8D825FB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FA8C9D-2622-4339-A97C-BB27C279DC5D}" type="datetimeFigureOut">
              <a:rPr lang="ru-RU" smtClean="0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BAD9F-FB9E-4B7F-AF36-745BE2DF1B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0129-F494-40BB-B787-0294F2EC1E25}" type="datetimeFigureOut">
              <a:rPr lang="ru-RU" smtClean="0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8CA73-BCDD-4F8D-9C37-075205BA3E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6013FB-B6E2-48A6-9049-82876CB8C09F}" type="datetimeFigureOut">
              <a:rPr lang="ru-RU" smtClean="0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95337-A3C5-458B-BC6C-AD5EEC1E99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810C3-96FE-435F-9CB7-E75B5055ECE0}" type="datetimeFigureOut">
              <a:rPr lang="ru-RU" smtClean="0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B0A33-5B57-4D1A-8064-B7B109717C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2B12E3-BB25-425B-8443-84CB045C7D05}" type="datetimeFigureOut">
              <a:rPr lang="ru-RU" smtClean="0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F7D45-D744-484C-8D12-4EFBEB8813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BECBB-FFAC-40F4-9C55-8C912D1F9E98}" type="datetimeFigureOut">
              <a:rPr lang="ru-RU" smtClean="0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DEC17-8680-4F9D-83B4-B7C376A283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64048B-7864-4395-942D-BECF4F0B6C7E}" type="datetimeFigureOut">
              <a:rPr lang="ru-RU" smtClean="0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E1C16-DA24-4545-AF65-0018F811B6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7979B9-559C-414E-9C5F-905B8B5B7C61}" type="datetimeFigureOut">
              <a:rPr lang="ru-RU" smtClean="0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6E7DC7-900E-4456-A01E-DC1503A4AF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28C88-A7C9-4919-A0A0-9E88D0981668}" type="datetimeFigureOut">
              <a:rPr lang="ru-RU" smtClean="0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EE174-4AED-46FD-9406-110FFD645E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495C5C-EDB9-4EA4-9E4D-A27098207C9E}" type="datetimeFigureOut">
              <a:rPr lang="ru-RU" smtClean="0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C05B845-6886-495D-AB5F-35FFD54D12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2B3D1C4-03DB-4FF6-B96F-7F90A06A2BC9}" type="datetimeFigureOut">
              <a:rPr lang="ru-RU" smtClean="0"/>
              <a:pPr>
                <a:defRPr/>
              </a:pPr>
              <a:t>27.03.2012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03847D3-D404-4D7B-870F-55BB36291E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3" descr="http://festival.1september.ru/articles/517395/Image45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908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85728"/>
            <a:ext cx="30003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 descr="J:\фо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3" y="3429000"/>
            <a:ext cx="5214973" cy="3143272"/>
          </a:xfrm>
          <a:prstGeom prst="rect">
            <a:avLst/>
          </a:prstGeom>
          <a:noFill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643050"/>
            <a:ext cx="278608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500042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411413" y="581025"/>
          <a:ext cx="4779962" cy="1062038"/>
        </p:xfrm>
        <a:graphic>
          <a:graphicData uri="http://schemas.openxmlformats.org/presentationml/2006/ole">
            <p:oleObj spid="_x0000_s5122" name="Формула" r:id="rId3" imgW="914400" imgH="203040" progId="Equation.3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>
            <p:ph idx="1"/>
          </p:nvPr>
        </p:nvGraphicFramePr>
        <p:xfrm>
          <a:off x="1573213" y="3643313"/>
          <a:ext cx="2211387" cy="693737"/>
        </p:xfrm>
        <a:graphic>
          <a:graphicData uri="http://schemas.openxmlformats.org/presentationml/2006/ole">
            <p:oleObj spid="_x0000_s5123" name="Формула" r:id="rId4" imgW="647640" imgH="203040" progId="Equation.3">
              <p:embed/>
            </p:oleObj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1714500" y="2714625"/>
          <a:ext cx="1500188" cy="817563"/>
        </p:xfrm>
        <a:graphic>
          <a:graphicData uri="http://schemas.openxmlformats.org/presentationml/2006/ole">
            <p:oleObj spid="_x0000_s5124" name="Формула" r:id="rId5" imgW="419040" imgH="228600" progId="Equation.3">
              <p:embed/>
            </p:oleObj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1644650" y="1930400"/>
          <a:ext cx="2641600" cy="754063"/>
        </p:xfrm>
        <a:graphic>
          <a:graphicData uri="http://schemas.openxmlformats.org/presentationml/2006/ole">
            <p:oleObj spid="_x0000_s5125" name="Формула" r:id="rId6" imgW="711000" imgH="203040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олилиния 69"/>
          <p:cNvSpPr/>
          <p:nvPr/>
        </p:nvSpPr>
        <p:spPr>
          <a:xfrm>
            <a:off x="2879725" y="808038"/>
            <a:ext cx="2941638" cy="4692650"/>
          </a:xfrm>
          <a:custGeom>
            <a:avLst/>
            <a:gdLst>
              <a:gd name="connsiteX0" fmla="*/ 0 w 2941320"/>
              <a:gd name="connsiteY0" fmla="*/ 0 h 4813300"/>
              <a:gd name="connsiteX1" fmla="*/ 975360 w 2941320"/>
              <a:gd name="connsiteY1" fmla="*/ 4130040 h 4813300"/>
              <a:gd name="connsiteX2" fmla="*/ 1920240 w 2941320"/>
              <a:gd name="connsiteY2" fmla="*/ 4099560 h 4813300"/>
              <a:gd name="connsiteX3" fmla="*/ 2941320 w 2941320"/>
              <a:gd name="connsiteY3" fmla="*/ 30480 h 4813300"/>
              <a:gd name="connsiteX4" fmla="*/ 2941320 w 2941320"/>
              <a:gd name="connsiteY4" fmla="*/ 30480 h 481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1320" h="4813300">
                <a:moveTo>
                  <a:pt x="0" y="0"/>
                </a:moveTo>
                <a:cubicBezTo>
                  <a:pt x="327660" y="1723390"/>
                  <a:pt x="655320" y="3446780"/>
                  <a:pt x="975360" y="4130040"/>
                </a:cubicBezTo>
                <a:cubicBezTo>
                  <a:pt x="1295400" y="4813300"/>
                  <a:pt x="1592580" y="4782820"/>
                  <a:pt x="1920240" y="4099560"/>
                </a:cubicBezTo>
                <a:cubicBezTo>
                  <a:pt x="2247900" y="3416300"/>
                  <a:pt x="2941320" y="30480"/>
                  <a:pt x="2941320" y="30480"/>
                </a:cubicBezTo>
                <a:lnTo>
                  <a:pt x="2941320" y="30480"/>
                </a:lnTo>
              </a:path>
            </a:pathLst>
          </a:cu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rot="5400000" flipH="1" flipV="1">
            <a:off x="2143125" y="2000250"/>
            <a:ext cx="5214938" cy="26431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1428750" y="3500438"/>
            <a:ext cx="5786437" cy="71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857375" y="5357813"/>
            <a:ext cx="5643563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15"/>
          <p:cNvSpPr txBox="1">
            <a:spLocks noChangeArrowheads="1"/>
          </p:cNvSpPr>
          <p:nvPr/>
        </p:nvSpPr>
        <p:spPr bwMode="auto">
          <a:xfrm>
            <a:off x="3929063" y="5286375"/>
            <a:ext cx="500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0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3715543" y="5358607"/>
            <a:ext cx="284163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501482" y="5358606"/>
            <a:ext cx="285750" cy="1587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6" name="Прямоугольник 21"/>
          <p:cNvSpPr>
            <a:spLocks noChangeArrowheads="1"/>
          </p:cNvSpPr>
          <p:nvPr/>
        </p:nvSpPr>
        <p:spPr bwMode="auto">
          <a:xfrm>
            <a:off x="5500688" y="5500688"/>
            <a:ext cx="284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157" name="Прямоугольник 22"/>
          <p:cNvSpPr>
            <a:spLocks noChangeArrowheads="1"/>
          </p:cNvSpPr>
          <p:nvPr/>
        </p:nvSpPr>
        <p:spPr bwMode="auto">
          <a:xfrm>
            <a:off x="3571875" y="5500688"/>
            <a:ext cx="458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-1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4143375" y="4929188"/>
            <a:ext cx="285750" cy="1587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143375" y="4071938"/>
            <a:ext cx="285750" cy="1587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0" name="Прямоугольник 37"/>
          <p:cNvSpPr>
            <a:spLocks noChangeArrowheads="1"/>
          </p:cNvSpPr>
          <p:nvPr/>
        </p:nvSpPr>
        <p:spPr bwMode="auto">
          <a:xfrm>
            <a:off x="4357688" y="3857625"/>
            <a:ext cx="284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3</a:t>
            </a:r>
          </a:p>
        </p:txBody>
      </p:sp>
      <p:sp>
        <p:nvSpPr>
          <p:cNvPr id="6161" name="Прямоугольник 38"/>
          <p:cNvSpPr>
            <a:spLocks noChangeArrowheads="1"/>
          </p:cNvSpPr>
          <p:nvPr/>
        </p:nvSpPr>
        <p:spPr bwMode="auto">
          <a:xfrm>
            <a:off x="4357688" y="4714875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1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4214813" y="1428750"/>
            <a:ext cx="285750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3" name="Прямоугольник 42"/>
          <p:cNvSpPr>
            <a:spLocks noChangeArrowheads="1"/>
          </p:cNvSpPr>
          <p:nvPr/>
        </p:nvSpPr>
        <p:spPr bwMode="auto">
          <a:xfrm>
            <a:off x="4500563" y="1143000"/>
            <a:ext cx="284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9</a:t>
            </a:r>
          </a:p>
        </p:txBody>
      </p:sp>
      <p:sp>
        <p:nvSpPr>
          <p:cNvPr id="6164" name="Прямоугольник 44"/>
          <p:cNvSpPr>
            <a:spLocks noChangeArrowheads="1"/>
          </p:cNvSpPr>
          <p:nvPr/>
        </p:nvSpPr>
        <p:spPr bwMode="auto">
          <a:xfrm>
            <a:off x="3857625" y="500063"/>
            <a:ext cx="42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/>
              <a:t>y</a:t>
            </a:r>
            <a:endParaRPr lang="ru-RU" sz="2800" b="1" i="1"/>
          </a:p>
        </p:txBody>
      </p:sp>
      <p:sp>
        <p:nvSpPr>
          <p:cNvPr id="6165" name="Прямоугольник 45"/>
          <p:cNvSpPr>
            <a:spLocks noChangeArrowheads="1"/>
          </p:cNvSpPr>
          <p:nvPr/>
        </p:nvSpPr>
        <p:spPr bwMode="auto">
          <a:xfrm>
            <a:off x="7358063" y="5429250"/>
            <a:ext cx="338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X</a:t>
            </a:r>
            <a:endParaRPr lang="ru-RU" b="1" i="1"/>
          </a:p>
        </p:txBody>
      </p:sp>
      <p:sp>
        <p:nvSpPr>
          <p:cNvPr id="53" name="Овал 52"/>
          <p:cNvSpPr/>
          <p:nvPr/>
        </p:nvSpPr>
        <p:spPr>
          <a:xfrm>
            <a:off x="3857625" y="485775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643563" y="1357313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928938" y="1357313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4643438" y="4857750"/>
            <a:ext cx="142875" cy="1428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70" name="TextBox 77"/>
          <p:cNvSpPr txBox="1">
            <a:spLocks noChangeArrowheads="1"/>
          </p:cNvSpPr>
          <p:nvPr/>
        </p:nvSpPr>
        <p:spPr bwMode="auto">
          <a:xfrm>
            <a:off x="3357563" y="4643438"/>
            <a:ext cx="500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А</a:t>
            </a:r>
          </a:p>
        </p:txBody>
      </p:sp>
      <p:sp>
        <p:nvSpPr>
          <p:cNvPr id="6171" name="TextBox 78"/>
          <p:cNvSpPr txBox="1">
            <a:spLocks noChangeArrowheads="1"/>
          </p:cNvSpPr>
          <p:nvPr/>
        </p:nvSpPr>
        <p:spPr bwMode="auto">
          <a:xfrm>
            <a:off x="5786438" y="1143000"/>
            <a:ext cx="500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В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5214938" y="3844925"/>
          <a:ext cx="1000125" cy="544513"/>
        </p:xfrm>
        <a:graphic>
          <a:graphicData uri="http://schemas.openxmlformats.org/presentationml/2006/ole">
            <p:oleObj spid="_x0000_s6146" name="Формула" r:id="rId3" imgW="419040" imgH="228600" progId="Equation.3">
              <p:embed/>
            </p:oleObj>
          </a:graphicData>
        </a:graphic>
      </p:graphicFrame>
      <p:sp>
        <p:nvSpPr>
          <p:cNvPr id="6172" name="TextBox 83"/>
          <p:cNvSpPr txBox="1">
            <a:spLocks noChangeArrowheads="1"/>
          </p:cNvSpPr>
          <p:nvPr/>
        </p:nvSpPr>
        <p:spPr bwMode="auto">
          <a:xfrm rot="-3680452">
            <a:off x="4233862" y="2389188"/>
            <a:ext cx="13573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Monotype Corsiva" pitchFamily="66" charset="0"/>
              </a:rPr>
              <a:t>y</a:t>
            </a:r>
            <a:r>
              <a:rPr lang="en-US" sz="2800">
                <a:latin typeface="Monotype Corsiva" pitchFamily="66" charset="0"/>
              </a:rPr>
              <a:t>=2x+3</a:t>
            </a:r>
            <a:endParaRPr lang="ru-RU" sz="2800">
              <a:latin typeface="Monotype Corsiva" pitchFamily="66" charset="0"/>
            </a:endParaRP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946150" y="2827338"/>
          <a:ext cx="1625600" cy="744537"/>
        </p:xfrm>
        <a:graphic>
          <a:graphicData uri="http://schemas.openxmlformats.org/presentationml/2006/ole">
            <p:oleObj spid="_x0000_s6147" name="Формула" r:id="rId4" imgW="469800" imgH="215640" progId="Equation.3">
              <p:embed/>
            </p:oleObj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1055688" y="3621088"/>
          <a:ext cx="1385887" cy="736600"/>
        </p:xfrm>
        <a:graphic>
          <a:graphicData uri="http://schemas.openxmlformats.org/presentationml/2006/ole">
            <p:oleObj spid="_x0000_s6148" name="Формула" r:id="rId5" imgW="406080" imgH="215640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786050" y="642918"/>
          <a:ext cx="4181097" cy="928674"/>
        </p:xfrm>
        <a:graphic>
          <a:graphicData uri="http://schemas.openxmlformats.org/presentationml/2006/ole">
            <p:oleObj spid="_x0000_s7170" name="Формула" r:id="rId3" imgW="914400" imgH="203040" progId="Equation.3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668463" y="1930400"/>
          <a:ext cx="2593975" cy="754063"/>
        </p:xfrm>
        <a:graphic>
          <a:graphicData uri="http://schemas.openxmlformats.org/presentationml/2006/ole">
            <p:oleObj spid="_x0000_s7171" name="Формула" r:id="rId4" imgW="698400" imgH="203040" progId="Equation.3">
              <p:embed/>
            </p:oleObj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1714500" y="2857500"/>
          <a:ext cx="2273300" cy="817563"/>
        </p:xfrm>
        <a:graphic>
          <a:graphicData uri="http://schemas.openxmlformats.org/presentationml/2006/ole">
            <p:oleObj spid="_x0000_s7172" name="Формула" r:id="rId5" imgW="634680" imgH="228600" progId="Equation.3">
              <p:embed/>
            </p:oleObj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1785938" y="3714750"/>
          <a:ext cx="1520825" cy="693738"/>
        </p:xfrm>
        <a:graphic>
          <a:graphicData uri="http://schemas.openxmlformats.org/presentationml/2006/ole">
            <p:oleObj spid="_x0000_s7173" name="Формула" r:id="rId6" imgW="444240" imgH="203040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олилиния 69"/>
          <p:cNvSpPr/>
          <p:nvPr/>
        </p:nvSpPr>
        <p:spPr>
          <a:xfrm>
            <a:off x="2786063" y="1285875"/>
            <a:ext cx="3071812" cy="5214938"/>
          </a:xfrm>
          <a:custGeom>
            <a:avLst/>
            <a:gdLst>
              <a:gd name="connsiteX0" fmla="*/ 0 w 2941320"/>
              <a:gd name="connsiteY0" fmla="*/ 0 h 4813300"/>
              <a:gd name="connsiteX1" fmla="*/ 975360 w 2941320"/>
              <a:gd name="connsiteY1" fmla="*/ 4130040 h 4813300"/>
              <a:gd name="connsiteX2" fmla="*/ 1920240 w 2941320"/>
              <a:gd name="connsiteY2" fmla="*/ 4099560 h 4813300"/>
              <a:gd name="connsiteX3" fmla="*/ 2941320 w 2941320"/>
              <a:gd name="connsiteY3" fmla="*/ 30480 h 4813300"/>
              <a:gd name="connsiteX4" fmla="*/ 2941320 w 2941320"/>
              <a:gd name="connsiteY4" fmla="*/ 30480 h 481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1320" h="4813300">
                <a:moveTo>
                  <a:pt x="0" y="0"/>
                </a:moveTo>
                <a:cubicBezTo>
                  <a:pt x="327660" y="1723390"/>
                  <a:pt x="655320" y="3446780"/>
                  <a:pt x="975360" y="4130040"/>
                </a:cubicBezTo>
                <a:cubicBezTo>
                  <a:pt x="1295400" y="4813300"/>
                  <a:pt x="1592580" y="4782820"/>
                  <a:pt x="1920240" y="4099560"/>
                </a:cubicBezTo>
                <a:cubicBezTo>
                  <a:pt x="2247900" y="3416300"/>
                  <a:pt x="2941320" y="30480"/>
                  <a:pt x="2941320" y="30480"/>
                </a:cubicBezTo>
                <a:lnTo>
                  <a:pt x="2941320" y="30480"/>
                </a:lnTo>
              </a:path>
            </a:pathLst>
          </a:cu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rot="5400000" flipH="1" flipV="1">
            <a:off x="1964531" y="2678907"/>
            <a:ext cx="5500687" cy="285750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1464469" y="3750469"/>
            <a:ext cx="5715000" cy="71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785938" y="4929188"/>
            <a:ext cx="5643562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TextBox 15"/>
          <p:cNvSpPr txBox="1">
            <a:spLocks noChangeArrowheads="1"/>
          </p:cNvSpPr>
          <p:nvPr/>
        </p:nvSpPr>
        <p:spPr bwMode="auto">
          <a:xfrm>
            <a:off x="3929063" y="4429125"/>
            <a:ext cx="500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0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3713957" y="4929981"/>
            <a:ext cx="285750" cy="1587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501482" y="4928394"/>
            <a:ext cx="285750" cy="1587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5" name="Прямоугольник 21"/>
          <p:cNvSpPr>
            <a:spLocks noChangeArrowheads="1"/>
          </p:cNvSpPr>
          <p:nvPr/>
        </p:nvSpPr>
        <p:spPr bwMode="auto">
          <a:xfrm>
            <a:off x="5500688" y="4357688"/>
            <a:ext cx="284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206" name="Прямоугольник 22"/>
          <p:cNvSpPr>
            <a:spLocks noChangeArrowheads="1"/>
          </p:cNvSpPr>
          <p:nvPr/>
        </p:nvSpPr>
        <p:spPr bwMode="auto">
          <a:xfrm>
            <a:off x="3500438" y="4357688"/>
            <a:ext cx="458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-1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4143375" y="4929188"/>
            <a:ext cx="285750" cy="1587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214813" y="2357438"/>
            <a:ext cx="214312" cy="1587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9" name="Прямоугольник 42"/>
          <p:cNvSpPr>
            <a:spLocks noChangeArrowheads="1"/>
          </p:cNvSpPr>
          <p:nvPr/>
        </p:nvSpPr>
        <p:spPr bwMode="auto">
          <a:xfrm>
            <a:off x="4357688" y="2143125"/>
            <a:ext cx="284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6</a:t>
            </a:r>
            <a:endParaRPr lang="ru-RU" sz="2000" b="1"/>
          </a:p>
        </p:txBody>
      </p:sp>
      <p:sp>
        <p:nvSpPr>
          <p:cNvPr id="8210" name="Прямоугольник 44"/>
          <p:cNvSpPr>
            <a:spLocks noChangeArrowheads="1"/>
          </p:cNvSpPr>
          <p:nvPr/>
        </p:nvSpPr>
        <p:spPr bwMode="auto">
          <a:xfrm>
            <a:off x="3857625" y="785813"/>
            <a:ext cx="42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/>
              <a:t>y</a:t>
            </a:r>
            <a:endParaRPr lang="ru-RU" sz="2800" b="1" i="1"/>
          </a:p>
        </p:txBody>
      </p:sp>
      <p:sp>
        <p:nvSpPr>
          <p:cNvPr id="8211" name="Прямоугольник 45"/>
          <p:cNvSpPr>
            <a:spLocks noChangeArrowheads="1"/>
          </p:cNvSpPr>
          <p:nvPr/>
        </p:nvSpPr>
        <p:spPr bwMode="auto">
          <a:xfrm>
            <a:off x="7358063" y="5429250"/>
            <a:ext cx="338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/>
              <a:t>X</a:t>
            </a:r>
            <a:endParaRPr lang="ru-RU" b="1" i="1"/>
          </a:p>
        </p:txBody>
      </p:sp>
      <p:sp>
        <p:nvSpPr>
          <p:cNvPr id="53" name="Овал 52"/>
          <p:cNvSpPr/>
          <p:nvPr/>
        </p:nvSpPr>
        <p:spPr>
          <a:xfrm>
            <a:off x="5572125" y="228600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3786188" y="571500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14" name="TextBox 77"/>
          <p:cNvSpPr txBox="1">
            <a:spLocks noChangeArrowheads="1"/>
          </p:cNvSpPr>
          <p:nvPr/>
        </p:nvSpPr>
        <p:spPr bwMode="auto">
          <a:xfrm>
            <a:off x="3214688" y="5500688"/>
            <a:ext cx="500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А</a:t>
            </a:r>
          </a:p>
        </p:txBody>
      </p:sp>
      <p:sp>
        <p:nvSpPr>
          <p:cNvPr id="8215" name="TextBox 78"/>
          <p:cNvSpPr txBox="1">
            <a:spLocks noChangeArrowheads="1"/>
          </p:cNvSpPr>
          <p:nvPr/>
        </p:nvSpPr>
        <p:spPr bwMode="auto">
          <a:xfrm>
            <a:off x="5715000" y="2143125"/>
            <a:ext cx="500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/>
              <a:t>В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5357813" y="3500438"/>
          <a:ext cx="1516062" cy="544512"/>
        </p:xfrm>
        <a:graphic>
          <a:graphicData uri="http://schemas.openxmlformats.org/presentationml/2006/ole">
            <p:oleObj spid="_x0000_s8194" name="Формула" r:id="rId3" imgW="634680" imgH="228600" progId="Equation.3">
              <p:embed/>
            </p:oleObj>
          </a:graphicData>
        </a:graphic>
      </p:graphicFrame>
      <p:sp>
        <p:nvSpPr>
          <p:cNvPr id="8216" name="TextBox 83"/>
          <p:cNvSpPr txBox="1">
            <a:spLocks noChangeArrowheads="1"/>
          </p:cNvSpPr>
          <p:nvPr/>
        </p:nvSpPr>
        <p:spPr bwMode="auto">
          <a:xfrm rot="-3680452">
            <a:off x="4233862" y="3103563"/>
            <a:ext cx="13573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Monotype Corsiva" pitchFamily="66" charset="0"/>
              </a:rPr>
              <a:t>y</a:t>
            </a:r>
            <a:r>
              <a:rPr lang="en-US" sz="2800">
                <a:latin typeface="Monotype Corsiva" pitchFamily="66" charset="0"/>
              </a:rPr>
              <a:t>=2x</a:t>
            </a:r>
            <a:endParaRPr lang="ru-RU" sz="2800">
              <a:latin typeface="Monotype Corsiva" pitchFamily="66" charset="0"/>
            </a:endParaRPr>
          </a:p>
        </p:txBody>
      </p:sp>
      <p:graphicFrame>
        <p:nvGraphicFramePr>
          <p:cNvPr id="21510" name="Object 3"/>
          <p:cNvGraphicFramePr>
            <a:graphicFrameLocks noChangeAspect="1"/>
          </p:cNvGraphicFramePr>
          <p:nvPr/>
        </p:nvGraphicFramePr>
        <p:xfrm>
          <a:off x="946150" y="2827338"/>
          <a:ext cx="1625600" cy="744537"/>
        </p:xfrm>
        <a:graphic>
          <a:graphicData uri="http://schemas.openxmlformats.org/presentationml/2006/ole">
            <p:oleObj spid="_x0000_s8195" name="Формула" r:id="rId4" imgW="469800" imgH="215640" progId="Equation.3">
              <p:embed/>
            </p:oleObj>
          </a:graphicData>
        </a:graphic>
      </p:graphicFrame>
      <p:graphicFrame>
        <p:nvGraphicFramePr>
          <p:cNvPr id="21512" name="Object 4"/>
          <p:cNvGraphicFramePr>
            <a:graphicFrameLocks noChangeAspect="1"/>
          </p:cNvGraphicFramePr>
          <p:nvPr/>
        </p:nvGraphicFramePr>
        <p:xfrm>
          <a:off x="1055688" y="3621088"/>
          <a:ext cx="1385887" cy="736600"/>
        </p:xfrm>
        <a:graphic>
          <a:graphicData uri="http://schemas.openxmlformats.org/presentationml/2006/ole">
            <p:oleObj spid="_x0000_s8196" name="Формула" r:id="rId5" imgW="406080" imgH="215640" progId="Equation.3">
              <p:embed/>
            </p:oleObj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2857500" y="214313"/>
          <a:ext cx="3216275" cy="714375"/>
        </p:xfrm>
        <a:graphic>
          <a:graphicData uri="http://schemas.openxmlformats.org/presentationml/2006/ole">
            <p:oleObj spid="_x0000_s8197" name="Формула" r:id="rId6" imgW="914400" imgH="203040" progId="Equation.3">
              <p:embed/>
            </p:oleObj>
          </a:graphicData>
        </a:graphic>
      </p:graphicFrame>
      <p:cxnSp>
        <p:nvCxnSpPr>
          <p:cNvPr id="40" name="Прямая соединительная линия 39"/>
          <p:cNvCxnSpPr/>
          <p:nvPr/>
        </p:nvCxnSpPr>
        <p:spPr>
          <a:xfrm>
            <a:off x="4143375" y="5857875"/>
            <a:ext cx="285750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143375" y="6286500"/>
            <a:ext cx="285750" cy="1588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9" name="Прямоугольник 46"/>
          <p:cNvSpPr>
            <a:spLocks noChangeArrowheads="1"/>
          </p:cNvSpPr>
          <p:nvPr/>
        </p:nvSpPr>
        <p:spPr bwMode="auto">
          <a:xfrm>
            <a:off x="3786188" y="6072188"/>
            <a:ext cx="41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-</a:t>
            </a:r>
            <a:r>
              <a:rPr lang="en-US" sz="2000" b="1"/>
              <a:t>3</a:t>
            </a:r>
            <a:endParaRPr lang="ru-RU" sz="2000" b="1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Алгоритм решения квадратных уравнений графическим способом.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45259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z="3200" dirty="0" smtClean="0"/>
              <a:t>Преобразовать уравнение  </a:t>
            </a:r>
            <a:r>
              <a:rPr lang="ru-RU" sz="3200" dirty="0" err="1" smtClean="0"/>
              <a:t>ах²+</a:t>
            </a:r>
            <a:r>
              <a:rPr lang="en-US" sz="3200" dirty="0" smtClean="0"/>
              <a:t>b</a:t>
            </a:r>
            <a:r>
              <a:rPr lang="ru-RU" sz="3200" dirty="0" err="1" smtClean="0"/>
              <a:t>х</a:t>
            </a:r>
            <a:r>
              <a:rPr lang="ru-RU" sz="3200" dirty="0" smtClean="0"/>
              <a:t> +с =0 к виду</a:t>
            </a:r>
            <a:r>
              <a:rPr lang="en-US" sz="3200" dirty="0" smtClean="0"/>
              <a:t>    </a:t>
            </a:r>
            <a:r>
              <a:rPr lang="ru-RU" sz="3200" dirty="0" smtClean="0"/>
              <a:t>а</a:t>
            </a:r>
            <a:r>
              <a:rPr lang="en-US" sz="3200" dirty="0" smtClean="0"/>
              <a:t>x²= -</a:t>
            </a:r>
            <a:r>
              <a:rPr lang="en-US" sz="3200" dirty="0" err="1" smtClean="0"/>
              <a:t>bx</a:t>
            </a:r>
            <a:r>
              <a:rPr lang="en-US" sz="3200" dirty="0" smtClean="0"/>
              <a:t>-c</a:t>
            </a:r>
            <a:r>
              <a:rPr lang="ru-RU" sz="3200" dirty="0" smtClean="0"/>
              <a:t> </a:t>
            </a:r>
            <a:r>
              <a:rPr lang="en-US" sz="3200" dirty="0" smtClean="0"/>
              <a:t> </a:t>
            </a:r>
            <a:r>
              <a:rPr lang="ru-RU" sz="3200" dirty="0" smtClean="0"/>
              <a:t> или     а</a:t>
            </a:r>
            <a:r>
              <a:rPr lang="en-US" sz="3200" dirty="0" smtClean="0"/>
              <a:t>x²</a:t>
            </a:r>
            <a:r>
              <a:rPr lang="ru-RU" sz="3200" dirty="0" smtClean="0"/>
              <a:t> + с  = -</a:t>
            </a:r>
            <a:r>
              <a:rPr lang="en-US" sz="3200" dirty="0" smtClean="0"/>
              <a:t>bx.</a:t>
            </a:r>
            <a:endParaRPr lang="ru-RU" sz="3200" dirty="0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3200" dirty="0" smtClean="0"/>
              <a:t>Построить графики квадратичной и линейной функций.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3200" dirty="0" smtClean="0"/>
              <a:t>Найти координаты точек пересечения графиков  двух функций.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z="3200" dirty="0" smtClean="0"/>
              <a:t>Записать абсциссы точек пересечения, которые являются корнями уравнения. </a:t>
            </a:r>
          </a:p>
          <a:p>
            <a:pPr marL="514350" indent="-514350"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5" descr="Изображение 22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>
          <a:xfrm>
            <a:off x="0" y="0"/>
            <a:ext cx="9144000" cy="6897688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b="1" dirty="0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571500" y="1785926"/>
            <a:ext cx="8215313" cy="4786324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Char char="§"/>
              <a:defRPr/>
            </a:pPr>
            <a:r>
              <a:rPr lang="ru-RU" sz="3600" b="1" dirty="0" smtClean="0"/>
              <a:t>составить алгоритм решения и научиться   решать квадратные уравнения графическим способом;</a:t>
            </a:r>
          </a:p>
          <a:p>
            <a:pPr marL="0" indent="0" eaLnBrk="1" hangingPunct="1">
              <a:buFont typeface="Wingdings" pitchFamily="2" charset="2"/>
              <a:buChar char="§"/>
              <a:defRPr/>
            </a:pPr>
            <a:r>
              <a:rPr lang="ru-RU" sz="3600" b="1" dirty="0" smtClean="0"/>
              <a:t>проверить свои знания по данной теме.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ВИЕТ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2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24" y="2214554"/>
            <a:ext cx="2800350" cy="3286125"/>
          </a:xfrm>
          <a:noFill/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357686" y="1964353"/>
            <a:ext cx="414337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Франсуа Виет  </a:t>
            </a:r>
            <a:r>
              <a:rPr lang="ru-RU" sz="2400" b="1" dirty="0">
                <a:ea typeface="Calibri" pitchFamily="34" charset="0"/>
                <a:cs typeface="Times New Roman" pitchFamily="18" charset="0"/>
              </a:rPr>
              <a:t>(1540-1603) — французский математик. Разработал почти всю элементарную алгебру.</a:t>
            </a:r>
          </a:p>
          <a:p>
            <a:pPr eaLnBrk="0" hangingPunct="0"/>
            <a:r>
              <a:rPr lang="ru-RU" sz="2400" b="1" dirty="0">
                <a:ea typeface="Calibri" pitchFamily="34" charset="0"/>
                <a:cs typeface="Times New Roman" pitchFamily="18" charset="0"/>
              </a:rPr>
              <a:t> Известны «формулы Виета», дающие зависимость между корнями и коэффициентами алгебраического 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уравнения</a:t>
            </a:r>
            <a:r>
              <a:rPr lang="ru-RU" sz="2400" b="1" dirty="0"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0" hangingPunct="0"/>
            <a:r>
              <a:rPr lang="ru-RU" sz="2400" b="1" dirty="0"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Модель экономического роста </a:t>
            </a:r>
            <a:r>
              <a:rPr lang="ru-RU" sz="3600" dirty="0" smtClean="0"/>
              <a:t>предприятия</a:t>
            </a:r>
            <a:endParaRPr lang="ru-RU" sz="3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7"/>
            <a:ext cx="314327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71942"/>
            <a:ext cx="3071834" cy="220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>
            <a:off x="4143372" y="4214818"/>
            <a:ext cx="35004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4358480" y="3785396"/>
            <a:ext cx="35719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15074" y="1928802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Р, прибыль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715272" y="4071942"/>
            <a:ext cx="163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Х, </a:t>
            </a:r>
            <a:r>
              <a:rPr lang="ru-RU" sz="1400" dirty="0" smtClean="0"/>
              <a:t>человек</a:t>
            </a:r>
            <a:endParaRPr lang="ru-RU" sz="1400" dirty="0"/>
          </a:p>
        </p:txBody>
      </p:sp>
      <p:sp>
        <p:nvSpPr>
          <p:cNvPr id="22" name="Полилиния 21"/>
          <p:cNvSpPr/>
          <p:nvPr/>
        </p:nvSpPr>
        <p:spPr>
          <a:xfrm>
            <a:off x="5929745" y="2288310"/>
            <a:ext cx="1371600" cy="2879435"/>
          </a:xfrm>
          <a:custGeom>
            <a:avLst/>
            <a:gdLst>
              <a:gd name="connsiteX0" fmla="*/ 0 w 1371600"/>
              <a:gd name="connsiteY0" fmla="*/ 2879435 h 2879435"/>
              <a:gd name="connsiteX1" fmla="*/ 665019 w 1371600"/>
              <a:gd name="connsiteY1" fmla="*/ 11545 h 2879435"/>
              <a:gd name="connsiteX2" fmla="*/ 1371600 w 1371600"/>
              <a:gd name="connsiteY2" fmla="*/ 2810163 h 287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0" h="2879435">
                <a:moveTo>
                  <a:pt x="0" y="2879435"/>
                </a:moveTo>
                <a:cubicBezTo>
                  <a:pt x="218209" y="1451262"/>
                  <a:pt x="436419" y="23090"/>
                  <a:pt x="665019" y="11545"/>
                </a:cubicBezTo>
                <a:cubicBezTo>
                  <a:pt x="893619" y="0"/>
                  <a:pt x="1132609" y="1405081"/>
                  <a:pt x="1371600" y="28101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>
            <a:stCxn id="22" idx="1"/>
          </p:cNvCxnSpPr>
          <p:nvPr/>
        </p:nvCxnSpPr>
        <p:spPr>
          <a:xfrm>
            <a:off x="6594764" y="2299855"/>
            <a:ext cx="48938" cy="1914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00826" y="4214818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92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215074" y="4214818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80</a:t>
            </a:r>
            <a:endParaRPr lang="ru-RU" dirty="0"/>
          </a:p>
        </p:txBody>
      </p:sp>
      <p:cxnSp>
        <p:nvCxnSpPr>
          <p:cNvPr id="28" name="Прямая соединительная линия 27"/>
          <p:cNvCxnSpPr>
            <a:stCxn id="26" idx="0"/>
            <a:endCxn id="26" idx="0"/>
          </p:cNvCxnSpPr>
          <p:nvPr/>
        </p:nvCxnSpPr>
        <p:spPr>
          <a:xfrm rot="5400000" flipH="1" flipV="1">
            <a:off x="6435647" y="421481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26" idx="0"/>
          </p:cNvCxnSpPr>
          <p:nvPr/>
        </p:nvCxnSpPr>
        <p:spPr>
          <a:xfrm rot="16200000" flipH="1">
            <a:off x="6396798" y="4175969"/>
            <a:ext cx="71438" cy="62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7286644" y="4143380"/>
            <a:ext cx="142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143768" y="4214818"/>
            <a:ext cx="78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120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4500562" y="5715016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 (</a:t>
            </a:r>
            <a:r>
              <a:rPr lang="ru-RU" dirty="0" err="1" smtClean="0"/>
              <a:t>х</a:t>
            </a:r>
            <a:r>
              <a:rPr lang="ru-RU" dirty="0" smtClean="0"/>
              <a:t>) = 250х – </a:t>
            </a:r>
            <a:r>
              <a:rPr lang="ru-RU" dirty="0" err="1" smtClean="0"/>
              <a:t>х</a:t>
            </a:r>
            <a:r>
              <a:rPr lang="ru-RU" dirty="0" smtClean="0"/>
              <a:t>² - 8464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Картинки\Изображение 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Графическое решение квадратных уравнений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>Задача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214438"/>
            <a:ext cx="8001000" cy="5643562"/>
          </a:xfrm>
          <a:ln w="15875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Дано: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	 </a:t>
            </a:r>
            <a:r>
              <a:rPr lang="ru-RU" sz="2400" b="1" dirty="0" smtClean="0"/>
              <a:t>АВС – прямоугольный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АВ = 5 см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АС &gt; ВС на 1 см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Найти: АС.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			Решение:</a:t>
            </a:r>
            <a:endParaRPr lang="en-US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по теореме Пифагора: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latin typeface="Monotype Corsiva" pitchFamily="66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714375" y="1785938"/>
            <a:ext cx="214313" cy="214312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16200000">
            <a:off x="5965031" y="892969"/>
            <a:ext cx="1643063" cy="2714625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0800000">
            <a:off x="7929563" y="2857500"/>
            <a:ext cx="214312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7823200" y="2963863"/>
            <a:ext cx="214313" cy="1587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TextBox 10"/>
          <p:cNvSpPr txBox="1">
            <a:spLocks noChangeArrowheads="1"/>
          </p:cNvSpPr>
          <p:nvPr/>
        </p:nvSpPr>
        <p:spPr bwMode="auto">
          <a:xfrm>
            <a:off x="5000625" y="2857500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А</a:t>
            </a:r>
          </a:p>
        </p:txBody>
      </p:sp>
      <p:sp>
        <p:nvSpPr>
          <p:cNvPr id="1039" name="TextBox 11"/>
          <p:cNvSpPr txBox="1">
            <a:spLocks noChangeArrowheads="1"/>
          </p:cNvSpPr>
          <p:nvPr/>
        </p:nvSpPr>
        <p:spPr bwMode="auto">
          <a:xfrm>
            <a:off x="7786688" y="928688"/>
            <a:ext cx="35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В</a:t>
            </a:r>
          </a:p>
        </p:txBody>
      </p:sp>
      <p:sp>
        <p:nvSpPr>
          <p:cNvPr id="1040" name="TextBox 12"/>
          <p:cNvSpPr txBox="1">
            <a:spLocks noChangeArrowheads="1"/>
          </p:cNvSpPr>
          <p:nvPr/>
        </p:nvSpPr>
        <p:spPr bwMode="auto">
          <a:xfrm>
            <a:off x="8143875" y="3000375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С</a:t>
            </a:r>
          </a:p>
        </p:txBody>
      </p:sp>
      <p:sp>
        <p:nvSpPr>
          <p:cNvPr id="1041" name="TextBox 21"/>
          <p:cNvSpPr txBox="1">
            <a:spLocks noChangeArrowheads="1"/>
          </p:cNvSpPr>
          <p:nvPr/>
        </p:nvSpPr>
        <p:spPr bwMode="auto">
          <a:xfrm>
            <a:off x="6572250" y="1714500"/>
            <a:ext cx="42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5</a:t>
            </a:r>
          </a:p>
        </p:txBody>
      </p:sp>
      <p:sp>
        <p:nvSpPr>
          <p:cNvPr id="1042" name="TextBox 22"/>
          <p:cNvSpPr txBox="1">
            <a:spLocks noChangeArrowheads="1"/>
          </p:cNvSpPr>
          <p:nvPr/>
        </p:nvSpPr>
        <p:spPr bwMode="auto">
          <a:xfrm>
            <a:off x="6572250" y="3071813"/>
            <a:ext cx="42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?</a:t>
            </a:r>
          </a:p>
        </p:txBody>
      </p:sp>
      <p:graphicFrame>
        <p:nvGraphicFramePr>
          <p:cNvPr id="5144" name="Object 24"/>
          <p:cNvGraphicFramePr>
            <a:graphicFrameLocks noChangeAspect="1"/>
          </p:cNvGraphicFramePr>
          <p:nvPr/>
        </p:nvGraphicFramePr>
        <p:xfrm>
          <a:off x="642938" y="3929063"/>
          <a:ext cx="1143000" cy="420687"/>
        </p:xfrm>
        <a:graphic>
          <a:graphicData uri="http://schemas.openxmlformats.org/presentationml/2006/ole">
            <p:oleObj spid="_x0000_s1026" name="Формула" r:id="rId3" imgW="482400" imgH="177480" progId="Equation.3">
              <p:embed/>
            </p:oleObj>
          </a:graphicData>
        </a:graphic>
      </p:graphicFrame>
      <p:graphicFrame>
        <p:nvGraphicFramePr>
          <p:cNvPr id="5145" name="Object 25"/>
          <p:cNvGraphicFramePr>
            <a:graphicFrameLocks noChangeAspect="1"/>
          </p:cNvGraphicFramePr>
          <p:nvPr/>
        </p:nvGraphicFramePr>
        <p:xfrm>
          <a:off x="571500" y="4357688"/>
          <a:ext cx="1598613" cy="420687"/>
        </p:xfrm>
        <a:graphic>
          <a:graphicData uri="http://schemas.openxmlformats.org/presentationml/2006/ole">
            <p:oleObj spid="_x0000_s1027" name="Формула" r:id="rId4" imgW="672840" imgH="177480" progId="Equation.3">
              <p:embed/>
            </p:oleObj>
          </a:graphicData>
        </a:graphic>
      </p:graphicFrame>
      <p:graphicFrame>
        <p:nvGraphicFramePr>
          <p:cNvPr id="5146" name="Object 26"/>
          <p:cNvGraphicFramePr>
            <a:graphicFrameLocks noChangeAspect="1"/>
          </p:cNvGraphicFramePr>
          <p:nvPr/>
        </p:nvGraphicFramePr>
        <p:xfrm>
          <a:off x="4643438" y="4786322"/>
          <a:ext cx="2744787" cy="481013"/>
        </p:xfrm>
        <a:graphic>
          <a:graphicData uri="http://schemas.openxmlformats.org/presentationml/2006/ole">
            <p:oleObj spid="_x0000_s1028" name="Формула" r:id="rId5" imgW="1155600" imgH="203040" progId="Equation.3">
              <p:embed/>
            </p:oleObj>
          </a:graphicData>
        </a:graphic>
      </p:graphicFrame>
      <p:graphicFrame>
        <p:nvGraphicFramePr>
          <p:cNvPr id="5147" name="Object 27"/>
          <p:cNvGraphicFramePr>
            <a:graphicFrameLocks noChangeAspect="1"/>
          </p:cNvGraphicFramePr>
          <p:nvPr/>
        </p:nvGraphicFramePr>
        <p:xfrm>
          <a:off x="571500" y="5143500"/>
          <a:ext cx="2533650" cy="571500"/>
        </p:xfrm>
        <a:graphic>
          <a:graphicData uri="http://schemas.openxmlformats.org/presentationml/2006/ole">
            <p:oleObj spid="_x0000_s1029" name="Формула" r:id="rId6" imgW="1066680" imgH="241200" progId="Equation.3">
              <p:embed/>
            </p:oleObj>
          </a:graphicData>
        </a:graphic>
      </p:graphicFrame>
      <p:graphicFrame>
        <p:nvGraphicFramePr>
          <p:cNvPr id="5149" name="Object 29"/>
          <p:cNvGraphicFramePr>
            <a:graphicFrameLocks noChangeAspect="1"/>
          </p:cNvGraphicFramePr>
          <p:nvPr/>
        </p:nvGraphicFramePr>
        <p:xfrm>
          <a:off x="500063" y="5643563"/>
          <a:ext cx="2563812" cy="481012"/>
        </p:xfrm>
        <a:graphic>
          <a:graphicData uri="http://schemas.openxmlformats.org/presentationml/2006/ole">
            <p:oleObj spid="_x0000_s1030" name="Формула" r:id="rId7" imgW="1079280" imgH="203040" progId="Equation.3">
              <p:embed/>
            </p:oleObj>
          </a:graphicData>
        </a:graphic>
      </p:graphicFrame>
      <p:graphicFrame>
        <p:nvGraphicFramePr>
          <p:cNvPr id="5150" name="Object 30"/>
          <p:cNvGraphicFramePr>
            <a:graphicFrameLocks noChangeAspect="1"/>
          </p:cNvGraphicFramePr>
          <p:nvPr/>
        </p:nvGraphicFramePr>
        <p:xfrm>
          <a:off x="571500" y="6143625"/>
          <a:ext cx="2141538" cy="481013"/>
        </p:xfrm>
        <a:graphic>
          <a:graphicData uri="http://schemas.openxmlformats.org/presentationml/2006/ole">
            <p:oleObj spid="_x0000_s1031" name="Формула" r:id="rId8" imgW="901440" imgH="203040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b="1" dirty="0" smtClean="0"/>
              <a:t>Цель урока: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8215313" cy="4786324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Char char="§"/>
              <a:defRPr/>
            </a:pPr>
            <a:r>
              <a:rPr lang="ru-RU" sz="3600" b="1" dirty="0" smtClean="0"/>
              <a:t>познакомиться с методами решения квадратных уравнений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857256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Char char="§"/>
              <a:defRPr/>
            </a:pPr>
            <a:r>
              <a:rPr lang="ru-RU" sz="2800" b="1" dirty="0" smtClean="0"/>
              <a:t>составить алгоритм решения и научиться   решать квадратные уравнения графическим способом;</a:t>
            </a:r>
          </a:p>
          <a:p>
            <a:pPr marL="0" indent="0">
              <a:buFont typeface="Wingdings" pitchFamily="2" charset="2"/>
              <a:buChar char="§"/>
              <a:defRPr/>
            </a:pPr>
            <a:r>
              <a:rPr lang="ru-RU" sz="2800" b="1" dirty="0" smtClean="0"/>
              <a:t>проверить свои знания по данной теме.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714480" y="714356"/>
          <a:ext cx="2516188" cy="706438"/>
        </p:xfrm>
        <a:graphic>
          <a:graphicData uri="http://schemas.openxmlformats.org/presentationml/2006/ole">
            <p:oleObj spid="_x0000_s2050" name="Формула" r:id="rId3" imgW="723600" imgH="203040" progId="Equation.3">
              <p:embed/>
            </p:oleObj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1785938" y="5500688"/>
          <a:ext cx="2324100" cy="714375"/>
        </p:xfrm>
        <a:graphic>
          <a:graphicData uri="http://schemas.openxmlformats.org/presentationml/2006/ole">
            <p:oleObj spid="_x0000_s2051" name="Формула" r:id="rId4" imgW="660240" imgH="203040" progId="Equation.3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1785938" y="4500563"/>
          <a:ext cx="2071687" cy="762000"/>
        </p:xfrm>
        <a:graphic>
          <a:graphicData uri="http://schemas.openxmlformats.org/presentationml/2006/ole">
            <p:oleObj spid="_x0000_s2052" name="Формула" r:id="rId5" imgW="622080" imgH="228600" progId="Equation.3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1714500" y="2428875"/>
          <a:ext cx="4000500" cy="806450"/>
        </p:xfrm>
        <a:graphic>
          <a:graphicData uri="http://schemas.openxmlformats.org/presentationml/2006/ole">
            <p:oleObj spid="_x0000_s2053" name="Формула" r:id="rId6" imgW="1130040" imgH="228600" progId="Equation.3">
              <p:embed/>
            </p:oleObj>
          </a:graphicData>
        </a:graphic>
      </p:graphicFrame>
      <p:graphicFrame>
        <p:nvGraphicFramePr>
          <p:cNvPr id="2054" name="Object 11"/>
          <p:cNvGraphicFramePr>
            <a:graphicFrameLocks noChangeAspect="1"/>
          </p:cNvGraphicFramePr>
          <p:nvPr/>
        </p:nvGraphicFramePr>
        <p:xfrm>
          <a:off x="1714500" y="3500438"/>
          <a:ext cx="3286125" cy="730250"/>
        </p:xfrm>
        <a:graphic>
          <a:graphicData uri="http://schemas.openxmlformats.org/presentationml/2006/ole">
            <p:oleObj spid="_x0000_s2054" name="Формула" r:id="rId7" imgW="1028520" imgH="228600" progId="Equation.3">
              <p:embed/>
            </p:oleObj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1714500" y="1571625"/>
          <a:ext cx="2541588" cy="714375"/>
        </p:xfrm>
        <a:graphic>
          <a:graphicData uri="http://schemas.openxmlformats.org/presentationml/2006/ole">
            <p:oleObj spid="_x0000_s2055" name="Формула" r:id="rId8" imgW="812520" imgH="228600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1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71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1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estival.1september.ru/articles/507405/img1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62" y="1285875"/>
            <a:ext cx="7072362" cy="4143375"/>
          </a:xfrm>
          <a:solidFill>
            <a:schemeClr val="accent6">
              <a:lumMod val="20000"/>
              <a:lumOff val="80000"/>
            </a:schemeClr>
          </a:solidFill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857250" y="642938"/>
          <a:ext cx="2087563" cy="1220787"/>
        </p:xfrm>
        <a:graphic>
          <a:graphicData uri="http://schemas.openxmlformats.org/presentationml/2006/ole">
            <p:oleObj spid="_x0000_s3074" name="Формула" r:id="rId3" imgW="672840" imgH="39348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857250" y="2071688"/>
          <a:ext cx="2300288" cy="714375"/>
        </p:xfrm>
        <a:graphic>
          <a:graphicData uri="http://schemas.openxmlformats.org/presentationml/2006/ole">
            <p:oleObj spid="_x0000_s3075" name="Формула" r:id="rId4" imgW="736560" imgH="228600" progId="Equation.3">
              <p:embed/>
            </p:oleObj>
          </a:graphicData>
        </a:graphic>
      </p:graphicFrame>
      <p:sp>
        <p:nvSpPr>
          <p:cNvPr id="3081" name="TextBox 6"/>
          <p:cNvSpPr txBox="1">
            <a:spLocks noChangeArrowheads="1"/>
          </p:cNvSpPr>
          <p:nvPr/>
        </p:nvSpPr>
        <p:spPr bwMode="auto">
          <a:xfrm>
            <a:off x="5286375" y="3357563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786188" y="1928813"/>
          <a:ext cx="4570412" cy="847725"/>
        </p:xfrm>
        <a:graphic>
          <a:graphicData uri="http://schemas.openxmlformats.org/presentationml/2006/ole">
            <p:oleObj spid="_x0000_s3076" name="Формула" r:id="rId5" imgW="1231560" imgH="22860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071813" y="2143125"/>
          <a:ext cx="811212" cy="566738"/>
        </p:xfrm>
        <a:graphic>
          <a:graphicData uri="http://schemas.openxmlformats.org/presentationml/2006/ole">
            <p:oleObj spid="_x0000_s3077" name="Формула" r:id="rId6" imgW="253800" imgH="177480" progId="Equation.3">
              <p:embed/>
            </p:oleObj>
          </a:graphicData>
        </a:graphic>
      </p:graphicFrame>
      <p:graphicFrame>
        <p:nvGraphicFramePr>
          <p:cNvPr id="1030" name="Object 7"/>
          <p:cNvGraphicFramePr>
            <a:graphicFrameLocks noChangeAspect="1"/>
          </p:cNvGraphicFramePr>
          <p:nvPr/>
        </p:nvGraphicFramePr>
        <p:xfrm>
          <a:off x="857250" y="2857500"/>
          <a:ext cx="2913063" cy="708025"/>
        </p:xfrm>
        <a:graphic>
          <a:graphicData uri="http://schemas.openxmlformats.org/presentationml/2006/ole">
            <p:oleObj spid="_x0000_s3078" name="Формула" r:id="rId7" imgW="939600" imgH="228600" progId="Equation.3">
              <p:embed/>
            </p:oleObj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43000" y="3857625"/>
            <a:ext cx="71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-2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71500" y="3857625"/>
            <a:ext cx="157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latin typeface="Calibri" pitchFamily="34" charset="0"/>
              </a:rPr>
              <a:t>(1;     )</a:t>
            </a:r>
          </a:p>
        </p:txBody>
      </p:sp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571500" y="4572000"/>
          <a:ext cx="2928938" cy="693738"/>
        </p:xfrm>
        <a:graphic>
          <a:graphicData uri="http://schemas.openxmlformats.org/presentationml/2006/ole">
            <p:oleObj spid="_x0000_s3079" name="Формула" r:id="rId8" imgW="965160" imgH="228600" progId="Equation.3">
              <p:embed/>
            </p:oleObj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714375" y="5357813"/>
          <a:ext cx="1077913" cy="539750"/>
        </p:xfrm>
        <a:graphic>
          <a:graphicData uri="http://schemas.openxmlformats.org/presentationml/2006/ole">
            <p:oleObj spid="_x0000_s3080" name="Формула" r:id="rId9" imgW="355320" imgH="177480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Содержимое 3" descr="http://festival.1september.ru/articles/312359/img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0100" y="1500188"/>
            <a:ext cx="7215238" cy="4143390"/>
          </a:xfrm>
        </p:spPr>
      </p:pic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143000" y="571500"/>
          <a:ext cx="2795588" cy="747713"/>
        </p:xfrm>
        <a:graphic>
          <a:graphicData uri="http://schemas.openxmlformats.org/presentationml/2006/ole">
            <p:oleObj spid="_x0000_s4098" name="Формула" r:id="rId4" imgW="901440" imgH="241200" progId="Equation.3">
              <p:embed/>
            </p:oleObj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28662" y="5643578"/>
            <a:ext cx="500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Г)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710</TotalTime>
  <Words>206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Поток</vt:lpstr>
      <vt:lpstr>Формула</vt:lpstr>
      <vt:lpstr>Слайд 1</vt:lpstr>
      <vt:lpstr>Графическое решение квадратных уравнений</vt:lpstr>
      <vt:lpstr>Задача</vt:lpstr>
      <vt:lpstr>Цель урока:</vt:lpstr>
      <vt:lpstr>Задачи: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Алгоритм решения квадратных уравнений графическим способом.</vt:lpstr>
      <vt:lpstr>Слайд 15</vt:lpstr>
      <vt:lpstr>Задачи:</vt:lpstr>
      <vt:lpstr>ВИЕТ</vt:lpstr>
      <vt:lpstr>Модель экономического роста предприятия</vt:lpstr>
    </vt:vector>
  </TitlesOfParts>
  <Company>school13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Графическое решение квадратных уравнений</dc:title>
  <dc:creator>Admin</dc:creator>
  <cp:lastModifiedBy>revaz</cp:lastModifiedBy>
  <cp:revision>72</cp:revision>
  <dcterms:created xsi:type="dcterms:W3CDTF">2009-12-08T12:09:59Z</dcterms:created>
  <dcterms:modified xsi:type="dcterms:W3CDTF">2012-03-27T18:03:16Z</dcterms:modified>
</cp:coreProperties>
</file>