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58" r:id="rId4"/>
    <p:sldId id="277" r:id="rId5"/>
    <p:sldId id="259" r:id="rId6"/>
    <p:sldId id="261" r:id="rId7"/>
    <p:sldId id="262" r:id="rId8"/>
    <p:sldId id="263" r:id="rId9"/>
    <p:sldId id="260" r:id="rId10"/>
    <p:sldId id="265" r:id="rId11"/>
    <p:sldId id="264" r:id="rId12"/>
    <p:sldId id="266" r:id="rId13"/>
    <p:sldId id="267" r:id="rId14"/>
    <p:sldId id="268" r:id="rId15"/>
    <p:sldId id="271" r:id="rId16"/>
    <p:sldId id="269" r:id="rId17"/>
    <p:sldId id="274" r:id="rId18"/>
    <p:sldId id="275" r:id="rId19"/>
    <p:sldId id="270" r:id="rId20"/>
    <p:sldId id="273" r:id="rId21"/>
    <p:sldId id="272"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96"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EB49F8-C302-4CE9-BFA8-A629514EA3EB}" type="datetimeFigureOut">
              <a:rPr lang="ru-RU" smtClean="0"/>
              <a:pPr/>
              <a:t>16.01.2012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AD9C5-AADD-409E-AC33-C1627522A38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B49F8-C302-4CE9-BFA8-A629514EA3EB}" type="datetimeFigureOut">
              <a:rPr lang="ru-RU" smtClean="0"/>
              <a:pPr/>
              <a:t>16.01.2012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AD9C5-AADD-409E-AC33-C1627522A38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image" Target="../media/image7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2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16895"/>
            <a:ext cx="9144000" cy="6841105"/>
          </a:xfrm>
          <a:prstGeom prst="rect">
            <a:avLst/>
          </a:prstGeom>
          <a:noFill/>
        </p:spPr>
      </p:pic>
      <p:pic>
        <p:nvPicPr>
          <p:cNvPr id="1026" name="Picture 2" descr="C:\Documents and Settings\Папа\Мои документы\Downloads\нью йорк\750px-NewYorkCityCollaj.jpg"/>
          <p:cNvPicPr>
            <a:picLocks noChangeAspect="1" noChangeArrowheads="1"/>
          </p:cNvPicPr>
          <p:nvPr/>
        </p:nvPicPr>
        <p:blipFill>
          <a:blip r:embed="rId3"/>
          <a:srcRect/>
          <a:stretch>
            <a:fillRect/>
          </a:stretch>
        </p:blipFill>
        <p:spPr bwMode="auto">
          <a:xfrm>
            <a:off x="1142976" y="0"/>
            <a:ext cx="6929485" cy="5543016"/>
          </a:xfrm>
          <a:prstGeom prst="rect">
            <a:avLst/>
          </a:prstGeom>
          <a:noFill/>
        </p:spPr>
      </p:pic>
      <p:sp>
        <p:nvSpPr>
          <p:cNvPr id="4" name="TextBox 3"/>
          <p:cNvSpPr txBox="1"/>
          <p:nvPr/>
        </p:nvSpPr>
        <p:spPr>
          <a:xfrm>
            <a:off x="1714480" y="5500702"/>
            <a:ext cx="6539226" cy="923330"/>
          </a:xfrm>
          <a:prstGeom prst="rect">
            <a:avLst/>
          </a:prstGeom>
          <a:noFill/>
        </p:spPr>
        <p:txBody>
          <a:bodyPr wrap="none" rtlCol="0">
            <a:spAutoFit/>
          </a:bodyPr>
          <a:lstStyle/>
          <a:p>
            <a:r>
              <a:rPr lang="en-US" sz="5400" b="1" dirty="0" smtClean="0">
                <a:latin typeface="Times New Roman" pitchFamily="18" charset="0"/>
                <a:cs typeface="Times New Roman" pitchFamily="18" charset="0"/>
              </a:rPr>
              <a:t>New York, New York.</a:t>
            </a:r>
            <a:endParaRPr lang="ru-RU" sz="5400" b="1" dirty="0">
              <a:latin typeface="Times New Roman" pitchFamily="18" charset="0"/>
              <a:cs typeface="Times New Roman" pitchFamily="18" charset="0"/>
            </a:endParaRPr>
          </a:p>
        </p:txBody>
      </p:sp>
      <p:sp>
        <p:nvSpPr>
          <p:cNvPr id="5" name="TextBox 4"/>
          <p:cNvSpPr txBox="1"/>
          <p:nvPr/>
        </p:nvSpPr>
        <p:spPr>
          <a:xfrm>
            <a:off x="3727004" y="6565612"/>
            <a:ext cx="5416996" cy="584775"/>
          </a:xfrm>
          <a:prstGeom prst="rect">
            <a:avLst/>
          </a:prstGeom>
          <a:noFill/>
        </p:spPr>
        <p:txBody>
          <a:bodyPr wrap="none" rtlCol="0">
            <a:spAutoFit/>
          </a:bodyPr>
          <a:lstStyle/>
          <a:p>
            <a:r>
              <a:rPr lang="ru-RU" sz="1400" dirty="0" smtClean="0">
                <a:latin typeface="Times New Roman" pitchFamily="18" charset="0"/>
                <a:cs typeface="Times New Roman" pitchFamily="18" charset="0"/>
              </a:rPr>
              <a:t>Агапова Н. А. МОУ «СОШ №6» г.Новомосковска Тульской области.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1000"/>
                                        <p:tgtEl>
                                          <p:spTgt spid="102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ppt_x"/>
                                          </p:val>
                                        </p:tav>
                                        <p:tav tm="100000">
                                          <p:val>
                                            <p:strVal val="#ppt_x"/>
                                          </p:val>
                                        </p:tav>
                                      </p:tavLst>
                                    </p:anim>
                                    <p:anim calcmode="lin" valueType="num">
                                      <p:cBhvr additive="base">
                                        <p:cTn id="11"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9218" name="Picture 2" descr="C:\Documents and Settings\Папа\Мои документы\Downloads\нью йорк\sheep meadow.jpg"/>
          <p:cNvPicPr>
            <a:picLocks noChangeAspect="1" noChangeArrowheads="1"/>
          </p:cNvPicPr>
          <p:nvPr/>
        </p:nvPicPr>
        <p:blipFill>
          <a:blip r:embed="rId3"/>
          <a:srcRect/>
          <a:stretch>
            <a:fillRect/>
          </a:stretch>
        </p:blipFill>
        <p:spPr bwMode="auto">
          <a:xfrm>
            <a:off x="2071670" y="1571612"/>
            <a:ext cx="3185369" cy="2604098"/>
          </a:xfrm>
          <a:prstGeom prst="rect">
            <a:avLst/>
          </a:prstGeom>
          <a:noFill/>
        </p:spPr>
      </p:pic>
      <p:pic>
        <p:nvPicPr>
          <p:cNvPr id="9219" name="Picture 3" descr="C:\Documents and Settings\Папа\Мои документы\Downloads\нью йорк\tumblr_kycuftbKkM1qb67dho3_400.jpg"/>
          <p:cNvPicPr>
            <a:picLocks noChangeAspect="1" noChangeArrowheads="1"/>
          </p:cNvPicPr>
          <p:nvPr/>
        </p:nvPicPr>
        <p:blipFill>
          <a:blip r:embed="rId4"/>
          <a:srcRect/>
          <a:stretch>
            <a:fillRect/>
          </a:stretch>
        </p:blipFill>
        <p:spPr bwMode="auto">
          <a:xfrm>
            <a:off x="5524500" y="0"/>
            <a:ext cx="3619500" cy="2857500"/>
          </a:xfrm>
          <a:prstGeom prst="rect">
            <a:avLst/>
          </a:prstGeom>
          <a:noFill/>
        </p:spPr>
      </p:pic>
      <p:pic>
        <p:nvPicPr>
          <p:cNvPr id="9220" name="Picture 4" descr="C:\Documents and Settings\Папа\Мои документы\Downloads\нью йорк\the great lawn.jpg"/>
          <p:cNvPicPr>
            <a:picLocks noChangeAspect="1" noChangeArrowheads="1"/>
          </p:cNvPicPr>
          <p:nvPr/>
        </p:nvPicPr>
        <p:blipFill>
          <a:blip r:embed="rId5"/>
          <a:srcRect/>
          <a:stretch>
            <a:fillRect/>
          </a:stretch>
        </p:blipFill>
        <p:spPr bwMode="auto">
          <a:xfrm>
            <a:off x="4789684" y="4000480"/>
            <a:ext cx="4354316" cy="2857520"/>
          </a:xfrm>
          <a:prstGeom prst="rect">
            <a:avLst/>
          </a:prstGeom>
          <a:noFill/>
        </p:spPr>
      </p:pic>
      <p:pic>
        <p:nvPicPr>
          <p:cNvPr id="9221" name="Picture 5" descr="C:\Documents and Settings\Папа\Мои документы\Downloads\нью йорк\strawberry fields.jpg"/>
          <p:cNvPicPr>
            <a:picLocks noChangeAspect="1" noChangeArrowheads="1"/>
          </p:cNvPicPr>
          <p:nvPr/>
        </p:nvPicPr>
        <p:blipFill>
          <a:blip r:embed="rId6"/>
          <a:srcRect/>
          <a:stretch>
            <a:fillRect/>
          </a:stretch>
        </p:blipFill>
        <p:spPr bwMode="auto">
          <a:xfrm>
            <a:off x="2143109" y="0"/>
            <a:ext cx="2500330" cy="1663166"/>
          </a:xfrm>
          <a:prstGeom prst="rect">
            <a:avLst/>
          </a:prstGeom>
          <a:noFill/>
        </p:spPr>
      </p:pic>
      <p:pic>
        <p:nvPicPr>
          <p:cNvPr id="9222" name="Picture 6" descr="C:\Documents and Settings\Папа\Мои документы\Downloads\нью йорк\woolman rink central park.jpg"/>
          <p:cNvPicPr>
            <a:picLocks noChangeAspect="1" noChangeArrowheads="1"/>
          </p:cNvPicPr>
          <p:nvPr/>
        </p:nvPicPr>
        <p:blipFill>
          <a:blip r:embed="rId7"/>
          <a:srcRect/>
          <a:stretch>
            <a:fillRect/>
          </a:stretch>
        </p:blipFill>
        <p:spPr bwMode="auto">
          <a:xfrm>
            <a:off x="4561131" y="2500307"/>
            <a:ext cx="2858848" cy="2143140"/>
          </a:xfrm>
          <a:prstGeom prst="rect">
            <a:avLst/>
          </a:prstGeom>
          <a:noFill/>
        </p:spPr>
      </p:pic>
      <p:pic>
        <p:nvPicPr>
          <p:cNvPr id="2050" name="Picture 2" descr="C:\Documents and Settings\Папа\Мои документы\Downloads\178px-Central_Park_New_York_City.svg.jpg"/>
          <p:cNvPicPr>
            <a:picLocks noChangeAspect="1" noChangeArrowheads="1"/>
          </p:cNvPicPr>
          <p:nvPr/>
        </p:nvPicPr>
        <p:blipFill>
          <a:blip r:embed="rId8"/>
          <a:srcRect/>
          <a:stretch>
            <a:fillRect/>
          </a:stretch>
        </p:blipFill>
        <p:spPr bwMode="auto">
          <a:xfrm>
            <a:off x="0" y="0"/>
            <a:ext cx="2035969" cy="6858001"/>
          </a:xfrm>
          <a:prstGeom prst="rect">
            <a:avLst/>
          </a:prstGeom>
          <a:noFill/>
        </p:spPr>
      </p:pic>
      <p:sp>
        <p:nvSpPr>
          <p:cNvPr id="10" name="TextBox 9"/>
          <p:cNvSpPr txBox="1"/>
          <p:nvPr/>
        </p:nvSpPr>
        <p:spPr>
          <a:xfrm>
            <a:off x="2071670" y="4643446"/>
            <a:ext cx="2509020"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The Central Park</a:t>
            </a:r>
            <a:endParaRPr lang="ru-RU" sz="2400" b="1" dirty="0">
              <a:latin typeface="Times New Roman" pitchFamily="18" charset="0"/>
              <a:cs typeface="Times New Roman" pitchFamily="18" charset="0"/>
            </a:endParaRPr>
          </a:p>
        </p:txBody>
      </p:sp>
      <p:sp>
        <p:nvSpPr>
          <p:cNvPr id="11" name="Прямоугольник 10"/>
          <p:cNvSpPr/>
          <p:nvPr/>
        </p:nvSpPr>
        <p:spPr>
          <a:xfrm>
            <a:off x="2000232"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1000"/>
                                        <p:tgtEl>
                                          <p:spTgt spid="2050"/>
                                        </p:tgtEl>
                                      </p:cBhvr>
                                    </p:animEffect>
                                  </p:childTnLst>
                                </p:cTn>
                              </p:par>
                              <p:par>
                                <p:cTn id="8" presetID="3" presetClass="entr" presetSubtype="10" fill="hold"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blinds(horizontal)">
                                      <p:cBhvr>
                                        <p:cTn id="10" dur="1000"/>
                                        <p:tgtEl>
                                          <p:spTgt spid="9221"/>
                                        </p:tgtEl>
                                      </p:cBhvr>
                                    </p:animEffect>
                                  </p:childTnLst>
                                </p:cTn>
                              </p:par>
                              <p:par>
                                <p:cTn id="11" presetID="3" presetClass="entr" presetSubtype="1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blinds(horizontal)">
                                      <p:cBhvr>
                                        <p:cTn id="13" dur="1000"/>
                                        <p:tgtEl>
                                          <p:spTgt spid="9218"/>
                                        </p:tgtEl>
                                      </p:cBhvr>
                                    </p:animEffect>
                                  </p:childTnLst>
                                </p:cTn>
                              </p:par>
                              <p:par>
                                <p:cTn id="14" presetID="3" presetClass="entr" presetSubtype="10" fill="hold" nodeType="with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blinds(horizontal)">
                                      <p:cBhvr>
                                        <p:cTn id="16" dur="1000"/>
                                        <p:tgtEl>
                                          <p:spTgt spid="9219"/>
                                        </p:tgtEl>
                                      </p:cBhvr>
                                    </p:animEffect>
                                  </p:childTnLst>
                                </p:cTn>
                              </p:par>
                              <p:par>
                                <p:cTn id="17" presetID="3" presetClass="entr" presetSubtype="10" fill="hold" nodeType="withEffect">
                                  <p:stCondLst>
                                    <p:cond delay="0"/>
                                  </p:stCondLst>
                                  <p:childTnLst>
                                    <p:set>
                                      <p:cBhvr>
                                        <p:cTn id="18" dur="1" fill="hold">
                                          <p:stCondLst>
                                            <p:cond delay="0"/>
                                          </p:stCondLst>
                                        </p:cTn>
                                        <p:tgtEl>
                                          <p:spTgt spid="9222"/>
                                        </p:tgtEl>
                                        <p:attrNameLst>
                                          <p:attrName>style.visibility</p:attrName>
                                        </p:attrNameLst>
                                      </p:cBhvr>
                                      <p:to>
                                        <p:strVal val="visible"/>
                                      </p:to>
                                    </p:set>
                                    <p:animEffect transition="in" filter="blinds(horizontal)">
                                      <p:cBhvr>
                                        <p:cTn id="19" dur="1000"/>
                                        <p:tgtEl>
                                          <p:spTgt spid="9222"/>
                                        </p:tgtEl>
                                      </p:cBhvr>
                                    </p:animEffect>
                                  </p:childTnLst>
                                </p:cTn>
                              </p:par>
                              <p:par>
                                <p:cTn id="20" presetID="3" presetClass="entr" presetSubtype="10" fill="hold" nodeType="with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linds(horizontal)">
                                      <p:cBhvr>
                                        <p:cTn id="22" dur="1000"/>
                                        <p:tgtEl>
                                          <p:spTgt spid="9220"/>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8197" name="Picture 5" descr="C:\Documents and Settings\Папа\Мои документы\Downloads\нью йорк\Belvedere Castle.jpg"/>
          <p:cNvPicPr>
            <a:picLocks noChangeAspect="1" noChangeArrowheads="1"/>
          </p:cNvPicPr>
          <p:nvPr/>
        </p:nvPicPr>
        <p:blipFill>
          <a:blip r:embed="rId3"/>
          <a:srcRect/>
          <a:stretch>
            <a:fillRect/>
          </a:stretch>
        </p:blipFill>
        <p:spPr bwMode="auto">
          <a:xfrm>
            <a:off x="785786" y="2357430"/>
            <a:ext cx="3746314" cy="2500330"/>
          </a:xfrm>
          <a:prstGeom prst="rect">
            <a:avLst/>
          </a:prstGeom>
          <a:noFill/>
        </p:spPr>
      </p:pic>
      <p:pic>
        <p:nvPicPr>
          <p:cNvPr id="8198" name="Picture 6" descr="C:\Documents and Settings\Папа\Мои документы\Downloads\нью йорк\Betheda terrace.jpg"/>
          <p:cNvPicPr>
            <a:picLocks noChangeAspect="1" noChangeArrowheads="1"/>
          </p:cNvPicPr>
          <p:nvPr/>
        </p:nvPicPr>
        <p:blipFill>
          <a:blip r:embed="rId4"/>
          <a:srcRect/>
          <a:stretch>
            <a:fillRect/>
          </a:stretch>
        </p:blipFill>
        <p:spPr bwMode="auto">
          <a:xfrm>
            <a:off x="4434348" y="2357430"/>
            <a:ext cx="4709652" cy="3143272"/>
          </a:xfrm>
          <a:prstGeom prst="rect">
            <a:avLst/>
          </a:prstGeom>
          <a:noFill/>
        </p:spPr>
      </p:pic>
      <p:pic>
        <p:nvPicPr>
          <p:cNvPr id="8200" name="Picture 8" descr="C:\Documents and Settings\Папа\Мои документы\Downloads\нью йорк\castle clinton.jpg"/>
          <p:cNvPicPr>
            <a:picLocks noChangeAspect="1" noChangeArrowheads="1"/>
          </p:cNvPicPr>
          <p:nvPr/>
        </p:nvPicPr>
        <p:blipFill>
          <a:blip r:embed="rId5"/>
          <a:srcRect/>
          <a:stretch>
            <a:fillRect/>
          </a:stretch>
        </p:blipFill>
        <p:spPr bwMode="auto">
          <a:xfrm>
            <a:off x="6500826" y="5029017"/>
            <a:ext cx="2643174" cy="1828983"/>
          </a:xfrm>
          <a:prstGeom prst="rect">
            <a:avLst/>
          </a:prstGeom>
          <a:noFill/>
        </p:spPr>
      </p:pic>
      <p:pic>
        <p:nvPicPr>
          <p:cNvPr id="8201" name="Picture 9" descr="C:\Documents and Settings\Папа\Мои документы\Downloads\нью йорк\Charles A. Dana discovery center.jpg"/>
          <p:cNvPicPr>
            <a:picLocks noChangeAspect="1" noChangeArrowheads="1"/>
          </p:cNvPicPr>
          <p:nvPr/>
        </p:nvPicPr>
        <p:blipFill>
          <a:blip r:embed="rId6"/>
          <a:srcRect/>
          <a:stretch>
            <a:fillRect/>
          </a:stretch>
        </p:blipFill>
        <p:spPr bwMode="auto">
          <a:xfrm>
            <a:off x="3000364" y="0"/>
            <a:ext cx="3071834" cy="2633001"/>
          </a:xfrm>
          <a:prstGeom prst="rect">
            <a:avLst/>
          </a:prstGeom>
          <a:noFill/>
        </p:spPr>
      </p:pic>
      <p:pic>
        <p:nvPicPr>
          <p:cNvPr id="8202" name="Picture 10" descr="C:\Documents and Settings\Папа\Мои документы\Downloads\нью йорк\gapstow bridge.jpg"/>
          <p:cNvPicPr>
            <a:picLocks noChangeAspect="1" noChangeArrowheads="1"/>
          </p:cNvPicPr>
          <p:nvPr/>
        </p:nvPicPr>
        <p:blipFill>
          <a:blip r:embed="rId7"/>
          <a:srcRect/>
          <a:stretch>
            <a:fillRect/>
          </a:stretch>
        </p:blipFill>
        <p:spPr bwMode="auto">
          <a:xfrm>
            <a:off x="0" y="4643447"/>
            <a:ext cx="3329262" cy="2214554"/>
          </a:xfrm>
          <a:prstGeom prst="rect">
            <a:avLst/>
          </a:prstGeom>
          <a:noFill/>
        </p:spPr>
      </p:pic>
      <p:pic>
        <p:nvPicPr>
          <p:cNvPr id="8203" name="Picture 11" descr="C:\Documents and Settings\Папа\Мои документы\Downloads\нью йорк\Jacqueline Kennedy Onassis Reservoir.jpg"/>
          <p:cNvPicPr>
            <a:picLocks noChangeAspect="1" noChangeArrowheads="1"/>
          </p:cNvPicPr>
          <p:nvPr/>
        </p:nvPicPr>
        <p:blipFill>
          <a:blip r:embed="rId8"/>
          <a:srcRect/>
          <a:stretch>
            <a:fillRect/>
          </a:stretch>
        </p:blipFill>
        <p:spPr bwMode="auto">
          <a:xfrm>
            <a:off x="5808677" y="0"/>
            <a:ext cx="3335323" cy="2500330"/>
          </a:xfrm>
          <a:prstGeom prst="rect">
            <a:avLst/>
          </a:prstGeom>
          <a:noFill/>
        </p:spPr>
      </p:pic>
      <p:pic>
        <p:nvPicPr>
          <p:cNvPr id="8204" name="Picture 12" descr="C:\Documents and Settings\Папа\Мои документы\Downloads\нью йорк\new york central park.jpg"/>
          <p:cNvPicPr>
            <a:picLocks noChangeAspect="1" noChangeArrowheads="1"/>
          </p:cNvPicPr>
          <p:nvPr/>
        </p:nvPicPr>
        <p:blipFill>
          <a:blip r:embed="rId9"/>
          <a:srcRect/>
          <a:stretch>
            <a:fillRect/>
          </a:stretch>
        </p:blipFill>
        <p:spPr bwMode="auto">
          <a:xfrm>
            <a:off x="-1" y="-1"/>
            <a:ext cx="3151747" cy="2428869"/>
          </a:xfrm>
          <a:prstGeom prst="rect">
            <a:avLst/>
          </a:prstGeom>
          <a:noFill/>
        </p:spPr>
      </p:pic>
      <p:pic>
        <p:nvPicPr>
          <p:cNvPr id="8196" name="Picture 4" descr="C:\Documents and Settings\Папа\Мои документы\Downloads\нью йорк\62сентрал парк.jpg"/>
          <p:cNvPicPr>
            <a:picLocks noChangeAspect="1" noChangeArrowheads="1"/>
          </p:cNvPicPr>
          <p:nvPr/>
        </p:nvPicPr>
        <p:blipFill>
          <a:blip r:embed="rId10"/>
          <a:srcRect/>
          <a:stretch>
            <a:fillRect/>
          </a:stretch>
        </p:blipFill>
        <p:spPr bwMode="auto">
          <a:xfrm>
            <a:off x="3214678" y="4768440"/>
            <a:ext cx="2786082" cy="2089560"/>
          </a:xfrm>
          <a:prstGeom prst="rect">
            <a:avLst/>
          </a:prstGeom>
          <a:noFill/>
        </p:spPr>
      </p:pic>
      <p:sp>
        <p:nvSpPr>
          <p:cNvPr id="11" name="Прямоугольник 10"/>
          <p:cNvSpPr/>
          <p:nvPr/>
        </p:nvSpPr>
        <p:spPr>
          <a:xfrm>
            <a:off x="8046520" y="6581001"/>
            <a:ext cx="1146981" cy="276999"/>
          </a:xfrm>
          <a:prstGeom prst="rect">
            <a:avLst/>
          </a:prstGeom>
        </p:spPr>
        <p:txBody>
          <a:bodyPr wrap="none">
            <a:spAutoFit/>
          </a:bodyPr>
          <a:lstStyle/>
          <a:p>
            <a:r>
              <a:rPr lang="ru-RU" sz="1200" b="1" dirty="0" smtClean="0">
                <a:latin typeface="Times New Roman" pitchFamily="18" charset="0"/>
                <a:cs typeface="Times New Roman" pitchFamily="18" charset="0"/>
              </a:rPr>
              <a:t>Агапова Н. А</a:t>
            </a:r>
            <a:r>
              <a:rPr lang="en-US" sz="1200" b="1" dirty="0" smtClean="0">
                <a:latin typeface="Times New Roman" pitchFamily="18" charset="0"/>
                <a:cs typeface="Times New Roman" pitchFamily="18" charset="0"/>
              </a:rPr>
              <a:t>.</a:t>
            </a:r>
            <a:endParaRPr lang="ru-RU"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blinds(horizontal)">
                                      <p:cBhvr>
                                        <p:cTn id="7" dur="1000"/>
                                        <p:tgtEl>
                                          <p:spTgt spid="8204"/>
                                        </p:tgtEl>
                                      </p:cBhvr>
                                    </p:animEffect>
                                  </p:childTnLst>
                                </p:cTn>
                              </p:par>
                              <p:par>
                                <p:cTn id="8" presetID="3" presetClass="entr" presetSubtype="10" fill="hold" nodeType="withEffect">
                                  <p:stCondLst>
                                    <p:cond delay="0"/>
                                  </p:stCondLst>
                                  <p:childTnLst>
                                    <p:set>
                                      <p:cBhvr>
                                        <p:cTn id="9" dur="1" fill="hold">
                                          <p:stCondLst>
                                            <p:cond delay="0"/>
                                          </p:stCondLst>
                                        </p:cTn>
                                        <p:tgtEl>
                                          <p:spTgt spid="8201"/>
                                        </p:tgtEl>
                                        <p:attrNameLst>
                                          <p:attrName>style.visibility</p:attrName>
                                        </p:attrNameLst>
                                      </p:cBhvr>
                                      <p:to>
                                        <p:strVal val="visible"/>
                                      </p:to>
                                    </p:set>
                                    <p:animEffect transition="in" filter="blinds(horizontal)">
                                      <p:cBhvr>
                                        <p:cTn id="10" dur="1000"/>
                                        <p:tgtEl>
                                          <p:spTgt spid="8201"/>
                                        </p:tgtEl>
                                      </p:cBhvr>
                                    </p:animEffect>
                                  </p:childTnLst>
                                </p:cTn>
                              </p:par>
                              <p:par>
                                <p:cTn id="11" presetID="3" presetClass="entr" presetSubtype="10" fill="hold" nodeType="withEffect">
                                  <p:stCondLst>
                                    <p:cond delay="0"/>
                                  </p:stCondLst>
                                  <p:childTnLst>
                                    <p:set>
                                      <p:cBhvr>
                                        <p:cTn id="12" dur="1" fill="hold">
                                          <p:stCondLst>
                                            <p:cond delay="0"/>
                                          </p:stCondLst>
                                        </p:cTn>
                                        <p:tgtEl>
                                          <p:spTgt spid="8203"/>
                                        </p:tgtEl>
                                        <p:attrNameLst>
                                          <p:attrName>style.visibility</p:attrName>
                                        </p:attrNameLst>
                                      </p:cBhvr>
                                      <p:to>
                                        <p:strVal val="visible"/>
                                      </p:to>
                                    </p:set>
                                    <p:animEffect transition="in" filter="blinds(horizontal)">
                                      <p:cBhvr>
                                        <p:cTn id="13" dur="1000"/>
                                        <p:tgtEl>
                                          <p:spTgt spid="8203"/>
                                        </p:tgtEl>
                                      </p:cBhvr>
                                    </p:animEffect>
                                  </p:childTnLst>
                                </p:cTn>
                              </p:par>
                              <p:par>
                                <p:cTn id="14" presetID="3" presetClass="entr" presetSubtype="1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blinds(horizontal)">
                                      <p:cBhvr>
                                        <p:cTn id="16" dur="1000"/>
                                        <p:tgtEl>
                                          <p:spTgt spid="8198"/>
                                        </p:tgtEl>
                                      </p:cBhvr>
                                    </p:animEffect>
                                  </p:childTnLst>
                                </p:cTn>
                              </p:par>
                              <p:par>
                                <p:cTn id="17" presetID="3" presetClass="entr" presetSubtype="10" fill="hold" nodeType="with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blinds(horizontal)">
                                      <p:cBhvr>
                                        <p:cTn id="19" dur="1000"/>
                                        <p:tgtEl>
                                          <p:spTgt spid="8197"/>
                                        </p:tgtEl>
                                      </p:cBhvr>
                                    </p:animEffect>
                                  </p:childTnLst>
                                </p:cTn>
                              </p:par>
                              <p:par>
                                <p:cTn id="20" presetID="3" presetClass="entr" presetSubtype="10" fill="hold" nodeType="with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blinds(horizontal)">
                                      <p:cBhvr>
                                        <p:cTn id="22" dur="1000"/>
                                        <p:tgtEl>
                                          <p:spTgt spid="8202"/>
                                        </p:tgtEl>
                                      </p:cBhvr>
                                    </p:animEffect>
                                  </p:childTnLst>
                                </p:cTn>
                              </p:par>
                              <p:par>
                                <p:cTn id="23" presetID="3" presetClass="entr" presetSubtype="10" fill="hold" nodeType="withEffect">
                                  <p:stCondLst>
                                    <p:cond delay="0"/>
                                  </p:stCondLst>
                                  <p:childTnLst>
                                    <p:set>
                                      <p:cBhvr>
                                        <p:cTn id="24" dur="1" fill="hold">
                                          <p:stCondLst>
                                            <p:cond delay="0"/>
                                          </p:stCondLst>
                                        </p:cTn>
                                        <p:tgtEl>
                                          <p:spTgt spid="8196"/>
                                        </p:tgtEl>
                                        <p:attrNameLst>
                                          <p:attrName>style.visibility</p:attrName>
                                        </p:attrNameLst>
                                      </p:cBhvr>
                                      <p:to>
                                        <p:strVal val="visible"/>
                                      </p:to>
                                    </p:set>
                                    <p:animEffect transition="in" filter="blinds(horizontal)">
                                      <p:cBhvr>
                                        <p:cTn id="25" dur="1000"/>
                                        <p:tgtEl>
                                          <p:spTgt spid="8196"/>
                                        </p:tgtEl>
                                      </p:cBhvr>
                                    </p:animEffect>
                                  </p:childTnLst>
                                </p:cTn>
                              </p:par>
                              <p:par>
                                <p:cTn id="26" presetID="3" presetClass="entr" presetSubtype="10" fill="hold" nodeType="withEffect">
                                  <p:stCondLst>
                                    <p:cond delay="0"/>
                                  </p:stCondLst>
                                  <p:childTnLst>
                                    <p:set>
                                      <p:cBhvr>
                                        <p:cTn id="27" dur="1" fill="hold">
                                          <p:stCondLst>
                                            <p:cond delay="0"/>
                                          </p:stCondLst>
                                        </p:cTn>
                                        <p:tgtEl>
                                          <p:spTgt spid="8200"/>
                                        </p:tgtEl>
                                        <p:attrNameLst>
                                          <p:attrName>style.visibility</p:attrName>
                                        </p:attrNameLst>
                                      </p:cBhvr>
                                      <p:to>
                                        <p:strVal val="visible"/>
                                      </p:to>
                                    </p:set>
                                    <p:animEffect transition="in" filter="blinds(horizontal)">
                                      <p:cBhvr>
                                        <p:cTn id="28"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10242" name="Picture 2" descr="C:\Documents and Settings\Папа\Мои документы\Downloads\нью йорк\800px-New_york_times_square-terabass.jpg"/>
          <p:cNvPicPr>
            <a:picLocks noChangeAspect="1" noChangeArrowheads="1"/>
          </p:cNvPicPr>
          <p:nvPr/>
        </p:nvPicPr>
        <p:blipFill>
          <a:blip r:embed="rId3"/>
          <a:srcRect/>
          <a:stretch>
            <a:fillRect/>
          </a:stretch>
        </p:blipFill>
        <p:spPr bwMode="auto">
          <a:xfrm>
            <a:off x="0" y="-1"/>
            <a:ext cx="5143504" cy="3421027"/>
          </a:xfrm>
          <a:prstGeom prst="rect">
            <a:avLst/>
          </a:prstGeom>
          <a:noFill/>
        </p:spPr>
      </p:pic>
      <p:pic>
        <p:nvPicPr>
          <p:cNvPr id="10243" name="Picture 3" descr="C:\Documents and Settings\Папа\Мои документы\Downloads\нью йорк\newyearsball_vlrg.widec.jpg"/>
          <p:cNvPicPr>
            <a:picLocks noChangeAspect="1" noChangeArrowheads="1"/>
          </p:cNvPicPr>
          <p:nvPr/>
        </p:nvPicPr>
        <p:blipFill>
          <a:blip r:embed="rId4"/>
          <a:srcRect/>
          <a:stretch>
            <a:fillRect/>
          </a:stretch>
        </p:blipFill>
        <p:spPr bwMode="auto">
          <a:xfrm>
            <a:off x="6457950" y="3048000"/>
            <a:ext cx="2686050" cy="3810000"/>
          </a:xfrm>
          <a:prstGeom prst="rect">
            <a:avLst/>
          </a:prstGeom>
          <a:noFill/>
        </p:spPr>
      </p:pic>
      <p:pic>
        <p:nvPicPr>
          <p:cNvPr id="10244" name="Picture 4" descr="C:\Documents and Settings\Папа\Мои документы\Downloads\нью йорк\nyjpg-b057dd71d873885a.jpg"/>
          <p:cNvPicPr>
            <a:picLocks noChangeAspect="1" noChangeArrowheads="1"/>
          </p:cNvPicPr>
          <p:nvPr/>
        </p:nvPicPr>
        <p:blipFill>
          <a:blip r:embed="rId5"/>
          <a:srcRect/>
          <a:stretch>
            <a:fillRect/>
          </a:stretch>
        </p:blipFill>
        <p:spPr bwMode="auto">
          <a:xfrm>
            <a:off x="2214546" y="3214686"/>
            <a:ext cx="4678358" cy="3143272"/>
          </a:xfrm>
          <a:prstGeom prst="rect">
            <a:avLst/>
          </a:prstGeom>
          <a:noFill/>
        </p:spPr>
      </p:pic>
      <p:pic>
        <p:nvPicPr>
          <p:cNvPr id="10246" name="Picture 6" descr="C:\Documents and Settings\Папа\Мои документы\Downloads\нью йорк\times-tree-1280.jpg"/>
          <p:cNvPicPr>
            <a:picLocks noChangeAspect="1" noChangeArrowheads="1"/>
          </p:cNvPicPr>
          <p:nvPr/>
        </p:nvPicPr>
        <p:blipFill>
          <a:blip r:embed="rId6"/>
          <a:srcRect/>
          <a:stretch>
            <a:fillRect/>
          </a:stretch>
        </p:blipFill>
        <p:spPr bwMode="auto">
          <a:xfrm>
            <a:off x="4857753" y="0"/>
            <a:ext cx="4286247" cy="3214686"/>
          </a:xfrm>
          <a:prstGeom prst="rect">
            <a:avLst/>
          </a:prstGeom>
          <a:noFill/>
        </p:spPr>
      </p:pic>
      <p:sp>
        <p:nvSpPr>
          <p:cNvPr id="7" name="TextBox 6"/>
          <p:cNvSpPr txBox="1"/>
          <p:nvPr/>
        </p:nvSpPr>
        <p:spPr>
          <a:xfrm>
            <a:off x="0" y="3857628"/>
            <a:ext cx="2314993" cy="1200329"/>
          </a:xfrm>
          <a:prstGeom prst="rect">
            <a:avLst/>
          </a:prstGeom>
          <a:noFill/>
        </p:spPr>
        <p:txBody>
          <a:bodyPr wrap="none" rtlCol="0">
            <a:spAutoFit/>
          </a:bodyPr>
          <a:lstStyle/>
          <a:p>
            <a:r>
              <a:rPr lang="en-US" sz="2400" b="1" dirty="0" smtClean="0">
                <a:latin typeface="Times New Roman" pitchFamily="18" charset="0"/>
                <a:cs typeface="Times New Roman" pitchFamily="18" charset="0"/>
              </a:rPr>
              <a:t>Times Square </a:t>
            </a:r>
          </a:p>
          <a:p>
            <a:r>
              <a:rPr lang="en-US" sz="2400" b="1" dirty="0" smtClean="0">
                <a:latin typeface="Times New Roman" pitchFamily="18" charset="0"/>
                <a:cs typeface="Times New Roman" pitchFamily="18" charset="0"/>
              </a:rPr>
              <a:t>and New Year’s </a:t>
            </a:r>
          </a:p>
          <a:p>
            <a:r>
              <a:rPr lang="en-US" sz="2400" b="1" dirty="0" smtClean="0">
                <a:latin typeface="Times New Roman" pitchFamily="18" charset="0"/>
                <a:cs typeface="Times New Roman" pitchFamily="18" charset="0"/>
              </a:rPr>
              <a:t>Eve ball</a:t>
            </a:r>
            <a:endParaRPr lang="ru-RU" sz="2400" b="1" dirty="0">
              <a:latin typeface="Times New Roman" pitchFamily="18" charset="0"/>
              <a:cs typeface="Times New Roman" pitchFamily="18" charset="0"/>
            </a:endParaRPr>
          </a:p>
        </p:txBody>
      </p:sp>
      <p:sp>
        <p:nvSpPr>
          <p:cNvPr id="8" name="Прямоугольник 7"/>
          <p:cNvSpPr/>
          <p:nvPr/>
        </p:nvSpPr>
        <p:spPr>
          <a:xfrm>
            <a:off x="5429256"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1000"/>
                                        <p:tgtEl>
                                          <p:spTgt spid="10242"/>
                                        </p:tgtEl>
                                      </p:cBhvr>
                                    </p:animEffect>
                                  </p:childTnLst>
                                </p:cTn>
                              </p:par>
                              <p:par>
                                <p:cTn id="8" presetID="3" presetClass="entr" presetSubtype="10"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blinds(horizontal)">
                                      <p:cBhvr>
                                        <p:cTn id="10" dur="1000"/>
                                        <p:tgtEl>
                                          <p:spTgt spid="10246"/>
                                        </p:tgtEl>
                                      </p:cBhvr>
                                    </p:animEffect>
                                  </p:childTnLst>
                                </p:cTn>
                              </p:par>
                              <p:par>
                                <p:cTn id="11" presetID="3" presetClass="entr" presetSubtype="1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blinds(horizontal)">
                                      <p:cBhvr>
                                        <p:cTn id="13" dur="1000"/>
                                        <p:tgtEl>
                                          <p:spTgt spid="10244"/>
                                        </p:tgtEl>
                                      </p:cBhvr>
                                    </p:animEffect>
                                  </p:childTnLst>
                                </p:cTn>
                              </p:par>
                              <p:par>
                                <p:cTn id="14" presetID="3" presetClass="entr" presetSubtype="10" fill="hold" nodeType="withEffect">
                                  <p:stCondLst>
                                    <p:cond delay="0"/>
                                  </p:stCondLst>
                                  <p:childTnLst>
                                    <p:set>
                                      <p:cBhvr>
                                        <p:cTn id="15" dur="1" fill="hold">
                                          <p:stCondLst>
                                            <p:cond delay="0"/>
                                          </p:stCondLst>
                                        </p:cTn>
                                        <p:tgtEl>
                                          <p:spTgt spid="10243"/>
                                        </p:tgtEl>
                                        <p:attrNameLst>
                                          <p:attrName>style.visibility</p:attrName>
                                        </p:attrNameLst>
                                      </p:cBhvr>
                                      <p:to>
                                        <p:strVal val="visible"/>
                                      </p:to>
                                    </p:set>
                                    <p:animEffect transition="in" filter="blinds(horizontal)">
                                      <p:cBhvr>
                                        <p:cTn id="16" dur="1000"/>
                                        <p:tgtEl>
                                          <p:spTgt spid="10243"/>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11266" name="Picture 2" descr="C:\Documents and Settings\Папа\Мои документы\Downloads\нью йорк\01.jpg"/>
          <p:cNvPicPr>
            <a:picLocks noChangeAspect="1" noChangeArrowheads="1"/>
          </p:cNvPicPr>
          <p:nvPr/>
        </p:nvPicPr>
        <p:blipFill>
          <a:blip r:embed="rId3"/>
          <a:srcRect/>
          <a:stretch>
            <a:fillRect/>
          </a:stretch>
        </p:blipFill>
        <p:spPr bwMode="auto">
          <a:xfrm>
            <a:off x="0" y="0"/>
            <a:ext cx="4786314" cy="3482898"/>
          </a:xfrm>
          <a:prstGeom prst="rect">
            <a:avLst/>
          </a:prstGeom>
          <a:noFill/>
        </p:spPr>
      </p:pic>
      <p:pic>
        <p:nvPicPr>
          <p:cNvPr id="11270" name="Picture 6" descr="C:\Documents and Settings\Папа\Мои документы\Downloads\нью йорк\LCPA_Campus_042910_Bussell.jpg"/>
          <p:cNvPicPr>
            <a:picLocks noChangeAspect="1" noChangeArrowheads="1"/>
          </p:cNvPicPr>
          <p:nvPr/>
        </p:nvPicPr>
        <p:blipFill>
          <a:blip r:embed="rId4"/>
          <a:srcRect/>
          <a:stretch>
            <a:fillRect/>
          </a:stretch>
        </p:blipFill>
        <p:spPr bwMode="auto">
          <a:xfrm>
            <a:off x="5572132" y="0"/>
            <a:ext cx="3571868" cy="3805740"/>
          </a:xfrm>
          <a:prstGeom prst="rect">
            <a:avLst/>
          </a:prstGeom>
          <a:noFill/>
        </p:spPr>
      </p:pic>
      <p:pic>
        <p:nvPicPr>
          <p:cNvPr id="11271" name="Picture 7" descr="C:\Documents and Settings\Папа\Мои документы\Downloads\нью йорк\dsr-alice-tully-2-2290-528x350.jpg"/>
          <p:cNvPicPr>
            <a:picLocks noChangeAspect="1" noChangeArrowheads="1"/>
          </p:cNvPicPr>
          <p:nvPr/>
        </p:nvPicPr>
        <p:blipFill>
          <a:blip r:embed="rId5"/>
          <a:srcRect/>
          <a:stretch>
            <a:fillRect/>
          </a:stretch>
        </p:blipFill>
        <p:spPr bwMode="auto">
          <a:xfrm>
            <a:off x="3643306" y="0"/>
            <a:ext cx="2370683" cy="1571636"/>
          </a:xfrm>
          <a:prstGeom prst="rect">
            <a:avLst/>
          </a:prstGeom>
          <a:noFill/>
        </p:spPr>
      </p:pic>
      <p:pic>
        <p:nvPicPr>
          <p:cNvPr id="8" name="Picture 2" descr="C:\Documents and Settings\Папа\Мои документы\Downloads\нью йорк\metropolitan opera.jpg"/>
          <p:cNvPicPr>
            <a:picLocks noChangeAspect="1" noChangeArrowheads="1"/>
          </p:cNvPicPr>
          <p:nvPr/>
        </p:nvPicPr>
        <p:blipFill>
          <a:blip r:embed="rId6"/>
          <a:srcRect/>
          <a:stretch>
            <a:fillRect/>
          </a:stretch>
        </p:blipFill>
        <p:spPr bwMode="auto">
          <a:xfrm>
            <a:off x="0" y="3357561"/>
            <a:ext cx="3071802" cy="2303851"/>
          </a:xfrm>
          <a:prstGeom prst="rect">
            <a:avLst/>
          </a:prstGeom>
          <a:noFill/>
        </p:spPr>
      </p:pic>
      <p:pic>
        <p:nvPicPr>
          <p:cNvPr id="10" name="Picture 6" descr="C:\Documents and Settings\Папа\Мои документы\Downloads\нью йорк\new-york-broadway-musicals.jpg"/>
          <p:cNvPicPr>
            <a:picLocks noChangeAspect="1" noChangeArrowheads="1"/>
          </p:cNvPicPr>
          <p:nvPr/>
        </p:nvPicPr>
        <p:blipFill>
          <a:blip r:embed="rId7"/>
          <a:srcRect/>
          <a:stretch>
            <a:fillRect/>
          </a:stretch>
        </p:blipFill>
        <p:spPr bwMode="auto">
          <a:xfrm>
            <a:off x="5722859" y="3214686"/>
            <a:ext cx="3421141" cy="2214578"/>
          </a:xfrm>
          <a:prstGeom prst="rect">
            <a:avLst/>
          </a:prstGeom>
          <a:noFill/>
        </p:spPr>
      </p:pic>
      <p:pic>
        <p:nvPicPr>
          <p:cNvPr id="11" name="Picture 7" descr="C:\Documents and Settings\Папа\Мои документы\Downloads\нью йорк\musicals.jpg"/>
          <p:cNvPicPr>
            <a:picLocks noChangeAspect="1" noChangeArrowheads="1"/>
          </p:cNvPicPr>
          <p:nvPr/>
        </p:nvPicPr>
        <p:blipFill>
          <a:blip r:embed="rId8"/>
          <a:srcRect/>
          <a:stretch>
            <a:fillRect/>
          </a:stretch>
        </p:blipFill>
        <p:spPr bwMode="auto">
          <a:xfrm>
            <a:off x="3238446" y="2571744"/>
            <a:ext cx="2757287" cy="2000264"/>
          </a:xfrm>
          <a:prstGeom prst="rect">
            <a:avLst/>
          </a:prstGeom>
          <a:noFill/>
        </p:spPr>
      </p:pic>
      <p:pic>
        <p:nvPicPr>
          <p:cNvPr id="9" name="Picture 5" descr="C:\Documents and Settings\Папа\Мои документы\Downloads\нью йорк\usa_nyc_metropolitanopera_3.jpg"/>
          <p:cNvPicPr>
            <a:picLocks noChangeAspect="1" noChangeArrowheads="1"/>
          </p:cNvPicPr>
          <p:nvPr/>
        </p:nvPicPr>
        <p:blipFill>
          <a:blip r:embed="rId9"/>
          <a:srcRect/>
          <a:stretch>
            <a:fillRect/>
          </a:stretch>
        </p:blipFill>
        <p:spPr bwMode="auto">
          <a:xfrm>
            <a:off x="3143240" y="4643446"/>
            <a:ext cx="3352522" cy="2214554"/>
          </a:xfrm>
          <a:prstGeom prst="rect">
            <a:avLst/>
          </a:prstGeom>
          <a:noFill/>
        </p:spPr>
      </p:pic>
      <p:sp>
        <p:nvSpPr>
          <p:cNvPr id="12" name="TextBox 11"/>
          <p:cNvSpPr txBox="1"/>
          <p:nvPr/>
        </p:nvSpPr>
        <p:spPr>
          <a:xfrm>
            <a:off x="0" y="6000768"/>
            <a:ext cx="3195105"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The Lincoln Center</a:t>
            </a:r>
            <a:endParaRPr lang="ru-RU" sz="2800" b="1" dirty="0">
              <a:latin typeface="Times New Roman" pitchFamily="18" charset="0"/>
              <a:cs typeface="Times New Roman" pitchFamily="18" charset="0"/>
            </a:endParaRPr>
          </a:p>
        </p:txBody>
      </p:sp>
      <p:sp>
        <p:nvSpPr>
          <p:cNvPr id="13" name="Прямоугольник 12"/>
          <p:cNvSpPr/>
          <p:nvPr/>
        </p:nvSpPr>
        <p:spPr>
          <a:xfrm>
            <a:off x="804652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1000"/>
                                        <p:tgtEl>
                                          <p:spTgt spid="11266"/>
                                        </p:tgtEl>
                                      </p:cBhvr>
                                    </p:animEffect>
                                  </p:childTnLst>
                                </p:cTn>
                              </p:par>
                              <p:par>
                                <p:cTn id="8" presetID="3" presetClass="entr" presetSubtype="10" fill="hold"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blinds(horizontal)">
                                      <p:cBhvr>
                                        <p:cTn id="10" dur="1000"/>
                                        <p:tgtEl>
                                          <p:spTgt spid="11271"/>
                                        </p:tgtEl>
                                      </p:cBhvr>
                                    </p:animEffect>
                                  </p:childTnLst>
                                </p:cTn>
                              </p:par>
                              <p:par>
                                <p:cTn id="11" presetID="3" presetClass="entr" presetSubtype="1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blinds(horizontal)">
                                      <p:cBhvr>
                                        <p:cTn id="13" dur="1000"/>
                                        <p:tgtEl>
                                          <p:spTgt spid="11270"/>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10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1000"/>
                                        <p:tgtEl>
                                          <p:spTgt spid="10"/>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10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1000"/>
                                        <p:tgtEl>
                                          <p:spTgt spid="9"/>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ppt_x"/>
                                          </p:val>
                                        </p:tav>
                                        <p:tav tm="100000">
                                          <p:val>
                                            <p:strVal val="#ppt_x"/>
                                          </p:val>
                                        </p:tav>
                                      </p:tavLst>
                                    </p:anim>
                                    <p:anim calcmode="lin" valueType="num">
                                      <p:cBhvr additive="base">
                                        <p:cTn id="2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12296" name="Picture 8" descr="C:\Documents and Settings\Папа\Мои документы\Downloads\нью йорк\thumb_800_x_0_17720-ny.jpg"/>
          <p:cNvPicPr>
            <a:picLocks noChangeAspect="1" noChangeArrowheads="1"/>
          </p:cNvPicPr>
          <p:nvPr/>
        </p:nvPicPr>
        <p:blipFill>
          <a:blip r:embed="rId3"/>
          <a:srcRect/>
          <a:stretch>
            <a:fillRect/>
          </a:stretch>
        </p:blipFill>
        <p:spPr bwMode="auto">
          <a:xfrm>
            <a:off x="1714480" y="3286124"/>
            <a:ext cx="3047988" cy="2285992"/>
          </a:xfrm>
          <a:prstGeom prst="rect">
            <a:avLst/>
          </a:prstGeom>
          <a:noFill/>
        </p:spPr>
      </p:pic>
      <p:pic>
        <p:nvPicPr>
          <p:cNvPr id="9" name="Picture 3" descr="C:\Documents and Settings\Папа\Мои документы\Downloads\нью йорк\47th-street-and-broadway-ne-corner-2.jpg"/>
          <p:cNvPicPr>
            <a:picLocks noChangeAspect="1" noChangeArrowheads="1"/>
          </p:cNvPicPr>
          <p:nvPr/>
        </p:nvPicPr>
        <p:blipFill>
          <a:blip r:embed="rId4"/>
          <a:srcRect/>
          <a:stretch>
            <a:fillRect/>
          </a:stretch>
        </p:blipFill>
        <p:spPr bwMode="auto">
          <a:xfrm>
            <a:off x="6000760" y="0"/>
            <a:ext cx="3143240" cy="4190986"/>
          </a:xfrm>
          <a:prstGeom prst="rect">
            <a:avLst/>
          </a:prstGeom>
          <a:noFill/>
        </p:spPr>
      </p:pic>
      <p:sp>
        <p:nvSpPr>
          <p:cNvPr id="11" name="TextBox 10"/>
          <p:cNvSpPr txBox="1"/>
          <p:nvPr/>
        </p:nvSpPr>
        <p:spPr>
          <a:xfrm>
            <a:off x="0" y="5572140"/>
            <a:ext cx="3069879" cy="1077218"/>
          </a:xfrm>
          <a:prstGeom prst="rect">
            <a:avLst/>
          </a:prstGeom>
          <a:noFill/>
        </p:spPr>
        <p:txBody>
          <a:bodyPr wrap="none" rtlCol="0">
            <a:spAutoFit/>
          </a:bodyPr>
          <a:lstStyle/>
          <a:p>
            <a:r>
              <a:rPr lang="en-US" sz="3200" b="1" dirty="0" smtClean="0">
                <a:latin typeface="Times New Roman" pitchFamily="18" charset="0"/>
                <a:cs typeface="Times New Roman" pitchFamily="18" charset="0"/>
              </a:rPr>
              <a:t>Broadway and</a:t>
            </a:r>
          </a:p>
          <a:p>
            <a:r>
              <a:rPr lang="en-US" sz="3200" b="1" dirty="0" smtClean="0">
                <a:latin typeface="Times New Roman" pitchFamily="18" charset="0"/>
                <a:cs typeface="Times New Roman" pitchFamily="18" charset="0"/>
              </a:rPr>
              <a:t>the Fifth Avenue</a:t>
            </a:r>
            <a:endParaRPr lang="ru-RU" sz="3200" b="1" dirty="0">
              <a:latin typeface="Times New Roman" pitchFamily="18" charset="0"/>
              <a:cs typeface="Times New Roman" pitchFamily="18" charset="0"/>
            </a:endParaRPr>
          </a:p>
        </p:txBody>
      </p:sp>
      <p:pic>
        <p:nvPicPr>
          <p:cNvPr id="9217" name="Picture 1" descr="C:\Documents and Settings\Папа\Мои документы\Downloads\нью йорк\28375-800x600.jpg"/>
          <p:cNvPicPr>
            <a:picLocks noChangeAspect="1" noChangeArrowheads="1"/>
          </p:cNvPicPr>
          <p:nvPr/>
        </p:nvPicPr>
        <p:blipFill>
          <a:blip r:embed="rId5"/>
          <a:srcRect/>
          <a:stretch>
            <a:fillRect/>
          </a:stretch>
        </p:blipFill>
        <p:spPr bwMode="auto">
          <a:xfrm>
            <a:off x="0" y="0"/>
            <a:ext cx="3714746" cy="2786058"/>
          </a:xfrm>
          <a:prstGeom prst="rect">
            <a:avLst/>
          </a:prstGeom>
          <a:noFill/>
        </p:spPr>
      </p:pic>
      <p:pic>
        <p:nvPicPr>
          <p:cNvPr id="9218" name="Picture 2" descr="C:\Documents and Settings\Папа\Мои документы\Downloads\нью йорк\broadway-sign.jpg"/>
          <p:cNvPicPr>
            <a:picLocks noChangeAspect="1" noChangeArrowheads="1"/>
          </p:cNvPicPr>
          <p:nvPr/>
        </p:nvPicPr>
        <p:blipFill>
          <a:blip r:embed="rId6"/>
          <a:srcRect/>
          <a:stretch>
            <a:fillRect/>
          </a:stretch>
        </p:blipFill>
        <p:spPr bwMode="auto">
          <a:xfrm>
            <a:off x="3286116" y="1785926"/>
            <a:ext cx="2776968" cy="1506257"/>
          </a:xfrm>
          <a:prstGeom prst="rect">
            <a:avLst/>
          </a:prstGeom>
          <a:noFill/>
        </p:spPr>
      </p:pic>
      <p:pic>
        <p:nvPicPr>
          <p:cNvPr id="10" name="Picture 4" descr="C:\Documents and Settings\Папа\Мои документы\Downloads\нью йорк\apple_fifth_ave_1.jpg"/>
          <p:cNvPicPr>
            <a:picLocks noChangeAspect="1" noChangeArrowheads="1"/>
          </p:cNvPicPr>
          <p:nvPr/>
        </p:nvPicPr>
        <p:blipFill>
          <a:blip r:embed="rId7"/>
          <a:srcRect/>
          <a:stretch>
            <a:fillRect/>
          </a:stretch>
        </p:blipFill>
        <p:spPr bwMode="auto">
          <a:xfrm>
            <a:off x="4704205" y="4071943"/>
            <a:ext cx="4439795" cy="2786058"/>
          </a:xfrm>
          <a:prstGeom prst="rect">
            <a:avLst/>
          </a:prstGeom>
          <a:noFill/>
        </p:spPr>
      </p:pic>
      <p:sp>
        <p:nvSpPr>
          <p:cNvPr id="12" name="Прямоугольник 11"/>
          <p:cNvSpPr/>
          <p:nvPr/>
        </p:nvSpPr>
        <p:spPr>
          <a:xfrm>
            <a:off x="3643306"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blinds(horizontal)">
                                      <p:cBhvr>
                                        <p:cTn id="7" dur="1000"/>
                                        <p:tgtEl>
                                          <p:spTgt spid="921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10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blinds(horizontal)">
                                      <p:cBhvr>
                                        <p:cTn id="13" dur="1000"/>
                                        <p:tgtEl>
                                          <p:spTgt spid="9218"/>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10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blinds(horizontal)">
                                      <p:cBhvr>
                                        <p:cTn id="19" dur="1000"/>
                                        <p:tgtEl>
                                          <p:spTgt spid="12296"/>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ppt_x"/>
                                          </p:val>
                                        </p:tav>
                                        <p:tav tm="100000">
                                          <p:val>
                                            <p:strVal val="#ppt_x"/>
                                          </p:val>
                                        </p:tav>
                                      </p:tavLst>
                                    </p:anim>
                                    <p:anim calcmode="lin" valueType="num">
                                      <p:cBhvr additive="base">
                                        <p:cTn id="2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15362" name="Picture 2" descr="C:\Documents and Settings\Папа\Мои документы\Downloads\нью йорк\sunset манхеннен.jpg"/>
          <p:cNvPicPr>
            <a:picLocks noChangeAspect="1" noChangeArrowheads="1"/>
          </p:cNvPicPr>
          <p:nvPr/>
        </p:nvPicPr>
        <p:blipFill>
          <a:blip r:embed="rId3"/>
          <a:srcRect/>
          <a:stretch>
            <a:fillRect/>
          </a:stretch>
        </p:blipFill>
        <p:spPr bwMode="auto">
          <a:xfrm>
            <a:off x="0" y="0"/>
            <a:ext cx="5689600" cy="3797300"/>
          </a:xfrm>
          <a:prstGeom prst="rect">
            <a:avLst/>
          </a:prstGeom>
          <a:noFill/>
        </p:spPr>
      </p:pic>
      <p:pic>
        <p:nvPicPr>
          <p:cNvPr id="15363" name="Picture 3" descr="C:\Documents and Settings\Папа\Мои документы\Downloads\нью йорк\staten_island_ferry.jpg"/>
          <p:cNvPicPr>
            <a:picLocks noChangeAspect="1" noChangeArrowheads="1"/>
          </p:cNvPicPr>
          <p:nvPr/>
        </p:nvPicPr>
        <p:blipFill>
          <a:blip r:embed="rId4"/>
          <a:srcRect/>
          <a:stretch>
            <a:fillRect/>
          </a:stretch>
        </p:blipFill>
        <p:spPr bwMode="auto">
          <a:xfrm>
            <a:off x="3561910" y="3643314"/>
            <a:ext cx="5582090" cy="3214686"/>
          </a:xfrm>
          <a:prstGeom prst="rect">
            <a:avLst/>
          </a:prstGeom>
          <a:noFill/>
        </p:spPr>
      </p:pic>
      <p:pic>
        <p:nvPicPr>
          <p:cNvPr id="15366" name="Picture 6" descr="C:\Documents and Settings\Папа\Мои документы\Downloads\long-island-city-003.jpg"/>
          <p:cNvPicPr>
            <a:picLocks noChangeAspect="1" noChangeArrowheads="1"/>
          </p:cNvPicPr>
          <p:nvPr/>
        </p:nvPicPr>
        <p:blipFill>
          <a:blip r:embed="rId5"/>
          <a:srcRect/>
          <a:stretch>
            <a:fillRect/>
          </a:stretch>
        </p:blipFill>
        <p:spPr bwMode="auto">
          <a:xfrm>
            <a:off x="4286249" y="0"/>
            <a:ext cx="4857752" cy="3643314"/>
          </a:xfrm>
          <a:prstGeom prst="rect">
            <a:avLst/>
          </a:prstGeom>
          <a:noFill/>
        </p:spPr>
      </p:pic>
      <p:sp>
        <p:nvSpPr>
          <p:cNvPr id="6" name="TextBox 5"/>
          <p:cNvSpPr txBox="1"/>
          <p:nvPr/>
        </p:nvSpPr>
        <p:spPr>
          <a:xfrm>
            <a:off x="0" y="4357694"/>
            <a:ext cx="3547766" cy="1200329"/>
          </a:xfrm>
          <a:prstGeom prst="rect">
            <a:avLst/>
          </a:prstGeom>
          <a:noFill/>
        </p:spPr>
        <p:txBody>
          <a:bodyPr wrap="none" rtlCol="0">
            <a:spAutoFit/>
          </a:bodyPr>
          <a:lstStyle/>
          <a:p>
            <a:r>
              <a:rPr lang="en-US" sz="2400" b="1" dirty="0" smtClean="0">
                <a:latin typeface="Times New Roman" pitchFamily="18" charset="0"/>
                <a:cs typeface="Times New Roman" pitchFamily="18" charset="0"/>
              </a:rPr>
              <a:t>The islands of New York:</a:t>
            </a:r>
          </a:p>
          <a:p>
            <a:r>
              <a:rPr lang="en-US" sz="2400" b="1" dirty="0" smtClean="0">
                <a:latin typeface="Times New Roman" pitchFamily="18" charset="0"/>
                <a:cs typeface="Times New Roman" pitchFamily="18" charset="0"/>
              </a:rPr>
              <a:t> Manhattan, Long Island </a:t>
            </a:r>
          </a:p>
          <a:p>
            <a:r>
              <a:rPr lang="en-US" sz="2400" b="1" dirty="0" smtClean="0">
                <a:latin typeface="Times New Roman" pitchFamily="18" charset="0"/>
                <a:cs typeface="Times New Roman" pitchFamily="18" charset="0"/>
              </a:rPr>
              <a:t>and Staten Island</a:t>
            </a:r>
            <a:endParaRPr lang="ru-RU" sz="2400" b="1" dirty="0">
              <a:latin typeface="Times New Roman" pitchFamily="18" charset="0"/>
              <a:cs typeface="Times New Roman" pitchFamily="18" charset="0"/>
            </a:endParaRPr>
          </a:p>
        </p:txBody>
      </p:sp>
      <p:sp>
        <p:nvSpPr>
          <p:cNvPr id="7" name="Прямоугольник 6"/>
          <p:cNvSpPr/>
          <p:nvPr/>
        </p:nvSpPr>
        <p:spPr>
          <a:xfrm>
            <a:off x="2500298"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1000"/>
                                        <p:tgtEl>
                                          <p:spTgt spid="15362"/>
                                        </p:tgtEl>
                                      </p:cBhvr>
                                    </p:animEffect>
                                  </p:childTnLst>
                                </p:cTn>
                              </p:par>
                              <p:par>
                                <p:cTn id="8" presetID="3" presetClass="entr" presetSubtype="10"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blinds(horizontal)">
                                      <p:cBhvr>
                                        <p:cTn id="10" dur="1000"/>
                                        <p:tgtEl>
                                          <p:spTgt spid="15366"/>
                                        </p:tgtEl>
                                      </p:cBhvr>
                                    </p:animEffect>
                                  </p:childTnLst>
                                </p:cTn>
                              </p:par>
                              <p:par>
                                <p:cTn id="11" presetID="3" presetClass="entr" presetSubtype="10" fill="hold" nodeType="with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blinds(horizontal)">
                                      <p:cBhvr>
                                        <p:cTn id="13" dur="1000"/>
                                        <p:tgtEl>
                                          <p:spTgt spid="1536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13314" name="Picture 2" descr="C:\Documents and Settings\Папа\Мои документы\Downloads\нью йорк\New_York_City-2.jpg"/>
          <p:cNvPicPr>
            <a:picLocks noChangeAspect="1" noChangeArrowheads="1"/>
          </p:cNvPicPr>
          <p:nvPr/>
        </p:nvPicPr>
        <p:blipFill>
          <a:blip r:embed="rId3"/>
          <a:srcRect/>
          <a:stretch>
            <a:fillRect/>
          </a:stretch>
        </p:blipFill>
        <p:spPr bwMode="auto">
          <a:xfrm>
            <a:off x="0" y="-1"/>
            <a:ext cx="4714876" cy="4618653"/>
          </a:xfrm>
          <a:prstGeom prst="rect">
            <a:avLst/>
          </a:prstGeom>
          <a:noFill/>
        </p:spPr>
      </p:pic>
      <p:sp>
        <p:nvSpPr>
          <p:cNvPr id="7" name="TextBox 6"/>
          <p:cNvSpPr txBox="1"/>
          <p:nvPr/>
        </p:nvSpPr>
        <p:spPr>
          <a:xfrm>
            <a:off x="428596" y="4500570"/>
            <a:ext cx="4296048" cy="800219"/>
          </a:xfrm>
          <a:prstGeom prst="rect">
            <a:avLst/>
          </a:prstGeom>
          <a:noFill/>
        </p:spPr>
        <p:txBody>
          <a:bodyPr wrap="none" rtlCol="0">
            <a:spAutoFit/>
          </a:bodyPr>
          <a:lstStyle/>
          <a:p>
            <a:r>
              <a:rPr lang="en-US" sz="2800" b="1" dirty="0" smtClean="0">
                <a:latin typeface="Times New Roman" pitchFamily="18" charset="0"/>
                <a:cs typeface="Times New Roman" pitchFamily="18" charset="0"/>
              </a:rPr>
              <a:t>The boroughs of New York</a:t>
            </a:r>
            <a:endParaRPr lang="ru-RU" sz="2800" b="1" dirty="0" smtClean="0">
              <a:latin typeface="Times New Roman" pitchFamily="18" charset="0"/>
              <a:cs typeface="Times New Roman" pitchFamily="18" charset="0"/>
            </a:endParaRPr>
          </a:p>
          <a:p>
            <a:endParaRPr lang="ru-RU" dirty="0"/>
          </a:p>
        </p:txBody>
      </p:sp>
      <p:sp>
        <p:nvSpPr>
          <p:cNvPr id="8194" name="Rectangle 2"/>
          <p:cNvSpPr>
            <a:spLocks noChangeArrowheads="1"/>
          </p:cNvSpPr>
          <p:nvPr/>
        </p:nvSpPr>
        <p:spPr bwMode="auto">
          <a:xfrm>
            <a:off x="0" y="4919008"/>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city may be described as a collection of many </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neighbourhoods</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each with its own character and life-style. Manhattan is the economic and cultural heart of the city. Only Brooklyn of the other boroughs has a similar range of social life. Queens is mainly residential and middle class, and Staten Island is partly suburban but still rural in some areas. In the Bronx luxurious residences and solid middle-class apartments prevail in some sections.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pic>
        <p:nvPicPr>
          <p:cNvPr id="1026" name="Picture 2" descr="C:\Documents and Settings\Папа\Мои документы\Downloads\нью йорк\366px-Нью-Йорк.jpg"/>
          <p:cNvPicPr>
            <a:picLocks noChangeAspect="1" noChangeArrowheads="1"/>
          </p:cNvPicPr>
          <p:nvPr/>
        </p:nvPicPr>
        <p:blipFill>
          <a:blip r:embed="rId4"/>
          <a:srcRect/>
          <a:stretch>
            <a:fillRect/>
          </a:stretch>
        </p:blipFill>
        <p:spPr bwMode="auto">
          <a:xfrm>
            <a:off x="6072198" y="0"/>
            <a:ext cx="3071802" cy="50225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1000"/>
                                        <p:tgtEl>
                                          <p:spTgt spid="13314"/>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1000"/>
                                        <p:tgtEl>
                                          <p:spTgt spid="1026"/>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additive="base">
                                        <p:cTn id="17" dur="1000" fill="hold"/>
                                        <p:tgtEl>
                                          <p:spTgt spid="8194"/>
                                        </p:tgtEl>
                                        <p:attrNameLst>
                                          <p:attrName>ppt_x</p:attrName>
                                        </p:attrNameLst>
                                      </p:cBhvr>
                                      <p:tavLst>
                                        <p:tav tm="0">
                                          <p:val>
                                            <p:strVal val="#ppt_x"/>
                                          </p:val>
                                        </p:tav>
                                        <p:tav tm="100000">
                                          <p:val>
                                            <p:strVal val="#ppt_x"/>
                                          </p:val>
                                        </p:tav>
                                      </p:tavLst>
                                    </p:anim>
                                    <p:anim calcmode="lin" valueType="num">
                                      <p:cBhvr additive="base">
                                        <p:cTn id="18" dur="10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1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5" descr="C:\Documents and Settings\Папа\Мои документы\Downloads\нью йорк\Lower_Manhattan battery park.jpg"/>
          <p:cNvPicPr>
            <a:picLocks noChangeAspect="1" noChangeArrowheads="1"/>
          </p:cNvPicPr>
          <p:nvPr/>
        </p:nvPicPr>
        <p:blipFill>
          <a:blip r:embed="rId3"/>
          <a:srcRect/>
          <a:stretch>
            <a:fillRect/>
          </a:stretch>
        </p:blipFill>
        <p:spPr bwMode="auto">
          <a:xfrm>
            <a:off x="-1" y="0"/>
            <a:ext cx="4125943" cy="2643182"/>
          </a:xfrm>
          <a:prstGeom prst="rect">
            <a:avLst/>
          </a:prstGeom>
          <a:noFill/>
        </p:spPr>
      </p:pic>
      <p:pic>
        <p:nvPicPr>
          <p:cNvPr id="4" name="Picture 4" descr="C:\Documents and Settings\Папа\Мои документы\Downloads\нью йорк\ny_bronx_001.jpg"/>
          <p:cNvPicPr>
            <a:picLocks noChangeAspect="1" noChangeArrowheads="1"/>
          </p:cNvPicPr>
          <p:nvPr/>
        </p:nvPicPr>
        <p:blipFill>
          <a:blip r:embed="rId4"/>
          <a:srcRect/>
          <a:stretch>
            <a:fillRect/>
          </a:stretch>
        </p:blipFill>
        <p:spPr bwMode="auto">
          <a:xfrm>
            <a:off x="5429256" y="0"/>
            <a:ext cx="3714744" cy="2570470"/>
          </a:xfrm>
          <a:prstGeom prst="rect">
            <a:avLst/>
          </a:prstGeom>
          <a:noFill/>
        </p:spPr>
      </p:pic>
      <p:pic>
        <p:nvPicPr>
          <p:cNvPr id="18438" name="Picture 6" descr="C:\Documents and Settings\Папа\Мои документы\Downloads\Brooklyn_view_from_south_seaport.jpg"/>
          <p:cNvPicPr>
            <a:picLocks noChangeAspect="1" noChangeArrowheads="1"/>
          </p:cNvPicPr>
          <p:nvPr/>
        </p:nvPicPr>
        <p:blipFill>
          <a:blip r:embed="rId5"/>
          <a:srcRect/>
          <a:stretch>
            <a:fillRect/>
          </a:stretch>
        </p:blipFill>
        <p:spPr bwMode="auto">
          <a:xfrm>
            <a:off x="5643570" y="4521666"/>
            <a:ext cx="3500431" cy="2336334"/>
          </a:xfrm>
          <a:prstGeom prst="rect">
            <a:avLst/>
          </a:prstGeom>
          <a:noFill/>
        </p:spPr>
      </p:pic>
      <p:pic>
        <p:nvPicPr>
          <p:cNvPr id="18440" name="Picture 8" descr="C:\Documents and Settings\Папа\Мои документы\Downloads\SIYankees_Stadium.jpg"/>
          <p:cNvPicPr>
            <a:picLocks noChangeAspect="1" noChangeArrowheads="1"/>
          </p:cNvPicPr>
          <p:nvPr/>
        </p:nvPicPr>
        <p:blipFill>
          <a:blip r:embed="rId6"/>
          <a:srcRect/>
          <a:stretch>
            <a:fillRect/>
          </a:stretch>
        </p:blipFill>
        <p:spPr bwMode="auto">
          <a:xfrm>
            <a:off x="0" y="4331376"/>
            <a:ext cx="3143240" cy="2526623"/>
          </a:xfrm>
          <a:prstGeom prst="rect">
            <a:avLst/>
          </a:prstGeom>
          <a:noFill/>
        </p:spPr>
      </p:pic>
      <p:pic>
        <p:nvPicPr>
          <p:cNvPr id="18439" name="Picture 7" descr="C:\Documents and Settings\Папа\Мои документы\Downloads\queens_west_east_bloomberg_7dec02 (1).jpg"/>
          <p:cNvPicPr>
            <a:picLocks noChangeAspect="1" noChangeArrowheads="1"/>
          </p:cNvPicPr>
          <p:nvPr/>
        </p:nvPicPr>
        <p:blipFill>
          <a:blip r:embed="rId7"/>
          <a:srcRect/>
          <a:stretch>
            <a:fillRect/>
          </a:stretch>
        </p:blipFill>
        <p:spPr bwMode="auto">
          <a:xfrm>
            <a:off x="3071802" y="2071678"/>
            <a:ext cx="3430618" cy="2571768"/>
          </a:xfrm>
          <a:prstGeom prst="rect">
            <a:avLst/>
          </a:prstGeom>
          <a:noFill/>
        </p:spPr>
      </p:pic>
      <p:sp>
        <p:nvSpPr>
          <p:cNvPr id="8" name="TextBox 7"/>
          <p:cNvSpPr txBox="1"/>
          <p:nvPr/>
        </p:nvSpPr>
        <p:spPr>
          <a:xfrm>
            <a:off x="214282" y="2643182"/>
            <a:ext cx="1903085"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Manhattan</a:t>
            </a:r>
            <a:endParaRPr lang="ru-RU" sz="2800" b="1" dirty="0">
              <a:latin typeface="Times New Roman" pitchFamily="18" charset="0"/>
              <a:cs typeface="Times New Roman" pitchFamily="18" charset="0"/>
            </a:endParaRPr>
          </a:p>
        </p:txBody>
      </p:sp>
      <p:sp>
        <p:nvSpPr>
          <p:cNvPr id="9" name="TextBox 8"/>
          <p:cNvSpPr txBox="1"/>
          <p:nvPr/>
        </p:nvSpPr>
        <p:spPr>
          <a:xfrm>
            <a:off x="6929454" y="2571744"/>
            <a:ext cx="182287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The Bronx</a:t>
            </a:r>
            <a:endParaRPr lang="ru-RU" sz="2800" b="1" dirty="0">
              <a:latin typeface="Times New Roman" pitchFamily="18" charset="0"/>
              <a:cs typeface="Times New Roman" pitchFamily="18" charset="0"/>
            </a:endParaRPr>
          </a:p>
        </p:txBody>
      </p:sp>
      <p:sp>
        <p:nvSpPr>
          <p:cNvPr id="10" name="TextBox 9"/>
          <p:cNvSpPr txBox="1"/>
          <p:nvPr/>
        </p:nvSpPr>
        <p:spPr>
          <a:xfrm>
            <a:off x="3786182" y="4643446"/>
            <a:ext cx="1321196"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Queens</a:t>
            </a:r>
            <a:endParaRPr lang="ru-RU" sz="2800" b="1" dirty="0">
              <a:latin typeface="Times New Roman" pitchFamily="18" charset="0"/>
              <a:cs typeface="Times New Roman" pitchFamily="18" charset="0"/>
            </a:endParaRPr>
          </a:p>
        </p:txBody>
      </p:sp>
      <p:sp>
        <p:nvSpPr>
          <p:cNvPr id="12" name="TextBox 11"/>
          <p:cNvSpPr txBox="1"/>
          <p:nvPr/>
        </p:nvSpPr>
        <p:spPr>
          <a:xfrm>
            <a:off x="7000892" y="4071942"/>
            <a:ext cx="161448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Brooklyn</a:t>
            </a:r>
            <a:endParaRPr lang="ru-RU" sz="2800" b="1" dirty="0">
              <a:latin typeface="Times New Roman" pitchFamily="18" charset="0"/>
              <a:cs typeface="Times New Roman" pitchFamily="18" charset="0"/>
            </a:endParaRPr>
          </a:p>
        </p:txBody>
      </p:sp>
      <p:sp>
        <p:nvSpPr>
          <p:cNvPr id="13" name="TextBox 12"/>
          <p:cNvSpPr txBox="1"/>
          <p:nvPr/>
        </p:nvSpPr>
        <p:spPr>
          <a:xfrm>
            <a:off x="285720" y="3786190"/>
            <a:ext cx="2212465"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Staten Island</a:t>
            </a:r>
            <a:endParaRPr lang="ru-RU" sz="2800" b="1" dirty="0">
              <a:latin typeface="Times New Roman" pitchFamily="18" charset="0"/>
              <a:cs typeface="Times New Roman" pitchFamily="18" charset="0"/>
            </a:endParaRPr>
          </a:p>
        </p:txBody>
      </p:sp>
      <p:sp>
        <p:nvSpPr>
          <p:cNvPr id="14" name="Прямоугольник 13"/>
          <p:cNvSpPr/>
          <p:nvPr/>
        </p:nvSpPr>
        <p:spPr>
          <a:xfrm>
            <a:off x="457200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10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8439"/>
                                        </p:tgtEl>
                                        <p:attrNameLst>
                                          <p:attrName>style.visibility</p:attrName>
                                        </p:attrNameLst>
                                      </p:cBhvr>
                                      <p:to>
                                        <p:strVal val="visible"/>
                                      </p:to>
                                    </p:set>
                                    <p:animEffect transition="in" filter="blinds(horizontal)">
                                      <p:cBhvr>
                                        <p:cTn id="13" dur="1000"/>
                                        <p:tgtEl>
                                          <p:spTgt spid="18439"/>
                                        </p:tgtEl>
                                      </p:cBhvr>
                                    </p:animEffect>
                                  </p:childTnLst>
                                </p:cTn>
                              </p:par>
                              <p:par>
                                <p:cTn id="14" presetID="3" presetClass="entr" presetSubtype="10" fill="hold" nodeType="withEffect">
                                  <p:stCondLst>
                                    <p:cond delay="0"/>
                                  </p:stCondLst>
                                  <p:childTnLst>
                                    <p:set>
                                      <p:cBhvr>
                                        <p:cTn id="15" dur="1" fill="hold">
                                          <p:stCondLst>
                                            <p:cond delay="0"/>
                                          </p:stCondLst>
                                        </p:cTn>
                                        <p:tgtEl>
                                          <p:spTgt spid="18438"/>
                                        </p:tgtEl>
                                        <p:attrNameLst>
                                          <p:attrName>style.visibility</p:attrName>
                                        </p:attrNameLst>
                                      </p:cBhvr>
                                      <p:to>
                                        <p:strVal val="visible"/>
                                      </p:to>
                                    </p:set>
                                    <p:animEffect transition="in" filter="blinds(horizontal)">
                                      <p:cBhvr>
                                        <p:cTn id="16" dur="1000"/>
                                        <p:tgtEl>
                                          <p:spTgt spid="18438"/>
                                        </p:tgtEl>
                                      </p:cBhvr>
                                    </p:animEffect>
                                  </p:childTnLst>
                                </p:cTn>
                              </p:par>
                              <p:par>
                                <p:cTn id="17" presetID="3" presetClass="entr" presetSubtype="10" fill="hold" nodeType="withEffect">
                                  <p:stCondLst>
                                    <p:cond delay="0"/>
                                  </p:stCondLst>
                                  <p:childTnLst>
                                    <p:set>
                                      <p:cBhvr>
                                        <p:cTn id="18" dur="1" fill="hold">
                                          <p:stCondLst>
                                            <p:cond delay="0"/>
                                          </p:stCondLst>
                                        </p:cTn>
                                        <p:tgtEl>
                                          <p:spTgt spid="18440"/>
                                        </p:tgtEl>
                                        <p:attrNameLst>
                                          <p:attrName>style.visibility</p:attrName>
                                        </p:attrNameLst>
                                      </p:cBhvr>
                                      <p:to>
                                        <p:strVal val="visible"/>
                                      </p:to>
                                    </p:set>
                                    <p:animEffect transition="in" filter="blinds(horizontal)">
                                      <p:cBhvr>
                                        <p:cTn id="19" dur="1000"/>
                                        <p:tgtEl>
                                          <p:spTgt spid="18440"/>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ppt_x"/>
                                          </p:val>
                                        </p:tav>
                                        <p:tav tm="100000">
                                          <p:val>
                                            <p:strVal val="#ppt_x"/>
                                          </p:val>
                                        </p:tav>
                                      </p:tavLst>
                                    </p:anim>
                                    <p:anim calcmode="lin" valueType="num">
                                      <p:cBhvr additive="base">
                                        <p:cTn id="27" dur="10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000" fill="hold"/>
                                        <p:tgtEl>
                                          <p:spTgt spid="10"/>
                                        </p:tgtEl>
                                        <p:attrNameLst>
                                          <p:attrName>ppt_x</p:attrName>
                                        </p:attrNameLst>
                                      </p:cBhvr>
                                      <p:tavLst>
                                        <p:tav tm="0">
                                          <p:val>
                                            <p:strVal val="#ppt_x"/>
                                          </p:val>
                                        </p:tav>
                                        <p:tav tm="100000">
                                          <p:val>
                                            <p:strVal val="#ppt_x"/>
                                          </p:val>
                                        </p:tav>
                                      </p:tavLst>
                                    </p:anim>
                                    <p:anim calcmode="lin" valueType="num">
                                      <p:cBhvr additive="base">
                                        <p:cTn id="35" dur="10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000" fill="hold"/>
                                        <p:tgtEl>
                                          <p:spTgt spid="13"/>
                                        </p:tgtEl>
                                        <p:attrNameLst>
                                          <p:attrName>ppt_x</p:attrName>
                                        </p:attrNameLst>
                                      </p:cBhvr>
                                      <p:tavLst>
                                        <p:tav tm="0">
                                          <p:val>
                                            <p:strVal val="#ppt_x"/>
                                          </p:val>
                                        </p:tav>
                                        <p:tav tm="100000">
                                          <p:val>
                                            <p:strVal val="#ppt_x"/>
                                          </p:val>
                                        </p:tav>
                                      </p:tavLst>
                                    </p:anim>
                                    <p:anim calcmode="lin" valueType="num">
                                      <p:cBhvr additive="base">
                                        <p:cTn id="3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19460" name="Picture 4" descr="C:\Documents and Settings\Папа\Мои документы\Downloads\harlem-new-york-city.jpg"/>
          <p:cNvPicPr>
            <a:picLocks noChangeAspect="1" noChangeArrowheads="1"/>
          </p:cNvPicPr>
          <p:nvPr/>
        </p:nvPicPr>
        <p:blipFill>
          <a:blip r:embed="rId3"/>
          <a:srcRect/>
          <a:stretch>
            <a:fillRect/>
          </a:stretch>
        </p:blipFill>
        <p:spPr bwMode="auto">
          <a:xfrm>
            <a:off x="5238723" y="1357298"/>
            <a:ext cx="3905278" cy="2928958"/>
          </a:xfrm>
          <a:prstGeom prst="rect">
            <a:avLst/>
          </a:prstGeom>
          <a:noFill/>
        </p:spPr>
      </p:pic>
      <p:pic>
        <p:nvPicPr>
          <p:cNvPr id="19461" name="Picture 5" descr="C:\Documents and Settings\Папа\Мои документы\Downloads\pr36.jpg"/>
          <p:cNvPicPr>
            <a:picLocks noChangeAspect="1" noChangeArrowheads="1"/>
          </p:cNvPicPr>
          <p:nvPr/>
        </p:nvPicPr>
        <p:blipFill>
          <a:blip r:embed="rId4"/>
          <a:srcRect/>
          <a:stretch>
            <a:fillRect/>
          </a:stretch>
        </p:blipFill>
        <p:spPr bwMode="auto">
          <a:xfrm>
            <a:off x="0" y="1357298"/>
            <a:ext cx="3797307" cy="2847980"/>
          </a:xfrm>
          <a:prstGeom prst="rect">
            <a:avLst/>
          </a:prstGeom>
          <a:noFill/>
        </p:spPr>
      </p:pic>
      <p:pic>
        <p:nvPicPr>
          <p:cNvPr id="19462" name="Picture 6" descr="C:\Documents and Settings\Папа\Мои документы\Downloads\2535024_4_b.jpg"/>
          <p:cNvPicPr>
            <a:picLocks noChangeAspect="1" noChangeArrowheads="1"/>
          </p:cNvPicPr>
          <p:nvPr/>
        </p:nvPicPr>
        <p:blipFill>
          <a:blip r:embed="rId5"/>
          <a:srcRect/>
          <a:stretch>
            <a:fillRect/>
          </a:stretch>
        </p:blipFill>
        <p:spPr bwMode="auto">
          <a:xfrm>
            <a:off x="5626457" y="4214819"/>
            <a:ext cx="3517543" cy="2643182"/>
          </a:xfrm>
          <a:prstGeom prst="rect">
            <a:avLst/>
          </a:prstGeom>
          <a:noFill/>
        </p:spPr>
      </p:pic>
      <p:pic>
        <p:nvPicPr>
          <p:cNvPr id="19463" name="Picture 7" descr="C:\Documents and Settings\Папа\Мои документы\Downloads\HOW1.jpg"/>
          <p:cNvPicPr>
            <a:picLocks noChangeAspect="1" noChangeArrowheads="1"/>
          </p:cNvPicPr>
          <p:nvPr/>
        </p:nvPicPr>
        <p:blipFill>
          <a:blip r:embed="rId6"/>
          <a:srcRect/>
          <a:stretch>
            <a:fillRect/>
          </a:stretch>
        </p:blipFill>
        <p:spPr bwMode="auto">
          <a:xfrm>
            <a:off x="3500430" y="3500438"/>
            <a:ext cx="2214578" cy="2952772"/>
          </a:xfrm>
          <a:prstGeom prst="rect">
            <a:avLst/>
          </a:prstGeom>
          <a:noFill/>
        </p:spPr>
      </p:pic>
      <p:sp>
        <p:nvSpPr>
          <p:cNvPr id="4097" name="Rectangle 1"/>
          <p:cNvSpPr>
            <a:spLocks noChangeArrowheads="1"/>
          </p:cNvSpPr>
          <p:nvPr/>
        </p:nvSpPr>
        <p:spPr bwMode="auto">
          <a:xfrm>
            <a:off x="0" y="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Ethnic pockets abound throughout Manhattan, from black and Spanish Harlem in the north, to the various enclaves of the Lower East Side such as Little Italy and Chinatown. New York City also has large numbers of Irish, Puerto Ricans, and West Indians, as well as the largest Jewish population of any city in the world.</a:t>
            </a:r>
            <a:endParaRPr kumimoji="0" lang="en-US" sz="20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4286248" y="1500174"/>
            <a:ext cx="99899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Harlem </a:t>
            </a:r>
            <a:endParaRPr lang="ru-RU" b="1" dirty="0">
              <a:latin typeface="Times New Roman" pitchFamily="18" charset="0"/>
              <a:cs typeface="Times New Roman" pitchFamily="18" charset="0"/>
            </a:endParaRPr>
          </a:p>
        </p:txBody>
      </p:sp>
      <p:sp>
        <p:nvSpPr>
          <p:cNvPr id="12" name="TextBox 11"/>
          <p:cNvSpPr txBox="1"/>
          <p:nvPr/>
        </p:nvSpPr>
        <p:spPr>
          <a:xfrm>
            <a:off x="3714744" y="2857496"/>
            <a:ext cx="127470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Chinatown</a:t>
            </a:r>
            <a:endParaRPr lang="ru-RU" b="1" dirty="0">
              <a:latin typeface="Times New Roman" pitchFamily="18" charset="0"/>
              <a:cs typeface="Times New Roman" pitchFamily="18" charset="0"/>
            </a:endParaRPr>
          </a:p>
        </p:txBody>
      </p:sp>
      <p:sp>
        <p:nvSpPr>
          <p:cNvPr id="13" name="TextBox 12"/>
          <p:cNvSpPr txBox="1"/>
          <p:nvPr/>
        </p:nvSpPr>
        <p:spPr>
          <a:xfrm>
            <a:off x="3500430" y="6488668"/>
            <a:ext cx="2108269"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The Jewish quarter</a:t>
            </a:r>
            <a:endParaRPr lang="ru-RU" b="1" dirty="0">
              <a:latin typeface="Times New Roman" pitchFamily="18" charset="0"/>
              <a:cs typeface="Times New Roman" pitchFamily="18" charset="0"/>
            </a:endParaRPr>
          </a:p>
        </p:txBody>
      </p:sp>
      <p:pic>
        <p:nvPicPr>
          <p:cNvPr id="4098" name="Picture 2" descr="C:\Documents and Settings\Папа\Мои документы\Downloads\littleitaly.jpg"/>
          <p:cNvPicPr>
            <a:picLocks noChangeAspect="1" noChangeArrowheads="1"/>
          </p:cNvPicPr>
          <p:nvPr/>
        </p:nvPicPr>
        <p:blipFill>
          <a:blip r:embed="rId7"/>
          <a:srcRect/>
          <a:stretch>
            <a:fillRect/>
          </a:stretch>
        </p:blipFill>
        <p:spPr bwMode="auto">
          <a:xfrm>
            <a:off x="0" y="3929066"/>
            <a:ext cx="3555439" cy="2571768"/>
          </a:xfrm>
          <a:prstGeom prst="rect">
            <a:avLst/>
          </a:prstGeom>
          <a:noFill/>
        </p:spPr>
      </p:pic>
      <p:sp>
        <p:nvSpPr>
          <p:cNvPr id="15" name="TextBox 14"/>
          <p:cNvSpPr txBox="1"/>
          <p:nvPr/>
        </p:nvSpPr>
        <p:spPr>
          <a:xfrm>
            <a:off x="1285852" y="6488668"/>
            <a:ext cx="124264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Little Italy</a:t>
            </a:r>
            <a:endParaRPr lang="ru-RU" b="1" dirty="0">
              <a:latin typeface="Times New Roman" pitchFamily="18" charset="0"/>
              <a:cs typeface="Times New Roman" pitchFamily="18" charset="0"/>
            </a:endParaRPr>
          </a:p>
        </p:txBody>
      </p:sp>
      <p:sp>
        <p:nvSpPr>
          <p:cNvPr id="14" name="Прямоугольник 13"/>
          <p:cNvSpPr/>
          <p:nvPr/>
        </p:nvSpPr>
        <p:spPr>
          <a:xfrm>
            <a:off x="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1000" fill="hold"/>
                                        <p:tgtEl>
                                          <p:spTgt spid="4097"/>
                                        </p:tgtEl>
                                        <p:attrNameLst>
                                          <p:attrName>ppt_x</p:attrName>
                                        </p:attrNameLst>
                                      </p:cBhvr>
                                      <p:tavLst>
                                        <p:tav tm="0">
                                          <p:val>
                                            <p:strVal val="#ppt_x"/>
                                          </p:val>
                                        </p:tav>
                                        <p:tav tm="100000">
                                          <p:val>
                                            <p:strVal val="#ppt_x"/>
                                          </p:val>
                                        </p:tav>
                                      </p:tavLst>
                                    </p:anim>
                                    <p:anim calcmode="lin" valueType="num">
                                      <p:cBhvr additive="base">
                                        <p:cTn id="8" dur="1000" fill="hold"/>
                                        <p:tgtEl>
                                          <p:spTgt spid="4097"/>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blinds(horizontal)">
                                      <p:cBhvr>
                                        <p:cTn id="11" dur="1000"/>
                                        <p:tgtEl>
                                          <p:spTgt spid="19461"/>
                                        </p:tgtEl>
                                      </p:cBhvr>
                                    </p:animEffect>
                                  </p:childTnLst>
                                </p:cTn>
                              </p:par>
                              <p:par>
                                <p:cTn id="12" presetID="3" presetClass="entr" presetSubtype="10" fill="hold" nodeType="withEffect">
                                  <p:stCondLst>
                                    <p:cond delay="0"/>
                                  </p:stCondLst>
                                  <p:childTnLst>
                                    <p:set>
                                      <p:cBhvr>
                                        <p:cTn id="13" dur="1" fill="hold">
                                          <p:stCondLst>
                                            <p:cond delay="0"/>
                                          </p:stCondLst>
                                        </p:cTn>
                                        <p:tgtEl>
                                          <p:spTgt spid="19460"/>
                                        </p:tgtEl>
                                        <p:attrNameLst>
                                          <p:attrName>style.visibility</p:attrName>
                                        </p:attrNameLst>
                                      </p:cBhvr>
                                      <p:to>
                                        <p:strVal val="visible"/>
                                      </p:to>
                                    </p:set>
                                    <p:animEffect transition="in" filter="blinds(horizontal)">
                                      <p:cBhvr>
                                        <p:cTn id="14" dur="1000"/>
                                        <p:tgtEl>
                                          <p:spTgt spid="19460"/>
                                        </p:tgtEl>
                                      </p:cBhvr>
                                    </p:animEffect>
                                  </p:childTnLst>
                                </p:cTn>
                              </p:par>
                              <p:par>
                                <p:cTn id="15" presetID="3" presetClass="entr" presetSubtype="10" fill="hold" nodeType="withEffect">
                                  <p:stCondLst>
                                    <p:cond delay="0"/>
                                  </p:stCondLst>
                                  <p:childTnLst>
                                    <p:set>
                                      <p:cBhvr>
                                        <p:cTn id="16" dur="1" fill="hold">
                                          <p:stCondLst>
                                            <p:cond delay="0"/>
                                          </p:stCondLst>
                                        </p:cTn>
                                        <p:tgtEl>
                                          <p:spTgt spid="19462"/>
                                        </p:tgtEl>
                                        <p:attrNameLst>
                                          <p:attrName>style.visibility</p:attrName>
                                        </p:attrNameLst>
                                      </p:cBhvr>
                                      <p:to>
                                        <p:strVal val="visible"/>
                                      </p:to>
                                    </p:set>
                                    <p:animEffect transition="in" filter="blinds(horizontal)">
                                      <p:cBhvr>
                                        <p:cTn id="17" dur="1000"/>
                                        <p:tgtEl>
                                          <p:spTgt spid="19462"/>
                                        </p:tgtEl>
                                      </p:cBhvr>
                                    </p:animEffect>
                                  </p:childTnLst>
                                </p:cTn>
                              </p:par>
                              <p:par>
                                <p:cTn id="18" presetID="3" presetClass="entr" presetSubtype="10" fill="hold" nodeType="withEffect">
                                  <p:stCondLst>
                                    <p:cond delay="0"/>
                                  </p:stCondLst>
                                  <p:childTnLst>
                                    <p:set>
                                      <p:cBhvr>
                                        <p:cTn id="19" dur="1" fill="hold">
                                          <p:stCondLst>
                                            <p:cond delay="0"/>
                                          </p:stCondLst>
                                        </p:cTn>
                                        <p:tgtEl>
                                          <p:spTgt spid="19463"/>
                                        </p:tgtEl>
                                        <p:attrNameLst>
                                          <p:attrName>style.visibility</p:attrName>
                                        </p:attrNameLst>
                                      </p:cBhvr>
                                      <p:to>
                                        <p:strVal val="visible"/>
                                      </p:to>
                                    </p:set>
                                    <p:animEffect transition="in" filter="blinds(horizontal)">
                                      <p:cBhvr>
                                        <p:cTn id="20" dur="1000"/>
                                        <p:tgtEl>
                                          <p:spTgt spid="19463"/>
                                        </p:tgtEl>
                                      </p:cBhvr>
                                    </p:animEffect>
                                  </p:childTnLst>
                                </p:cTn>
                              </p:par>
                              <p:par>
                                <p:cTn id="21" presetID="3" presetClass="entr" presetSubtype="1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linds(horizontal)">
                                      <p:cBhvr>
                                        <p:cTn id="23" dur="1000"/>
                                        <p:tgtEl>
                                          <p:spTgt spid="4098"/>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ppt_x"/>
                                          </p:val>
                                        </p:tav>
                                        <p:tav tm="100000">
                                          <p:val>
                                            <p:strVal val="#ppt_x"/>
                                          </p:val>
                                        </p:tav>
                                      </p:tavLst>
                                    </p:anim>
                                    <p:anim calcmode="lin" valueType="num">
                                      <p:cBhvr additive="base">
                                        <p:cTn id="27" dur="10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ppt_x"/>
                                          </p:val>
                                        </p:tav>
                                        <p:tav tm="100000">
                                          <p:val>
                                            <p:strVal val="#ppt_x"/>
                                          </p:val>
                                        </p:tav>
                                      </p:tavLst>
                                    </p:anim>
                                    <p:anim calcmode="lin" valueType="num">
                                      <p:cBhvr additive="base">
                                        <p:cTn id="35" dur="10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000" fill="hold"/>
                                        <p:tgtEl>
                                          <p:spTgt spid="13"/>
                                        </p:tgtEl>
                                        <p:attrNameLst>
                                          <p:attrName>ppt_x</p:attrName>
                                        </p:attrNameLst>
                                      </p:cBhvr>
                                      <p:tavLst>
                                        <p:tav tm="0">
                                          <p:val>
                                            <p:strVal val="#ppt_x"/>
                                          </p:val>
                                        </p:tav>
                                        <p:tav tm="100000">
                                          <p:val>
                                            <p:strVal val="#ppt_x"/>
                                          </p:val>
                                        </p:tav>
                                      </p:tavLst>
                                    </p:anim>
                                    <p:anim calcmode="lin" valueType="num">
                                      <p:cBhvr additive="base">
                                        <p:cTn id="3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11" grpId="0"/>
      <p:bldP spid="12"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16895"/>
            <a:ext cx="9144000" cy="6841105"/>
          </a:xfrm>
          <a:prstGeom prst="rect">
            <a:avLst/>
          </a:prstGeom>
          <a:noFill/>
        </p:spPr>
      </p:pic>
      <p:pic>
        <p:nvPicPr>
          <p:cNvPr id="14338" name="Picture 2" descr="C:\Documents and Settings\Папа\Мои документы\Downloads\нью йорк\загруженное.jpg"/>
          <p:cNvPicPr>
            <a:picLocks noChangeAspect="1" noChangeArrowheads="1"/>
          </p:cNvPicPr>
          <p:nvPr/>
        </p:nvPicPr>
        <p:blipFill>
          <a:blip r:embed="rId3"/>
          <a:srcRect/>
          <a:stretch>
            <a:fillRect/>
          </a:stretch>
        </p:blipFill>
        <p:spPr bwMode="auto">
          <a:xfrm>
            <a:off x="-1" y="0"/>
            <a:ext cx="4143373" cy="2765331"/>
          </a:xfrm>
          <a:prstGeom prst="rect">
            <a:avLst/>
          </a:prstGeom>
          <a:noFill/>
        </p:spPr>
      </p:pic>
      <p:pic>
        <p:nvPicPr>
          <p:cNvPr id="14339" name="Picture 3" descr="C:\Documents and Settings\Папа\Мои документы\Downloads\нью йорк\nyse_present_n3 new york stock exchange.jpg"/>
          <p:cNvPicPr>
            <a:picLocks noChangeAspect="1" noChangeArrowheads="1"/>
          </p:cNvPicPr>
          <p:nvPr/>
        </p:nvPicPr>
        <p:blipFill>
          <a:blip r:embed="rId4"/>
          <a:srcRect/>
          <a:stretch>
            <a:fillRect/>
          </a:stretch>
        </p:blipFill>
        <p:spPr bwMode="auto">
          <a:xfrm>
            <a:off x="4000497" y="0"/>
            <a:ext cx="5143504" cy="3857628"/>
          </a:xfrm>
          <a:prstGeom prst="rect">
            <a:avLst/>
          </a:prstGeom>
          <a:noFill/>
        </p:spPr>
      </p:pic>
      <p:pic>
        <p:nvPicPr>
          <p:cNvPr id="14340" name="Picture 4" descr="C:\Documents and Settings\Папа\Мои документы\Downloads\нью йорк\1wall streat.jpg"/>
          <p:cNvPicPr>
            <a:picLocks noChangeAspect="1" noChangeArrowheads="1"/>
          </p:cNvPicPr>
          <p:nvPr/>
        </p:nvPicPr>
        <p:blipFill>
          <a:blip r:embed="rId5"/>
          <a:srcRect/>
          <a:stretch>
            <a:fillRect/>
          </a:stretch>
        </p:blipFill>
        <p:spPr bwMode="auto">
          <a:xfrm>
            <a:off x="-1" y="2786058"/>
            <a:ext cx="4811283" cy="3318497"/>
          </a:xfrm>
          <a:prstGeom prst="rect">
            <a:avLst/>
          </a:prstGeom>
          <a:noFill/>
        </p:spPr>
      </p:pic>
      <p:sp>
        <p:nvSpPr>
          <p:cNvPr id="6" name="TextBox 5"/>
          <p:cNvSpPr txBox="1"/>
          <p:nvPr/>
        </p:nvSpPr>
        <p:spPr>
          <a:xfrm>
            <a:off x="4929190" y="4143380"/>
            <a:ext cx="4050404" cy="954107"/>
          </a:xfrm>
          <a:prstGeom prst="rect">
            <a:avLst/>
          </a:prstGeom>
          <a:noFill/>
        </p:spPr>
        <p:txBody>
          <a:bodyPr wrap="none" rtlCol="0">
            <a:spAutoFit/>
          </a:bodyPr>
          <a:lstStyle/>
          <a:p>
            <a:r>
              <a:rPr lang="en-US" sz="2800" b="1" dirty="0" smtClean="0">
                <a:latin typeface="Times New Roman" pitchFamily="18" charset="0"/>
                <a:cs typeface="Times New Roman" pitchFamily="18" charset="0"/>
              </a:rPr>
              <a:t>Wall street and The New </a:t>
            </a:r>
          </a:p>
          <a:p>
            <a:r>
              <a:rPr lang="en-US" sz="2800" b="1" dirty="0" smtClean="0">
                <a:latin typeface="Times New Roman" pitchFamily="18" charset="0"/>
                <a:cs typeface="Times New Roman" pitchFamily="18" charset="0"/>
              </a:rPr>
              <a:t>York Stock Exchange</a:t>
            </a:r>
            <a:endParaRPr lang="ru-RU" sz="2800" b="1" dirty="0">
              <a:latin typeface="Times New Roman" pitchFamily="18" charset="0"/>
              <a:cs typeface="Times New Roman" pitchFamily="18" charset="0"/>
            </a:endParaRPr>
          </a:p>
        </p:txBody>
      </p:sp>
      <p:sp>
        <p:nvSpPr>
          <p:cNvPr id="7169" name="Rectangle 1"/>
          <p:cNvSpPr>
            <a:spLocks noChangeArrowheads="1"/>
          </p:cNvSpPr>
          <p:nvPr/>
        </p:nvSpPr>
        <p:spPr bwMode="auto">
          <a:xfrm>
            <a:off x="0" y="6211669"/>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Wall Street in Manhattan is home to the nation's largest stock exchange and is the headquarters of the country's largest brokerage firms.</a:t>
            </a:r>
            <a:endParaRPr kumimoji="0" lang="en-US" b="0" i="0" u="none" strike="noStrike" cap="none" normalizeH="0" baseline="0" dirty="0" smtClean="0">
              <a:ln>
                <a:noFill/>
              </a:ln>
              <a:solidFill>
                <a:schemeClr val="tx1"/>
              </a:solidFill>
              <a:effectLst/>
              <a:latin typeface="Arial" pitchFamily="34" charset="0"/>
            </a:endParaRPr>
          </a:p>
        </p:txBody>
      </p:sp>
      <p:sp>
        <p:nvSpPr>
          <p:cNvPr id="8" name="Прямоугольник 7"/>
          <p:cNvSpPr/>
          <p:nvPr/>
        </p:nvSpPr>
        <p:spPr>
          <a:xfrm>
            <a:off x="804652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1000"/>
                                        <p:tgtEl>
                                          <p:spTgt spid="14338"/>
                                        </p:tgtEl>
                                      </p:cBhvr>
                                    </p:animEffect>
                                  </p:childTnLst>
                                </p:cTn>
                              </p:par>
                              <p:par>
                                <p:cTn id="8" presetID="3" presetClass="entr" presetSubtype="10"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linds(horizontal)">
                                      <p:cBhvr>
                                        <p:cTn id="10" dur="1000"/>
                                        <p:tgtEl>
                                          <p:spTgt spid="14339"/>
                                        </p:tgtEl>
                                      </p:cBhvr>
                                    </p:animEffect>
                                  </p:childTnLst>
                                </p:cTn>
                              </p:par>
                              <p:par>
                                <p:cTn id="11" presetID="3" presetClass="entr" presetSubtype="1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blinds(horizontal)">
                                      <p:cBhvr>
                                        <p:cTn id="13" dur="1000"/>
                                        <p:tgtEl>
                                          <p:spTgt spid="1434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169"/>
                                        </p:tgtEl>
                                        <p:attrNameLst>
                                          <p:attrName>style.visibility</p:attrName>
                                        </p:attrNameLst>
                                      </p:cBhvr>
                                      <p:to>
                                        <p:strVal val="visible"/>
                                      </p:to>
                                    </p:set>
                                    <p:anim calcmode="lin" valueType="num">
                                      <p:cBhvr additive="base">
                                        <p:cTn id="20" dur="1000" fill="hold"/>
                                        <p:tgtEl>
                                          <p:spTgt spid="7169"/>
                                        </p:tgtEl>
                                        <p:attrNameLst>
                                          <p:attrName>ppt_x</p:attrName>
                                        </p:attrNameLst>
                                      </p:cBhvr>
                                      <p:tavLst>
                                        <p:tav tm="0">
                                          <p:val>
                                            <p:strVal val="#ppt_x"/>
                                          </p:val>
                                        </p:tav>
                                        <p:tav tm="100000">
                                          <p:val>
                                            <p:strVal val="#ppt_x"/>
                                          </p:val>
                                        </p:tav>
                                      </p:tavLst>
                                    </p:anim>
                                    <p:anim calcmode="lin" valueType="num">
                                      <p:cBhvr additive="base">
                                        <p:cTn id="21" dur="1000" fill="hold"/>
                                        <p:tgtEl>
                                          <p:spTgt spid="7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1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1026" name="Picture 2" descr="C:\Documents and Settings\Папа\Мои документы\Downloads\61947684e3b1.jpg"/>
          <p:cNvPicPr>
            <a:picLocks noChangeAspect="1" noChangeArrowheads="1"/>
          </p:cNvPicPr>
          <p:nvPr/>
        </p:nvPicPr>
        <p:blipFill>
          <a:blip r:embed="rId3"/>
          <a:srcRect/>
          <a:stretch>
            <a:fillRect/>
          </a:stretch>
        </p:blipFill>
        <p:spPr bwMode="auto">
          <a:xfrm>
            <a:off x="0" y="0"/>
            <a:ext cx="4557564" cy="3214710"/>
          </a:xfrm>
          <a:prstGeom prst="rect">
            <a:avLst/>
          </a:prstGeom>
          <a:noFill/>
        </p:spPr>
      </p:pic>
      <p:pic>
        <p:nvPicPr>
          <p:cNvPr id="1027" name="Picture 3" descr="C:\Documents and Settings\Папа\Мои документы\Downloads\NationalMallWashington.jpg"/>
          <p:cNvPicPr>
            <a:picLocks noChangeAspect="1" noChangeArrowheads="1"/>
          </p:cNvPicPr>
          <p:nvPr/>
        </p:nvPicPr>
        <p:blipFill>
          <a:blip r:embed="rId4"/>
          <a:srcRect/>
          <a:stretch>
            <a:fillRect/>
          </a:stretch>
        </p:blipFill>
        <p:spPr bwMode="auto">
          <a:xfrm>
            <a:off x="5224454" y="0"/>
            <a:ext cx="3919546" cy="5837915"/>
          </a:xfrm>
          <a:prstGeom prst="rect">
            <a:avLst/>
          </a:prstGeom>
          <a:noFill/>
        </p:spPr>
      </p:pic>
      <p:pic>
        <p:nvPicPr>
          <p:cNvPr id="1028" name="Picture 4" descr="C:\Documents and Settings\Папа\Мои документы\Downloads\Washington_Monument_Dusk_Jan_2006.jpg"/>
          <p:cNvPicPr>
            <a:picLocks noChangeAspect="1" noChangeArrowheads="1"/>
          </p:cNvPicPr>
          <p:nvPr/>
        </p:nvPicPr>
        <p:blipFill>
          <a:blip r:embed="rId5"/>
          <a:srcRect/>
          <a:stretch>
            <a:fillRect/>
          </a:stretch>
        </p:blipFill>
        <p:spPr bwMode="auto">
          <a:xfrm>
            <a:off x="2500298" y="3077969"/>
            <a:ext cx="2839428" cy="3780031"/>
          </a:xfrm>
          <a:prstGeom prst="rect">
            <a:avLst/>
          </a:prstGeom>
          <a:noFill/>
        </p:spPr>
      </p:pic>
      <p:sp>
        <p:nvSpPr>
          <p:cNvPr id="6" name="TextBox 5"/>
          <p:cNvSpPr txBox="1"/>
          <p:nvPr/>
        </p:nvSpPr>
        <p:spPr>
          <a:xfrm>
            <a:off x="0" y="3929066"/>
            <a:ext cx="2435923"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Washington D.C.</a:t>
            </a:r>
            <a:endParaRPr lang="ru-RU" sz="2400" b="1" dirty="0">
              <a:latin typeface="Times New Roman" pitchFamily="18" charset="0"/>
              <a:cs typeface="Times New Roman" pitchFamily="18" charset="0"/>
            </a:endParaRPr>
          </a:p>
        </p:txBody>
      </p:sp>
      <p:sp>
        <p:nvSpPr>
          <p:cNvPr id="7" name="TextBox 6"/>
          <p:cNvSpPr txBox="1"/>
          <p:nvPr/>
        </p:nvSpPr>
        <p:spPr>
          <a:xfrm>
            <a:off x="8046520" y="6581001"/>
            <a:ext cx="1097480" cy="553998"/>
          </a:xfrm>
          <a:prstGeom prst="rect">
            <a:avLst/>
          </a:prstGeom>
          <a:noFill/>
        </p:spPr>
        <p:txBody>
          <a:bodyPr wrap="none" rtlCol="0">
            <a:spAutoFit/>
          </a:bodyPr>
          <a:lstStyle/>
          <a:p>
            <a:r>
              <a:rPr lang="ru-RU" sz="1200" dirty="0" smtClean="0">
                <a:latin typeface="Times New Roman" pitchFamily="18" charset="0"/>
                <a:cs typeface="Times New Roman" pitchFamily="18" charset="0"/>
              </a:rPr>
              <a:t>Агапова Н. 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1000"/>
                                        <p:tgtEl>
                                          <p:spTgt spid="1026"/>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1000"/>
                                        <p:tgtEl>
                                          <p:spTgt spid="1027"/>
                                        </p:tgtEl>
                                      </p:cBhvr>
                                    </p:animEffect>
                                  </p:childTnLst>
                                </p:cTn>
                              </p:par>
                              <p:par>
                                <p:cTn id="11" presetID="3"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linds(horizontal)">
                                      <p:cBhvr>
                                        <p:cTn id="13" dur="1000"/>
                                        <p:tgtEl>
                                          <p:spTgt spid="1028"/>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pic>
        <p:nvPicPr>
          <p:cNvPr id="17410" name="Picture 2" descr="C:\Documents and Settings\Папа\Мои документы\Downloads\нью йорк\Guggenheim_museum_exterior.jpg"/>
          <p:cNvPicPr>
            <a:picLocks noChangeAspect="1" noChangeArrowheads="1"/>
          </p:cNvPicPr>
          <p:nvPr/>
        </p:nvPicPr>
        <p:blipFill>
          <a:blip r:embed="rId3"/>
          <a:srcRect/>
          <a:stretch>
            <a:fillRect/>
          </a:stretch>
        </p:blipFill>
        <p:spPr bwMode="auto">
          <a:xfrm>
            <a:off x="0" y="428604"/>
            <a:ext cx="4490145" cy="3357586"/>
          </a:xfrm>
          <a:prstGeom prst="rect">
            <a:avLst/>
          </a:prstGeom>
          <a:noFill/>
        </p:spPr>
      </p:pic>
      <p:pic>
        <p:nvPicPr>
          <p:cNvPr id="4" name="Picture 3" descr="C:\Documents and Settings\Папа\Мои документы\Downloads\нью йорк\Metropolitan_n1.jpg"/>
          <p:cNvPicPr>
            <a:picLocks noChangeAspect="1" noChangeArrowheads="1"/>
          </p:cNvPicPr>
          <p:nvPr/>
        </p:nvPicPr>
        <p:blipFill>
          <a:blip r:embed="rId4"/>
          <a:srcRect/>
          <a:stretch>
            <a:fillRect/>
          </a:stretch>
        </p:blipFill>
        <p:spPr bwMode="auto">
          <a:xfrm>
            <a:off x="4500562" y="4277158"/>
            <a:ext cx="4643438" cy="2580840"/>
          </a:xfrm>
          <a:prstGeom prst="rect">
            <a:avLst/>
          </a:prstGeom>
          <a:noFill/>
        </p:spPr>
      </p:pic>
      <p:pic>
        <p:nvPicPr>
          <p:cNvPr id="17412" name="Picture 4" descr="C:\Documents and Settings\Папа\Мои документы\Downloads\blog_whitney_building_grid_3.jpg"/>
          <p:cNvPicPr>
            <a:picLocks noChangeAspect="1" noChangeArrowheads="1"/>
          </p:cNvPicPr>
          <p:nvPr/>
        </p:nvPicPr>
        <p:blipFill>
          <a:blip r:embed="rId5"/>
          <a:srcRect/>
          <a:stretch>
            <a:fillRect/>
          </a:stretch>
        </p:blipFill>
        <p:spPr bwMode="auto">
          <a:xfrm>
            <a:off x="5209049" y="0"/>
            <a:ext cx="3934951" cy="2214554"/>
          </a:xfrm>
          <a:prstGeom prst="rect">
            <a:avLst/>
          </a:prstGeom>
          <a:noFill/>
        </p:spPr>
      </p:pic>
      <p:sp>
        <p:nvSpPr>
          <p:cNvPr id="7" name="TextBox 6"/>
          <p:cNvSpPr txBox="1"/>
          <p:nvPr/>
        </p:nvSpPr>
        <p:spPr>
          <a:xfrm>
            <a:off x="4143372" y="3857628"/>
            <a:ext cx="4709815"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The Metropolitan Museum of Arts</a:t>
            </a:r>
            <a:endParaRPr lang="ru-RU" sz="2400" b="1" dirty="0">
              <a:latin typeface="Times New Roman" pitchFamily="18" charset="0"/>
              <a:cs typeface="Times New Roman" pitchFamily="18" charset="0"/>
            </a:endParaRPr>
          </a:p>
        </p:txBody>
      </p:sp>
      <p:sp>
        <p:nvSpPr>
          <p:cNvPr id="8" name="TextBox 7"/>
          <p:cNvSpPr txBox="1"/>
          <p:nvPr/>
        </p:nvSpPr>
        <p:spPr>
          <a:xfrm>
            <a:off x="0" y="0"/>
            <a:ext cx="4895892"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The Solomon Guggenheim Museum</a:t>
            </a:r>
            <a:endParaRPr lang="ru-RU" sz="2400" b="1" dirty="0">
              <a:latin typeface="Times New Roman" pitchFamily="18" charset="0"/>
              <a:cs typeface="Times New Roman" pitchFamily="18" charset="0"/>
            </a:endParaRPr>
          </a:p>
        </p:txBody>
      </p:sp>
      <p:sp>
        <p:nvSpPr>
          <p:cNvPr id="9" name="TextBox 8"/>
          <p:cNvSpPr txBox="1"/>
          <p:nvPr/>
        </p:nvSpPr>
        <p:spPr>
          <a:xfrm>
            <a:off x="4971191" y="2143116"/>
            <a:ext cx="4172809"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The Whitney Museum of Arts </a:t>
            </a:r>
            <a:endParaRPr lang="ru-RU" sz="2400" b="1" dirty="0">
              <a:latin typeface="Times New Roman" pitchFamily="18" charset="0"/>
              <a:cs typeface="Times New Roman" pitchFamily="18" charset="0"/>
            </a:endParaRPr>
          </a:p>
        </p:txBody>
      </p:sp>
      <p:pic>
        <p:nvPicPr>
          <p:cNvPr id="2049" name="Picture 1" descr="C:\Documents and Settings\Папа\Мои документы\Downloads\American_Museum_of_Natural_History.jpg"/>
          <p:cNvPicPr>
            <a:picLocks noChangeAspect="1" noChangeArrowheads="1"/>
          </p:cNvPicPr>
          <p:nvPr/>
        </p:nvPicPr>
        <p:blipFill>
          <a:blip r:embed="rId6"/>
          <a:srcRect/>
          <a:stretch>
            <a:fillRect/>
          </a:stretch>
        </p:blipFill>
        <p:spPr bwMode="auto">
          <a:xfrm>
            <a:off x="0" y="3786190"/>
            <a:ext cx="3546552" cy="2357454"/>
          </a:xfrm>
          <a:prstGeom prst="rect">
            <a:avLst/>
          </a:prstGeom>
          <a:noFill/>
        </p:spPr>
      </p:pic>
      <p:sp>
        <p:nvSpPr>
          <p:cNvPr id="11" name="TextBox 10"/>
          <p:cNvSpPr txBox="1"/>
          <p:nvPr/>
        </p:nvSpPr>
        <p:spPr>
          <a:xfrm>
            <a:off x="0" y="6027003"/>
            <a:ext cx="3786182"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The American Museum of Natural History</a:t>
            </a:r>
            <a:endParaRPr lang="ru-RU" sz="2400" b="1" dirty="0">
              <a:latin typeface="Times New Roman" pitchFamily="18" charset="0"/>
              <a:cs typeface="Times New Roman" pitchFamily="18" charset="0"/>
            </a:endParaRPr>
          </a:p>
        </p:txBody>
      </p:sp>
      <p:sp>
        <p:nvSpPr>
          <p:cNvPr id="12" name="Прямоугольник 11"/>
          <p:cNvSpPr/>
          <p:nvPr/>
        </p:nvSpPr>
        <p:spPr>
          <a:xfrm>
            <a:off x="4429124" y="2500306"/>
            <a:ext cx="4714876" cy="1477328"/>
          </a:xfrm>
          <a:prstGeom prst="rect">
            <a:avLst/>
          </a:prstGeom>
        </p:spPr>
        <p:txBody>
          <a:bodyPr wrap="square">
            <a:spAutoFit/>
          </a:bodyPr>
          <a:lstStyle/>
          <a:p>
            <a:r>
              <a:rPr lang="en-US" dirty="0" smtClean="0">
                <a:latin typeface="Times New Roman" pitchFamily="18" charset="0"/>
                <a:cs typeface="Times New Roman" pitchFamily="18" charset="0"/>
              </a:rPr>
              <a:t>Most famous among the city's many museums are the Metropolitan Museum of Art, the Solomon R. Guggenheim Museum, the Whitney Museum of American Art, and the American Museum of Natural History.</a:t>
            </a:r>
            <a:endParaRPr lang="ru-RU" dirty="0">
              <a:latin typeface="Times New Roman" pitchFamily="18" charset="0"/>
              <a:cs typeface="Times New Roman" pitchFamily="18" charset="0"/>
            </a:endParaRPr>
          </a:p>
        </p:txBody>
      </p:sp>
      <p:sp>
        <p:nvSpPr>
          <p:cNvPr id="13" name="Прямоугольник 12"/>
          <p:cNvSpPr/>
          <p:nvPr/>
        </p:nvSpPr>
        <p:spPr>
          <a:xfrm>
            <a:off x="3428992"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1000"/>
                                        <p:tgtEl>
                                          <p:spTgt spid="17410"/>
                                        </p:tgtEl>
                                      </p:cBhvr>
                                    </p:animEffect>
                                  </p:childTnLst>
                                </p:cTn>
                              </p:par>
                              <p:par>
                                <p:cTn id="8" presetID="3" presetClass="entr" presetSubtype="10" fill="hold"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blinds(horizontal)">
                                      <p:cBhvr>
                                        <p:cTn id="10" dur="1000"/>
                                        <p:tgtEl>
                                          <p:spTgt spid="17412"/>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049"/>
                                        </p:tgtEl>
                                        <p:attrNameLst>
                                          <p:attrName>style.visibility</p:attrName>
                                        </p:attrNameLst>
                                      </p:cBhvr>
                                      <p:to>
                                        <p:strVal val="visible"/>
                                      </p:to>
                                    </p:set>
                                    <p:animEffect transition="in" filter="blinds(horizontal)">
                                      <p:cBhvr>
                                        <p:cTn id="16" dur="1000"/>
                                        <p:tgtEl>
                                          <p:spTgt spid="2049"/>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ppt_x"/>
                                          </p:val>
                                        </p:tav>
                                        <p:tav tm="100000">
                                          <p:val>
                                            <p:strVal val="#ppt_x"/>
                                          </p:val>
                                        </p:tav>
                                      </p:tavLst>
                                    </p:anim>
                                    <p:anim calcmode="lin" valueType="num">
                                      <p:cBhvr additive="base">
                                        <p:cTn id="3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pic>
        <p:nvPicPr>
          <p:cNvPr id="16386" name="Picture 2" descr="C:\Documents and Settings\Папа\Мои документы\Downloads\нью йорк\NYCWaterfalls_3.jpg"/>
          <p:cNvPicPr>
            <a:picLocks noChangeAspect="1" noChangeArrowheads="1"/>
          </p:cNvPicPr>
          <p:nvPr/>
        </p:nvPicPr>
        <p:blipFill>
          <a:blip r:embed="rId3"/>
          <a:srcRect/>
          <a:stretch>
            <a:fillRect/>
          </a:stretch>
        </p:blipFill>
        <p:spPr bwMode="auto">
          <a:xfrm>
            <a:off x="3737917" y="0"/>
            <a:ext cx="5406083" cy="3571876"/>
          </a:xfrm>
          <a:prstGeom prst="rect">
            <a:avLst/>
          </a:prstGeom>
          <a:noFill/>
        </p:spPr>
      </p:pic>
      <p:pic>
        <p:nvPicPr>
          <p:cNvPr id="16388" name="Picture 4" descr="C:\Documents and Settings\Папа\Мои документы\Downloads\нью йорк\manhatten-most.jpg"/>
          <p:cNvPicPr>
            <a:picLocks noChangeAspect="1" noChangeArrowheads="1"/>
          </p:cNvPicPr>
          <p:nvPr/>
        </p:nvPicPr>
        <p:blipFill>
          <a:blip r:embed="rId4"/>
          <a:srcRect/>
          <a:stretch>
            <a:fillRect/>
          </a:stretch>
        </p:blipFill>
        <p:spPr bwMode="auto">
          <a:xfrm>
            <a:off x="0" y="3071810"/>
            <a:ext cx="4267200" cy="2847975"/>
          </a:xfrm>
          <a:prstGeom prst="rect">
            <a:avLst/>
          </a:prstGeom>
          <a:noFill/>
        </p:spPr>
      </p:pic>
      <p:pic>
        <p:nvPicPr>
          <p:cNvPr id="16389" name="Picture 5" descr="C:\Documents and Settings\Папа\Мои документы\Downloads\нью йорк\brooklyn-bridge.jpg"/>
          <p:cNvPicPr>
            <a:picLocks noChangeAspect="1" noChangeArrowheads="1"/>
          </p:cNvPicPr>
          <p:nvPr/>
        </p:nvPicPr>
        <p:blipFill>
          <a:blip r:embed="rId5"/>
          <a:srcRect/>
          <a:stretch>
            <a:fillRect/>
          </a:stretch>
        </p:blipFill>
        <p:spPr bwMode="auto">
          <a:xfrm>
            <a:off x="0" y="0"/>
            <a:ext cx="4095747" cy="3071810"/>
          </a:xfrm>
          <a:prstGeom prst="rect">
            <a:avLst/>
          </a:prstGeom>
          <a:noFill/>
        </p:spPr>
      </p:pic>
      <p:pic>
        <p:nvPicPr>
          <p:cNvPr id="16391" name="Picture 7" descr="C:\Documents and Settings\Папа\Мои документы\Downloads\нью йорк\800px-Manhattan_Bridge_by_David_Shankbone.jpg"/>
          <p:cNvPicPr>
            <a:picLocks noChangeAspect="1" noChangeArrowheads="1"/>
          </p:cNvPicPr>
          <p:nvPr/>
        </p:nvPicPr>
        <p:blipFill>
          <a:blip r:embed="rId6"/>
          <a:srcRect/>
          <a:stretch>
            <a:fillRect/>
          </a:stretch>
        </p:blipFill>
        <p:spPr bwMode="auto">
          <a:xfrm>
            <a:off x="3786182" y="4418280"/>
            <a:ext cx="5357818" cy="2439720"/>
          </a:xfrm>
          <a:prstGeom prst="rect">
            <a:avLst/>
          </a:prstGeom>
          <a:noFill/>
        </p:spPr>
      </p:pic>
      <p:sp>
        <p:nvSpPr>
          <p:cNvPr id="12" name="TextBox 11"/>
          <p:cNvSpPr txBox="1"/>
          <p:nvPr/>
        </p:nvSpPr>
        <p:spPr>
          <a:xfrm>
            <a:off x="142844" y="5929330"/>
            <a:ext cx="3677610"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The Manhattan bridge</a:t>
            </a:r>
            <a:endParaRPr lang="ru-RU" sz="2800" b="1" dirty="0">
              <a:latin typeface="Times New Roman" pitchFamily="18" charset="0"/>
              <a:cs typeface="Times New Roman" pitchFamily="18" charset="0"/>
            </a:endParaRPr>
          </a:p>
        </p:txBody>
      </p:sp>
      <p:sp>
        <p:nvSpPr>
          <p:cNvPr id="13" name="TextBox 12"/>
          <p:cNvSpPr txBox="1"/>
          <p:nvPr/>
        </p:nvSpPr>
        <p:spPr>
          <a:xfrm>
            <a:off x="5143504" y="3571876"/>
            <a:ext cx="3389005"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The Brooklyn bridge</a:t>
            </a:r>
            <a:endParaRPr lang="ru-RU" sz="2800" b="1" dirty="0">
              <a:latin typeface="Times New Roman" pitchFamily="18" charset="0"/>
              <a:cs typeface="Times New Roman" pitchFamily="18" charset="0"/>
            </a:endParaRPr>
          </a:p>
        </p:txBody>
      </p:sp>
      <p:sp>
        <p:nvSpPr>
          <p:cNvPr id="9" name="Прямоугольник 8"/>
          <p:cNvSpPr/>
          <p:nvPr/>
        </p:nvSpPr>
        <p:spPr>
          <a:xfrm>
            <a:off x="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1000"/>
                                        <p:tgtEl>
                                          <p:spTgt spid="16389"/>
                                        </p:tgtEl>
                                      </p:cBhvr>
                                    </p:animEffect>
                                  </p:childTnLst>
                                </p:cTn>
                              </p:par>
                              <p:par>
                                <p:cTn id="8" presetID="3" presetClass="entr" presetSubtype="1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blinds(horizontal)">
                                      <p:cBhvr>
                                        <p:cTn id="10" dur="1000"/>
                                        <p:tgtEl>
                                          <p:spTgt spid="16386"/>
                                        </p:tgtEl>
                                      </p:cBhvr>
                                    </p:animEffect>
                                  </p:childTnLst>
                                </p:cTn>
                              </p:par>
                              <p:par>
                                <p:cTn id="11" presetID="3" presetClass="entr" presetSubtype="1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blinds(horizontal)">
                                      <p:cBhvr>
                                        <p:cTn id="13" dur="1000"/>
                                        <p:tgtEl>
                                          <p:spTgt spid="16388"/>
                                        </p:tgtEl>
                                      </p:cBhvr>
                                    </p:animEffect>
                                  </p:childTnLst>
                                </p:cTn>
                              </p:par>
                              <p:par>
                                <p:cTn id="14" presetID="3" presetClass="entr" presetSubtype="10" fill="hold" nodeType="with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blinds(horizontal)">
                                      <p:cBhvr>
                                        <p:cTn id="16" dur="1000"/>
                                        <p:tgtEl>
                                          <p:spTgt spid="16391"/>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pic>
        <p:nvPicPr>
          <p:cNvPr id="4" name="Picture 9" descr="C:\Documents and Settings\Папа\Мои документы\Downloads\нью йорк\800px-Gwb.jpg"/>
          <p:cNvPicPr>
            <a:picLocks noChangeAspect="1" noChangeArrowheads="1"/>
          </p:cNvPicPr>
          <p:nvPr/>
        </p:nvPicPr>
        <p:blipFill>
          <a:blip r:embed="rId3"/>
          <a:srcRect/>
          <a:stretch>
            <a:fillRect/>
          </a:stretch>
        </p:blipFill>
        <p:spPr bwMode="auto">
          <a:xfrm>
            <a:off x="3745019" y="0"/>
            <a:ext cx="5398981" cy="2071702"/>
          </a:xfrm>
          <a:prstGeom prst="rect">
            <a:avLst/>
          </a:prstGeom>
          <a:noFill/>
        </p:spPr>
      </p:pic>
      <p:sp>
        <p:nvSpPr>
          <p:cNvPr id="5" name="Прямоугольник 4"/>
          <p:cNvSpPr/>
          <p:nvPr/>
        </p:nvSpPr>
        <p:spPr>
          <a:xfrm>
            <a:off x="5000628" y="2214554"/>
            <a:ext cx="3647602" cy="400110"/>
          </a:xfrm>
          <a:prstGeom prst="rect">
            <a:avLst/>
          </a:prstGeom>
        </p:spPr>
        <p:txBody>
          <a:bodyPr wrap="none">
            <a:spAutoFit/>
          </a:bodyPr>
          <a:lstStyle/>
          <a:p>
            <a:r>
              <a:rPr lang="en-US" sz="2000" b="1" dirty="0" smtClean="0">
                <a:latin typeface="Times New Roman" pitchFamily="18" charset="0"/>
                <a:cs typeface="Times New Roman" pitchFamily="18" charset="0"/>
              </a:rPr>
              <a:t>The George Washington Bridge</a:t>
            </a:r>
            <a:endParaRPr lang="ru-RU" sz="2000" b="1" dirty="0">
              <a:latin typeface="Times New Roman" pitchFamily="18" charset="0"/>
              <a:cs typeface="Times New Roman" pitchFamily="18" charset="0"/>
            </a:endParaRPr>
          </a:p>
        </p:txBody>
      </p:sp>
      <p:sp>
        <p:nvSpPr>
          <p:cNvPr id="7" name="Прямоугольник 6"/>
          <p:cNvSpPr/>
          <p:nvPr/>
        </p:nvSpPr>
        <p:spPr>
          <a:xfrm>
            <a:off x="5500694" y="5857892"/>
            <a:ext cx="3518912" cy="400110"/>
          </a:xfrm>
          <a:prstGeom prst="rect">
            <a:avLst/>
          </a:prstGeom>
        </p:spPr>
        <p:txBody>
          <a:bodyPr wrap="none">
            <a:spAutoFit/>
          </a:bodyPr>
          <a:lstStyle/>
          <a:p>
            <a:r>
              <a:rPr lang="en-US" sz="2000" b="1" dirty="0" smtClean="0">
                <a:latin typeface="Times New Roman" pitchFamily="18" charset="0"/>
                <a:cs typeface="Times New Roman" pitchFamily="18" charset="0"/>
              </a:rPr>
              <a:t>The Robert А Kennedy bridge</a:t>
            </a:r>
            <a:endParaRPr lang="ru-RU" sz="2000" b="1" dirty="0">
              <a:latin typeface="Times New Roman" pitchFamily="18" charset="0"/>
              <a:cs typeface="Times New Roman" pitchFamily="18" charset="0"/>
            </a:endParaRPr>
          </a:p>
        </p:txBody>
      </p:sp>
      <p:pic>
        <p:nvPicPr>
          <p:cNvPr id="34818" name="Picture 2" descr="C:\Documents and Settings\Папа\Мои документы\Downloads\Triborough.jpg"/>
          <p:cNvPicPr>
            <a:picLocks noChangeAspect="1" noChangeArrowheads="1"/>
          </p:cNvPicPr>
          <p:nvPr/>
        </p:nvPicPr>
        <p:blipFill>
          <a:blip r:embed="rId4"/>
          <a:srcRect/>
          <a:stretch>
            <a:fillRect/>
          </a:stretch>
        </p:blipFill>
        <p:spPr bwMode="auto">
          <a:xfrm>
            <a:off x="0" y="3186750"/>
            <a:ext cx="5500694" cy="3671250"/>
          </a:xfrm>
          <a:prstGeom prst="rect">
            <a:avLst/>
          </a:prstGeom>
          <a:noFill/>
        </p:spPr>
      </p:pic>
      <p:pic>
        <p:nvPicPr>
          <p:cNvPr id="3" name="Picture 1" descr="C:\Documents and Settings\Папа\Мои документы\Downloads\800px-George_Washington_Bridge_001.JPG"/>
          <p:cNvPicPr>
            <a:picLocks noChangeAspect="1" noChangeArrowheads="1"/>
          </p:cNvPicPr>
          <p:nvPr/>
        </p:nvPicPr>
        <p:blipFill>
          <a:blip r:embed="rId5"/>
          <a:srcRect/>
          <a:stretch>
            <a:fillRect/>
          </a:stretch>
        </p:blipFill>
        <p:spPr bwMode="auto">
          <a:xfrm>
            <a:off x="0" y="-1"/>
            <a:ext cx="4286248" cy="3214687"/>
          </a:xfrm>
          <a:prstGeom prst="rect">
            <a:avLst/>
          </a:prstGeom>
          <a:noFill/>
        </p:spPr>
      </p:pic>
      <p:pic>
        <p:nvPicPr>
          <p:cNvPr id="6" name="Picture 8" descr="C:\Documents and Settings\Папа\Мои документы\Downloads\нью йорк\800px-Hell_Gate_and_Triborough_Bridges_New_York_City_Queens.jpg"/>
          <p:cNvPicPr>
            <a:picLocks noChangeAspect="1" noChangeArrowheads="1"/>
          </p:cNvPicPr>
          <p:nvPr/>
        </p:nvPicPr>
        <p:blipFill>
          <a:blip r:embed="rId6"/>
          <a:srcRect/>
          <a:stretch>
            <a:fillRect/>
          </a:stretch>
        </p:blipFill>
        <p:spPr bwMode="auto">
          <a:xfrm>
            <a:off x="5214942" y="3150264"/>
            <a:ext cx="3929058" cy="2587215"/>
          </a:xfrm>
          <a:prstGeom prst="rect">
            <a:avLst/>
          </a:prstGeom>
          <a:noFill/>
        </p:spPr>
      </p:pic>
      <p:sp>
        <p:nvSpPr>
          <p:cNvPr id="9" name="Прямоугольник 8"/>
          <p:cNvSpPr/>
          <p:nvPr/>
        </p:nvSpPr>
        <p:spPr>
          <a:xfrm>
            <a:off x="804652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10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34818"/>
                                        </p:tgtEl>
                                        <p:attrNameLst>
                                          <p:attrName>style.visibility</p:attrName>
                                        </p:attrNameLst>
                                      </p:cBhvr>
                                      <p:to>
                                        <p:strVal val="visible"/>
                                      </p:to>
                                    </p:set>
                                    <p:animEffect transition="in" filter="blinds(horizontal)">
                                      <p:cBhvr>
                                        <p:cTn id="13" dur="1000"/>
                                        <p:tgtEl>
                                          <p:spTgt spid="34818"/>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1000"/>
                                        <p:tgtEl>
                                          <p:spTgt spid="6"/>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2050" name="Picture 2" descr="C:\Documents and Settings\Папа\Мои документы\Downloads\нью йорк\430px-Seal_of_New_York_City.svg.jpg"/>
          <p:cNvPicPr>
            <a:picLocks noChangeAspect="1" noChangeArrowheads="1"/>
          </p:cNvPicPr>
          <p:nvPr/>
        </p:nvPicPr>
        <p:blipFill>
          <a:blip r:embed="rId3"/>
          <a:srcRect/>
          <a:stretch>
            <a:fillRect/>
          </a:stretch>
        </p:blipFill>
        <p:spPr bwMode="auto">
          <a:xfrm>
            <a:off x="5335273" y="0"/>
            <a:ext cx="3808727" cy="3786190"/>
          </a:xfrm>
          <a:prstGeom prst="rect">
            <a:avLst/>
          </a:prstGeom>
          <a:noFill/>
        </p:spPr>
      </p:pic>
      <p:pic>
        <p:nvPicPr>
          <p:cNvPr id="2051" name="Picture 3" descr="C:\Documents and Settings\Папа\Мои документы\Downloads\нью йорк\500px-Flag_of_New_York_City.svg.jpg"/>
          <p:cNvPicPr>
            <a:picLocks noChangeAspect="1" noChangeArrowheads="1"/>
          </p:cNvPicPr>
          <p:nvPr/>
        </p:nvPicPr>
        <p:blipFill>
          <a:blip r:embed="rId4"/>
          <a:srcRect/>
          <a:stretch>
            <a:fillRect/>
          </a:stretch>
        </p:blipFill>
        <p:spPr bwMode="auto">
          <a:xfrm>
            <a:off x="0" y="3340655"/>
            <a:ext cx="5857884" cy="3517346"/>
          </a:xfrm>
          <a:prstGeom prst="rect">
            <a:avLst/>
          </a:prstGeom>
          <a:noFill/>
        </p:spPr>
      </p:pic>
      <p:sp>
        <p:nvSpPr>
          <p:cNvPr id="5" name="TextBox 4"/>
          <p:cNvSpPr txBox="1"/>
          <p:nvPr/>
        </p:nvSpPr>
        <p:spPr>
          <a:xfrm>
            <a:off x="142844" y="500042"/>
            <a:ext cx="4964821" cy="2123658"/>
          </a:xfrm>
          <a:prstGeom prst="rect">
            <a:avLst/>
          </a:prstGeom>
          <a:noFill/>
        </p:spPr>
        <p:txBody>
          <a:bodyPr wrap="none" rtlCol="0">
            <a:spAutoFit/>
          </a:bodyPr>
          <a:lstStyle/>
          <a:p>
            <a:r>
              <a:rPr lang="en-US" sz="4400" b="1" dirty="0" smtClean="0">
                <a:latin typeface="Times New Roman" pitchFamily="18" charset="0"/>
                <a:cs typeface="Times New Roman" pitchFamily="18" charset="0"/>
              </a:rPr>
              <a:t>The flag and the </a:t>
            </a:r>
          </a:p>
          <a:p>
            <a:r>
              <a:rPr lang="en-US" sz="4400" b="1" dirty="0" smtClean="0">
                <a:latin typeface="Times New Roman" pitchFamily="18" charset="0"/>
                <a:cs typeface="Times New Roman" pitchFamily="18" charset="0"/>
              </a:rPr>
              <a:t>national emblem of </a:t>
            </a:r>
          </a:p>
          <a:p>
            <a:r>
              <a:rPr lang="en-US" sz="4400" b="1" dirty="0" smtClean="0">
                <a:latin typeface="Times New Roman" pitchFamily="18" charset="0"/>
                <a:cs typeface="Times New Roman" pitchFamily="18" charset="0"/>
              </a:rPr>
              <a:t>New York</a:t>
            </a:r>
            <a:endParaRPr lang="ru-RU" sz="4400" b="1" dirty="0">
              <a:latin typeface="Times New Roman" pitchFamily="18" charset="0"/>
              <a:cs typeface="Times New Roman" pitchFamily="18" charset="0"/>
            </a:endParaRPr>
          </a:p>
        </p:txBody>
      </p:sp>
      <p:sp>
        <p:nvSpPr>
          <p:cNvPr id="6" name="Прямоугольник 5"/>
          <p:cNvSpPr/>
          <p:nvPr/>
        </p:nvSpPr>
        <p:spPr>
          <a:xfrm>
            <a:off x="804652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1000"/>
                                        <p:tgtEl>
                                          <p:spTgt spid="2050"/>
                                        </p:tgtEl>
                                      </p:cBhvr>
                                    </p:animEffect>
                                  </p:childTnLst>
                                </p:cTn>
                              </p:par>
                              <p:par>
                                <p:cTn id="8" presetID="3"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linds(horizontal)">
                                      <p:cBhvr>
                                        <p:cTn id="10" dur="1000"/>
                                        <p:tgtEl>
                                          <p:spTgt spid="205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sp>
        <p:nvSpPr>
          <p:cNvPr id="1025" name="Rectangle 1"/>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b="1" dirty="0" smtClean="0">
                <a:latin typeface="Times New Roman" pitchFamily="18" charset="0"/>
                <a:cs typeface="Times New Roman" pitchFamily="18" charset="0"/>
              </a:rPr>
              <a:t>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he Statue of Liberty, New York Harbor, the Empire State Building, </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Rockefeller Center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the United Nation Organization, the Chrysler building, the Metropolitan Opera, the Philharmonic Hall, the Bronx, Brooklyn, Queens, Richmond, Manhattan, the Jewish quarter, the Metropolitan Museum of Arts, The Solomon Guggenheim Museum, The Whitney Museum of Arts, the Brooklyn bridge, the Manhattan bridge, the Robert А Kennedy bridge, </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the George Washington Bridge</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p:txBody>
      </p:sp>
      <p:pic>
        <p:nvPicPr>
          <p:cNvPr id="4" name="Picture 2" descr="C:\Documents and Settings\Папа\Мои документы\Downloads\нью йорк\800px-Manhattan-Broadway.jpg"/>
          <p:cNvPicPr>
            <a:picLocks noChangeAspect="1" noChangeArrowheads="1"/>
          </p:cNvPicPr>
          <p:nvPr/>
        </p:nvPicPr>
        <p:blipFill>
          <a:blip r:embed="rId3"/>
          <a:srcRect/>
          <a:stretch>
            <a:fillRect/>
          </a:stretch>
        </p:blipFill>
        <p:spPr bwMode="auto">
          <a:xfrm>
            <a:off x="357158" y="2143116"/>
            <a:ext cx="3511330" cy="2632274"/>
          </a:xfrm>
          <a:prstGeom prst="rect">
            <a:avLst/>
          </a:prstGeom>
          <a:noFill/>
        </p:spPr>
      </p:pic>
      <p:pic>
        <p:nvPicPr>
          <p:cNvPr id="5" name="Picture 3" descr="C:\Documents and Settings\Папа\Мои документы\Downloads\нью йорк\800px-New_York_Midtown_Skyline_at_night_-_Jan_2006_edit1.jpg"/>
          <p:cNvPicPr>
            <a:picLocks noChangeAspect="1" noChangeArrowheads="1"/>
          </p:cNvPicPr>
          <p:nvPr/>
        </p:nvPicPr>
        <p:blipFill>
          <a:blip r:embed="rId4"/>
          <a:srcRect/>
          <a:stretch>
            <a:fillRect/>
          </a:stretch>
        </p:blipFill>
        <p:spPr bwMode="auto">
          <a:xfrm>
            <a:off x="0" y="5072074"/>
            <a:ext cx="5102650" cy="1785926"/>
          </a:xfrm>
          <a:prstGeom prst="rect">
            <a:avLst/>
          </a:prstGeom>
          <a:noFill/>
        </p:spPr>
      </p:pic>
      <p:pic>
        <p:nvPicPr>
          <p:cNvPr id="6" name="Picture 5" descr="C:\Documents and Settings\Папа\Мои документы\Downloads\нью йорк\NY_1999A.jpg"/>
          <p:cNvPicPr>
            <a:picLocks noChangeAspect="1" noChangeArrowheads="1"/>
          </p:cNvPicPr>
          <p:nvPr/>
        </p:nvPicPr>
        <p:blipFill>
          <a:blip r:embed="rId5"/>
          <a:srcRect/>
          <a:stretch>
            <a:fillRect/>
          </a:stretch>
        </p:blipFill>
        <p:spPr bwMode="auto">
          <a:xfrm>
            <a:off x="4738902" y="1928802"/>
            <a:ext cx="4405098" cy="3357586"/>
          </a:xfrm>
          <a:prstGeom prst="rect">
            <a:avLst/>
          </a:prstGeom>
          <a:noFill/>
        </p:spPr>
      </p:pic>
      <p:sp>
        <p:nvSpPr>
          <p:cNvPr id="7" name="TextBox 6"/>
          <p:cNvSpPr txBox="1"/>
          <p:nvPr/>
        </p:nvSpPr>
        <p:spPr>
          <a:xfrm>
            <a:off x="8046520" y="6581001"/>
            <a:ext cx="1097480" cy="553998"/>
          </a:xfrm>
          <a:prstGeom prst="rect">
            <a:avLst/>
          </a:prstGeom>
          <a:noFill/>
        </p:spPr>
        <p:txBody>
          <a:bodyPr wrap="none" rtlCol="0">
            <a:spAutoFit/>
          </a:bodyPr>
          <a:lstStyle/>
          <a:p>
            <a:r>
              <a:rPr lang="ru-RU" sz="1200" dirty="0" smtClean="0">
                <a:latin typeface="Times New Roman" pitchFamily="18" charset="0"/>
                <a:cs typeface="Times New Roman" pitchFamily="18" charset="0"/>
              </a:rPr>
              <a:t>Агапова Н. 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10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10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025"/>
                                        </p:tgtEl>
                                        <p:attrNameLst>
                                          <p:attrName>style.visibility</p:attrName>
                                        </p:attrNameLst>
                                      </p:cBhvr>
                                      <p:to>
                                        <p:strVal val="visible"/>
                                      </p:to>
                                    </p:set>
                                    <p:anim calcmode="lin" valueType="num">
                                      <p:cBhvr additive="base">
                                        <p:cTn id="16" dur="1000" fill="hold"/>
                                        <p:tgtEl>
                                          <p:spTgt spid="1025"/>
                                        </p:tgtEl>
                                        <p:attrNameLst>
                                          <p:attrName>ppt_x</p:attrName>
                                        </p:attrNameLst>
                                      </p:cBhvr>
                                      <p:tavLst>
                                        <p:tav tm="0">
                                          <p:val>
                                            <p:strVal val="#ppt_x"/>
                                          </p:val>
                                        </p:tav>
                                        <p:tav tm="100000">
                                          <p:val>
                                            <p:strVal val="#ppt_x"/>
                                          </p:val>
                                        </p:tav>
                                      </p:tavLst>
                                    </p:anim>
                                    <p:anim calcmode="lin" valueType="num">
                                      <p:cBhvr additive="base">
                                        <p:cTn id="17" dur="10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3075" name="Picture 3" descr="C:\Documents and Settings\Папа\Мои документы\Downloads\нью йорк\america_58991-1400x1050.jpg"/>
          <p:cNvPicPr>
            <a:picLocks noChangeAspect="1" noChangeArrowheads="1"/>
          </p:cNvPicPr>
          <p:nvPr/>
        </p:nvPicPr>
        <p:blipFill>
          <a:blip r:embed="rId3"/>
          <a:srcRect/>
          <a:stretch>
            <a:fillRect/>
          </a:stretch>
        </p:blipFill>
        <p:spPr bwMode="auto">
          <a:xfrm>
            <a:off x="0" y="3268264"/>
            <a:ext cx="4786314" cy="3589736"/>
          </a:xfrm>
          <a:prstGeom prst="rect">
            <a:avLst/>
          </a:prstGeom>
          <a:noFill/>
        </p:spPr>
      </p:pic>
      <p:pic>
        <p:nvPicPr>
          <p:cNvPr id="3076" name="Picture 4" descr="C:\Documents and Settings\Папа\Мои документы\Downloads\нью йорк\Liberty_Island.jpg"/>
          <p:cNvPicPr>
            <a:picLocks noChangeAspect="1" noChangeArrowheads="1"/>
          </p:cNvPicPr>
          <p:nvPr/>
        </p:nvPicPr>
        <p:blipFill>
          <a:blip r:embed="rId4"/>
          <a:srcRect/>
          <a:stretch>
            <a:fillRect/>
          </a:stretch>
        </p:blipFill>
        <p:spPr bwMode="auto">
          <a:xfrm>
            <a:off x="0" y="0"/>
            <a:ext cx="5841035" cy="3429000"/>
          </a:xfrm>
          <a:prstGeom prst="rect">
            <a:avLst/>
          </a:prstGeom>
          <a:noFill/>
        </p:spPr>
      </p:pic>
      <p:sp>
        <p:nvSpPr>
          <p:cNvPr id="6" name="TextBox 5"/>
          <p:cNvSpPr txBox="1"/>
          <p:nvPr/>
        </p:nvSpPr>
        <p:spPr>
          <a:xfrm>
            <a:off x="5000628" y="5000636"/>
            <a:ext cx="395653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The Statue of Liberty</a:t>
            </a:r>
            <a:endParaRPr lang="ru-RU" sz="3200" b="1" dirty="0">
              <a:latin typeface="Times New Roman" pitchFamily="18" charset="0"/>
              <a:cs typeface="Times New Roman" pitchFamily="18" charset="0"/>
            </a:endParaRPr>
          </a:p>
        </p:txBody>
      </p:sp>
      <p:pic>
        <p:nvPicPr>
          <p:cNvPr id="3074" name="Picture 2" descr="C:\Documents and Settings\Папа\Мои документы\Downloads\нью йорк\3 5.jpg"/>
          <p:cNvPicPr>
            <a:picLocks noChangeAspect="1" noChangeArrowheads="1"/>
          </p:cNvPicPr>
          <p:nvPr/>
        </p:nvPicPr>
        <p:blipFill>
          <a:blip r:embed="rId5"/>
          <a:srcRect/>
          <a:stretch>
            <a:fillRect/>
          </a:stretch>
        </p:blipFill>
        <p:spPr bwMode="auto">
          <a:xfrm>
            <a:off x="5500694" y="-1"/>
            <a:ext cx="3643306" cy="4857741"/>
          </a:xfrm>
          <a:prstGeom prst="rect">
            <a:avLst/>
          </a:prstGeom>
          <a:noFill/>
        </p:spPr>
      </p:pic>
      <p:sp>
        <p:nvSpPr>
          <p:cNvPr id="7" name="Прямоугольник 6"/>
          <p:cNvSpPr/>
          <p:nvPr/>
        </p:nvSpPr>
        <p:spPr>
          <a:xfrm>
            <a:off x="8084992"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1000"/>
                                        <p:tgtEl>
                                          <p:spTgt spid="3076"/>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1000"/>
                                        <p:tgtEl>
                                          <p:spTgt spid="3074"/>
                                        </p:tgtEl>
                                      </p:cBhvr>
                                    </p:animEffect>
                                  </p:childTnLst>
                                </p:cTn>
                              </p:par>
                              <p:par>
                                <p:cTn id="11" presetID="3" presetClass="entr" presetSubtype="1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linds(horizontal)">
                                      <p:cBhvr>
                                        <p:cTn id="13" dur="1000"/>
                                        <p:tgtEl>
                                          <p:spTgt spid="307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16895"/>
            <a:ext cx="9144000" cy="6841105"/>
          </a:xfrm>
          <a:prstGeom prst="rect">
            <a:avLst/>
          </a:prstGeom>
          <a:noFill/>
        </p:spPr>
      </p:pic>
      <p:pic>
        <p:nvPicPr>
          <p:cNvPr id="5123" name="Picture 3" descr="C:\Documents and Settings\Папа\Мои документы\Downloads\нью йорк\photo_lg_newyork_cty empire state building.jpg"/>
          <p:cNvPicPr>
            <a:picLocks noChangeAspect="1" noChangeArrowheads="1"/>
          </p:cNvPicPr>
          <p:nvPr/>
        </p:nvPicPr>
        <p:blipFill>
          <a:blip r:embed="rId3"/>
          <a:srcRect/>
          <a:stretch>
            <a:fillRect/>
          </a:stretch>
        </p:blipFill>
        <p:spPr bwMode="auto">
          <a:xfrm>
            <a:off x="2857457" y="0"/>
            <a:ext cx="6286543" cy="4714908"/>
          </a:xfrm>
          <a:prstGeom prst="rect">
            <a:avLst/>
          </a:prstGeom>
          <a:noFill/>
        </p:spPr>
      </p:pic>
      <p:pic>
        <p:nvPicPr>
          <p:cNvPr id="5122" name="Picture 2" descr="C:\Documents and Settings\Папа\Мои документы\Downloads\нью йорк\empire-state-building.jpg"/>
          <p:cNvPicPr>
            <a:picLocks noChangeAspect="1" noChangeArrowheads="1"/>
          </p:cNvPicPr>
          <p:nvPr/>
        </p:nvPicPr>
        <p:blipFill>
          <a:blip r:embed="rId4"/>
          <a:srcRect/>
          <a:stretch>
            <a:fillRect/>
          </a:stretch>
        </p:blipFill>
        <p:spPr bwMode="auto">
          <a:xfrm>
            <a:off x="0" y="0"/>
            <a:ext cx="5488100" cy="6858000"/>
          </a:xfrm>
          <a:prstGeom prst="rect">
            <a:avLst/>
          </a:prstGeom>
          <a:noFill/>
        </p:spPr>
      </p:pic>
      <p:sp>
        <p:nvSpPr>
          <p:cNvPr id="5" name="TextBox 4"/>
          <p:cNvSpPr txBox="1"/>
          <p:nvPr/>
        </p:nvSpPr>
        <p:spPr>
          <a:xfrm>
            <a:off x="5435100" y="5000636"/>
            <a:ext cx="3708900"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The Empire State Building</a:t>
            </a:r>
            <a:endParaRPr lang="ru-RU" sz="2400" b="1" dirty="0">
              <a:latin typeface="Times New Roman" pitchFamily="18" charset="0"/>
              <a:cs typeface="Times New Roman" pitchFamily="18" charset="0"/>
            </a:endParaRPr>
          </a:p>
        </p:txBody>
      </p:sp>
      <p:sp>
        <p:nvSpPr>
          <p:cNvPr id="6" name="Прямоугольник 5"/>
          <p:cNvSpPr/>
          <p:nvPr/>
        </p:nvSpPr>
        <p:spPr>
          <a:xfrm>
            <a:off x="804652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1000"/>
                                        <p:tgtEl>
                                          <p:spTgt spid="5122"/>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blinds(horizontal)">
                                      <p:cBhvr>
                                        <p:cTn id="10" dur="1000"/>
                                        <p:tgtEl>
                                          <p:spTgt spid="512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6146" name="Picture 2" descr="C:\Documents and Settings\Папа\Мои документы\Downloads\нью йорк\Рисунок1.jpg"/>
          <p:cNvPicPr>
            <a:picLocks noChangeAspect="1" noChangeArrowheads="1"/>
          </p:cNvPicPr>
          <p:nvPr/>
        </p:nvPicPr>
        <p:blipFill>
          <a:blip r:embed="rId3"/>
          <a:srcRect/>
          <a:stretch>
            <a:fillRect/>
          </a:stretch>
        </p:blipFill>
        <p:spPr bwMode="auto">
          <a:xfrm>
            <a:off x="0" y="0"/>
            <a:ext cx="5298713" cy="3571900"/>
          </a:xfrm>
          <a:prstGeom prst="rect">
            <a:avLst/>
          </a:prstGeom>
          <a:noFill/>
        </p:spPr>
      </p:pic>
      <p:pic>
        <p:nvPicPr>
          <p:cNvPr id="1026" name="Picture 2" descr="C:\Documents and Settings\Папа\Мои документы\Downloads\450px-UN_Headquarters_2.jpg"/>
          <p:cNvPicPr>
            <a:picLocks noChangeAspect="1" noChangeArrowheads="1"/>
          </p:cNvPicPr>
          <p:nvPr/>
        </p:nvPicPr>
        <p:blipFill>
          <a:blip r:embed="rId4"/>
          <a:srcRect/>
          <a:stretch>
            <a:fillRect/>
          </a:stretch>
        </p:blipFill>
        <p:spPr bwMode="auto">
          <a:xfrm>
            <a:off x="5943600" y="0"/>
            <a:ext cx="3200400" cy="4267200"/>
          </a:xfrm>
          <a:prstGeom prst="rect">
            <a:avLst/>
          </a:prstGeom>
          <a:noFill/>
        </p:spPr>
      </p:pic>
      <p:pic>
        <p:nvPicPr>
          <p:cNvPr id="1027" name="Picture 3" descr="C:\Documents and Settings\Папа\Мои документы\Downloads\488px-Small_Flag_of_the_United_Nations_ZP.svg.jpg"/>
          <p:cNvPicPr>
            <a:picLocks noChangeAspect="1" noChangeArrowheads="1"/>
          </p:cNvPicPr>
          <p:nvPr/>
        </p:nvPicPr>
        <p:blipFill>
          <a:blip r:embed="rId5"/>
          <a:srcRect/>
          <a:stretch>
            <a:fillRect/>
          </a:stretch>
        </p:blipFill>
        <p:spPr bwMode="auto">
          <a:xfrm>
            <a:off x="5143504" y="0"/>
            <a:ext cx="1528762" cy="1528762"/>
          </a:xfrm>
          <a:prstGeom prst="rect">
            <a:avLst/>
          </a:prstGeom>
          <a:noFill/>
        </p:spPr>
      </p:pic>
      <p:pic>
        <p:nvPicPr>
          <p:cNvPr id="1028" name="Picture 4" descr="C:\Documents and Settings\Папа\Мои документы\Downloads\United_Nations_Security_Council.jpg"/>
          <p:cNvPicPr>
            <a:picLocks noChangeAspect="1" noChangeArrowheads="1"/>
          </p:cNvPicPr>
          <p:nvPr/>
        </p:nvPicPr>
        <p:blipFill>
          <a:blip r:embed="rId6"/>
          <a:srcRect/>
          <a:stretch>
            <a:fillRect/>
          </a:stretch>
        </p:blipFill>
        <p:spPr bwMode="auto">
          <a:xfrm>
            <a:off x="0" y="3571876"/>
            <a:ext cx="4268421" cy="2143140"/>
          </a:xfrm>
          <a:prstGeom prst="rect">
            <a:avLst/>
          </a:prstGeom>
          <a:noFill/>
        </p:spPr>
      </p:pic>
      <p:pic>
        <p:nvPicPr>
          <p:cNvPr id="1029" name="Picture 5" descr="C:\Documents and Settings\Папа\Мои документы\Downloads\article.jpg"/>
          <p:cNvPicPr>
            <a:picLocks noChangeAspect="1" noChangeArrowheads="1"/>
          </p:cNvPicPr>
          <p:nvPr/>
        </p:nvPicPr>
        <p:blipFill>
          <a:blip r:embed="rId7"/>
          <a:srcRect/>
          <a:stretch>
            <a:fillRect/>
          </a:stretch>
        </p:blipFill>
        <p:spPr bwMode="auto">
          <a:xfrm>
            <a:off x="3643306" y="2500306"/>
            <a:ext cx="3071834" cy="2043605"/>
          </a:xfrm>
          <a:prstGeom prst="rect">
            <a:avLst/>
          </a:prstGeom>
          <a:noFill/>
        </p:spPr>
      </p:pic>
      <p:pic>
        <p:nvPicPr>
          <p:cNvPr id="1030" name="Picture 6" descr="C:\Documents and Settings\Папа\Мои документы\Downloads\Pistol_4495.jpg"/>
          <p:cNvPicPr>
            <a:picLocks noChangeAspect="1" noChangeArrowheads="1"/>
          </p:cNvPicPr>
          <p:nvPr/>
        </p:nvPicPr>
        <p:blipFill>
          <a:blip r:embed="rId8"/>
          <a:srcRect/>
          <a:stretch>
            <a:fillRect/>
          </a:stretch>
        </p:blipFill>
        <p:spPr bwMode="auto">
          <a:xfrm>
            <a:off x="6429389" y="3993373"/>
            <a:ext cx="2714612" cy="2035959"/>
          </a:xfrm>
          <a:prstGeom prst="rect">
            <a:avLst/>
          </a:prstGeom>
          <a:noFill/>
        </p:spPr>
      </p:pic>
      <p:sp>
        <p:nvSpPr>
          <p:cNvPr id="9" name="TextBox 8"/>
          <p:cNvSpPr txBox="1"/>
          <p:nvPr/>
        </p:nvSpPr>
        <p:spPr>
          <a:xfrm>
            <a:off x="500034" y="5857892"/>
            <a:ext cx="7326044" cy="707886"/>
          </a:xfrm>
          <a:prstGeom prst="rect">
            <a:avLst/>
          </a:prstGeom>
          <a:noFill/>
        </p:spPr>
        <p:txBody>
          <a:bodyPr wrap="none" rtlCol="0">
            <a:spAutoFit/>
          </a:bodyPr>
          <a:lstStyle/>
          <a:p>
            <a:r>
              <a:rPr lang="en-US" sz="4000" b="1" dirty="0" smtClean="0">
                <a:latin typeface="Times New Roman" pitchFamily="18" charset="0"/>
                <a:cs typeface="Times New Roman" pitchFamily="18" charset="0"/>
              </a:rPr>
              <a:t>The United Nations headquarter</a:t>
            </a:r>
            <a:endParaRPr lang="ru-RU" sz="4000" b="1" dirty="0">
              <a:latin typeface="Times New Roman" pitchFamily="18" charset="0"/>
              <a:cs typeface="Times New Roman" pitchFamily="18" charset="0"/>
            </a:endParaRPr>
          </a:p>
        </p:txBody>
      </p:sp>
      <p:sp>
        <p:nvSpPr>
          <p:cNvPr id="10" name="Прямоугольник 9"/>
          <p:cNvSpPr/>
          <p:nvPr/>
        </p:nvSpPr>
        <p:spPr>
          <a:xfrm>
            <a:off x="804652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1000"/>
                                        <p:tgtEl>
                                          <p:spTgt spid="6146"/>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1000"/>
                                        <p:tgtEl>
                                          <p:spTgt spid="1027"/>
                                        </p:tgtEl>
                                      </p:cBhvr>
                                    </p:animEffect>
                                  </p:childTnLst>
                                </p:cTn>
                              </p:par>
                              <p:par>
                                <p:cTn id="11" presetID="3"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1000"/>
                                        <p:tgtEl>
                                          <p:spTgt spid="1026"/>
                                        </p:tgtEl>
                                      </p:cBhvr>
                                    </p:animEffect>
                                  </p:childTnLst>
                                </p:cTn>
                              </p:par>
                              <p:par>
                                <p:cTn id="14" presetID="3" presetClass="entr" presetSubtype="1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blinds(horizontal)">
                                      <p:cBhvr>
                                        <p:cTn id="16" dur="1000"/>
                                        <p:tgtEl>
                                          <p:spTgt spid="1029"/>
                                        </p:tgtEl>
                                      </p:cBhvr>
                                    </p:animEffect>
                                  </p:childTnLst>
                                </p:cTn>
                              </p:par>
                              <p:par>
                                <p:cTn id="17" presetID="3" presetClass="entr" presetSubtype="1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blinds(horizontal)">
                                      <p:cBhvr>
                                        <p:cTn id="19" dur="1000"/>
                                        <p:tgtEl>
                                          <p:spTgt spid="1030"/>
                                        </p:tgtEl>
                                      </p:cBhvr>
                                    </p:animEffect>
                                  </p:childTnLst>
                                </p:cTn>
                              </p:par>
                              <p:par>
                                <p:cTn id="20" presetID="3" presetClass="entr" presetSubtype="1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1000"/>
                                        <p:tgtEl>
                                          <p:spTgt spid="1028"/>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7171" name="Picture 3" descr="C:\Documents and Settings\Папа\Мои документы\Downloads\нью йорк\Rockefeller_Center__Christmas_In_New_York_City.jpg"/>
          <p:cNvPicPr>
            <a:picLocks noChangeAspect="1" noChangeArrowheads="1"/>
          </p:cNvPicPr>
          <p:nvPr/>
        </p:nvPicPr>
        <p:blipFill>
          <a:blip r:embed="rId3"/>
          <a:srcRect/>
          <a:stretch>
            <a:fillRect/>
          </a:stretch>
        </p:blipFill>
        <p:spPr bwMode="auto">
          <a:xfrm>
            <a:off x="4876800" y="0"/>
            <a:ext cx="4267200" cy="3200400"/>
          </a:xfrm>
          <a:prstGeom prst="rect">
            <a:avLst/>
          </a:prstGeom>
          <a:noFill/>
        </p:spPr>
      </p:pic>
      <p:pic>
        <p:nvPicPr>
          <p:cNvPr id="7174" name="Picture 6" descr="C:\Documents and Settings\Папа\Мои документы\Downloads\нью йорк\800px-Rockefeller_Center_(2006).JPG"/>
          <p:cNvPicPr>
            <a:picLocks noChangeAspect="1" noChangeArrowheads="1"/>
          </p:cNvPicPr>
          <p:nvPr/>
        </p:nvPicPr>
        <p:blipFill>
          <a:blip r:embed="rId4"/>
          <a:srcRect/>
          <a:stretch>
            <a:fillRect/>
          </a:stretch>
        </p:blipFill>
        <p:spPr bwMode="auto">
          <a:xfrm>
            <a:off x="1928794" y="0"/>
            <a:ext cx="3357586" cy="2518190"/>
          </a:xfrm>
          <a:prstGeom prst="rect">
            <a:avLst/>
          </a:prstGeom>
          <a:noFill/>
        </p:spPr>
      </p:pic>
      <p:pic>
        <p:nvPicPr>
          <p:cNvPr id="7175" name="Picture 7" descr="C:\Documents and Settings\Папа\Мои документы\Downloads\нью йорк\300px-Rockefeller_Center_christmas_tree.jpg"/>
          <p:cNvPicPr>
            <a:picLocks noChangeAspect="1" noChangeArrowheads="1"/>
          </p:cNvPicPr>
          <p:nvPr/>
        </p:nvPicPr>
        <p:blipFill>
          <a:blip r:embed="rId5"/>
          <a:srcRect/>
          <a:stretch>
            <a:fillRect/>
          </a:stretch>
        </p:blipFill>
        <p:spPr bwMode="auto">
          <a:xfrm>
            <a:off x="0" y="0"/>
            <a:ext cx="2172893" cy="2897190"/>
          </a:xfrm>
          <a:prstGeom prst="rect">
            <a:avLst/>
          </a:prstGeom>
          <a:noFill/>
        </p:spPr>
      </p:pic>
      <p:pic>
        <p:nvPicPr>
          <p:cNvPr id="7172" name="Picture 4" descr="C:\Documents and Settings\Папа\Мои документы\Downloads\нью йорк\LandingPage_460x285.jpg"/>
          <p:cNvPicPr>
            <a:picLocks noChangeAspect="1" noChangeArrowheads="1"/>
          </p:cNvPicPr>
          <p:nvPr/>
        </p:nvPicPr>
        <p:blipFill>
          <a:blip r:embed="rId6"/>
          <a:srcRect/>
          <a:stretch>
            <a:fillRect/>
          </a:stretch>
        </p:blipFill>
        <p:spPr bwMode="auto">
          <a:xfrm>
            <a:off x="928662" y="2714620"/>
            <a:ext cx="4267200" cy="2647950"/>
          </a:xfrm>
          <a:prstGeom prst="rect">
            <a:avLst/>
          </a:prstGeom>
          <a:noFill/>
        </p:spPr>
      </p:pic>
      <p:pic>
        <p:nvPicPr>
          <p:cNvPr id="7173" name="Picture 5" descr="C:\Documents and Settings\Папа\Мои документы\Downloads\нью йорк\angels-1280.jpg"/>
          <p:cNvPicPr>
            <a:picLocks noChangeAspect="1" noChangeArrowheads="1"/>
          </p:cNvPicPr>
          <p:nvPr/>
        </p:nvPicPr>
        <p:blipFill>
          <a:blip r:embed="rId7"/>
          <a:srcRect/>
          <a:stretch>
            <a:fillRect/>
          </a:stretch>
        </p:blipFill>
        <p:spPr bwMode="auto">
          <a:xfrm>
            <a:off x="5572132" y="3286123"/>
            <a:ext cx="3357586" cy="2518189"/>
          </a:xfrm>
          <a:prstGeom prst="rect">
            <a:avLst/>
          </a:prstGeom>
          <a:noFill/>
        </p:spPr>
      </p:pic>
      <p:sp>
        <p:nvSpPr>
          <p:cNvPr id="9" name="TextBox 8"/>
          <p:cNvSpPr txBox="1"/>
          <p:nvPr/>
        </p:nvSpPr>
        <p:spPr>
          <a:xfrm>
            <a:off x="214282" y="5643578"/>
            <a:ext cx="4908395"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The Rockefeller  Center</a:t>
            </a:r>
            <a:endParaRPr lang="ru-RU" sz="3600" b="1" dirty="0">
              <a:latin typeface="Times New Roman" pitchFamily="18" charset="0"/>
              <a:cs typeface="Times New Roman" pitchFamily="18" charset="0"/>
            </a:endParaRPr>
          </a:p>
        </p:txBody>
      </p:sp>
      <p:sp>
        <p:nvSpPr>
          <p:cNvPr id="10" name="Прямоугольник 9"/>
          <p:cNvSpPr/>
          <p:nvPr/>
        </p:nvSpPr>
        <p:spPr>
          <a:xfrm>
            <a:off x="804652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linds(horizontal)">
                                      <p:cBhvr>
                                        <p:cTn id="7" dur="1000"/>
                                        <p:tgtEl>
                                          <p:spTgt spid="7175"/>
                                        </p:tgtEl>
                                      </p:cBhvr>
                                    </p:animEffect>
                                  </p:childTnLst>
                                </p:cTn>
                              </p:par>
                              <p:par>
                                <p:cTn id="8" presetID="3" presetClass="entr" presetSubtype="1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blinds(horizontal)">
                                      <p:cBhvr>
                                        <p:cTn id="10" dur="1000"/>
                                        <p:tgtEl>
                                          <p:spTgt spid="7174"/>
                                        </p:tgtEl>
                                      </p:cBhvr>
                                    </p:animEffect>
                                  </p:childTnLst>
                                </p:cTn>
                              </p:par>
                              <p:par>
                                <p:cTn id="11" presetID="3" presetClass="entr" presetSubtype="1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blinds(horizontal)">
                                      <p:cBhvr>
                                        <p:cTn id="13" dur="1000"/>
                                        <p:tgtEl>
                                          <p:spTgt spid="7171"/>
                                        </p:tgtEl>
                                      </p:cBhvr>
                                    </p:animEffect>
                                  </p:childTnLst>
                                </p:cTn>
                              </p:par>
                              <p:par>
                                <p:cTn id="14" presetID="3" presetClass="entr" presetSubtype="10" fill="hold" nodeType="withEffect">
                                  <p:stCondLst>
                                    <p:cond delay="0"/>
                                  </p:stCondLst>
                                  <p:childTnLst>
                                    <p:set>
                                      <p:cBhvr>
                                        <p:cTn id="15" dur="1" fill="hold">
                                          <p:stCondLst>
                                            <p:cond delay="0"/>
                                          </p:stCondLst>
                                        </p:cTn>
                                        <p:tgtEl>
                                          <p:spTgt spid="7173"/>
                                        </p:tgtEl>
                                        <p:attrNameLst>
                                          <p:attrName>style.visibility</p:attrName>
                                        </p:attrNameLst>
                                      </p:cBhvr>
                                      <p:to>
                                        <p:strVal val="visible"/>
                                      </p:to>
                                    </p:set>
                                    <p:animEffect transition="in" filter="blinds(horizontal)">
                                      <p:cBhvr>
                                        <p:cTn id="16" dur="1000"/>
                                        <p:tgtEl>
                                          <p:spTgt spid="7173"/>
                                        </p:tgtEl>
                                      </p:cBhvr>
                                    </p:animEffect>
                                  </p:childTnLst>
                                </p:cTn>
                              </p:par>
                              <p:par>
                                <p:cTn id="17" presetID="3" presetClass="entr" presetSubtype="1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blinds(horizontal)">
                                      <p:cBhvr>
                                        <p:cTn id="19" dur="1000"/>
                                        <p:tgtEl>
                                          <p:spTgt spid="7172"/>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ppt_x"/>
                                          </p:val>
                                        </p:tav>
                                        <p:tav tm="100000">
                                          <p:val>
                                            <p:strVal val="#ppt_x"/>
                                          </p:val>
                                        </p:tav>
                                      </p:tavLst>
                                    </p:anim>
                                    <p:anim calcmode="lin" valueType="num">
                                      <p:cBhvr additive="base">
                                        <p:cTn id="2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Папа\Мои документы\картинки для презинтаций\фоны\фоны для презинтаций\orsvtum35.jpg"/>
          <p:cNvPicPr>
            <a:picLocks noChangeAspect="1" noChangeArrowheads="1"/>
          </p:cNvPicPr>
          <p:nvPr/>
        </p:nvPicPr>
        <p:blipFill>
          <a:blip r:embed="rId2"/>
          <a:srcRect/>
          <a:stretch>
            <a:fillRect/>
          </a:stretch>
        </p:blipFill>
        <p:spPr bwMode="auto">
          <a:xfrm>
            <a:off x="0" y="0"/>
            <a:ext cx="9144000" cy="6841105"/>
          </a:xfrm>
          <a:prstGeom prst="rect">
            <a:avLst/>
          </a:prstGeom>
          <a:noFill/>
        </p:spPr>
      </p:pic>
      <p:pic>
        <p:nvPicPr>
          <p:cNvPr id="4098" name="Picture 2" descr="C:\Documents and Settings\Папа\Мои документы\Downloads\нью йорк\chrysler building.jpg"/>
          <p:cNvPicPr>
            <a:picLocks noChangeAspect="1" noChangeArrowheads="1"/>
          </p:cNvPicPr>
          <p:nvPr/>
        </p:nvPicPr>
        <p:blipFill>
          <a:blip r:embed="rId3"/>
          <a:srcRect/>
          <a:stretch>
            <a:fillRect/>
          </a:stretch>
        </p:blipFill>
        <p:spPr bwMode="auto">
          <a:xfrm>
            <a:off x="3454400" y="0"/>
            <a:ext cx="5689600" cy="3784600"/>
          </a:xfrm>
          <a:prstGeom prst="rect">
            <a:avLst/>
          </a:prstGeom>
          <a:noFill/>
        </p:spPr>
      </p:pic>
      <p:pic>
        <p:nvPicPr>
          <p:cNvPr id="4099" name="Picture 3" descr="C:\Documents and Settings\Папа\Мои документы\Downloads\нью йорк\chrysler_building2.jpg"/>
          <p:cNvPicPr>
            <a:picLocks noChangeAspect="1" noChangeArrowheads="1"/>
          </p:cNvPicPr>
          <p:nvPr/>
        </p:nvPicPr>
        <p:blipFill>
          <a:blip r:embed="rId4"/>
          <a:srcRect/>
          <a:stretch>
            <a:fillRect/>
          </a:stretch>
        </p:blipFill>
        <p:spPr bwMode="auto">
          <a:xfrm>
            <a:off x="0" y="-5"/>
            <a:ext cx="5143504" cy="6858005"/>
          </a:xfrm>
          <a:prstGeom prst="rect">
            <a:avLst/>
          </a:prstGeom>
          <a:noFill/>
        </p:spPr>
      </p:pic>
      <p:sp>
        <p:nvSpPr>
          <p:cNvPr id="7" name="TextBox 6"/>
          <p:cNvSpPr txBox="1"/>
          <p:nvPr/>
        </p:nvSpPr>
        <p:spPr>
          <a:xfrm>
            <a:off x="5286380" y="4429132"/>
            <a:ext cx="3627853"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The Chrysler Building</a:t>
            </a:r>
            <a:endParaRPr lang="ru-RU" sz="2800" b="1" dirty="0">
              <a:latin typeface="Times New Roman" pitchFamily="18" charset="0"/>
              <a:cs typeface="Times New Roman" pitchFamily="18" charset="0"/>
            </a:endParaRPr>
          </a:p>
        </p:txBody>
      </p:sp>
      <p:sp>
        <p:nvSpPr>
          <p:cNvPr id="6" name="Прямоугольник 5"/>
          <p:cNvSpPr/>
          <p:nvPr/>
        </p:nvSpPr>
        <p:spPr>
          <a:xfrm>
            <a:off x="8046520" y="6581001"/>
            <a:ext cx="1097480" cy="276999"/>
          </a:xfrm>
          <a:prstGeom prst="rect">
            <a:avLst/>
          </a:prstGeom>
        </p:spPr>
        <p:txBody>
          <a:bodyPr wrap="none">
            <a:spAutoFit/>
          </a:bodyPr>
          <a:lstStyle/>
          <a:p>
            <a:r>
              <a:rPr lang="ru-RU" sz="1200" dirty="0" smtClean="0">
                <a:latin typeface="Times New Roman" pitchFamily="18" charset="0"/>
                <a:cs typeface="Times New Roman" pitchFamily="18" charset="0"/>
              </a:rPr>
              <a:t>Агапова Н. А</a:t>
            </a:r>
            <a:r>
              <a:rPr lang="en-US" sz="12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1000"/>
                                        <p:tgtEl>
                                          <p:spTgt spid="4099"/>
                                        </p:tgtEl>
                                      </p:cBhvr>
                                    </p:animEffect>
                                  </p:childTnLst>
                                </p:cTn>
                              </p:par>
                              <p:par>
                                <p:cTn id="8" presetID="3"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linds(horizontal)">
                                      <p:cBhvr>
                                        <p:cTn id="10" dur="1000"/>
                                        <p:tgtEl>
                                          <p:spTgt spid="409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464</Words>
  <Application>Microsoft Office PowerPoint</Application>
  <PresentationFormat>Экран (4:3)</PresentationFormat>
  <Paragraphs>66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dc:creator>
  <cp:lastModifiedBy>Я</cp:lastModifiedBy>
  <cp:revision>33</cp:revision>
  <dcterms:created xsi:type="dcterms:W3CDTF">2012-01-08T17:21:05Z</dcterms:created>
  <dcterms:modified xsi:type="dcterms:W3CDTF">2012-01-16T17:12:58Z</dcterms:modified>
</cp:coreProperties>
</file>