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81" r:id="rId11"/>
    <p:sldId id="265" r:id="rId12"/>
    <p:sldId id="266" r:id="rId13"/>
    <p:sldId id="267" r:id="rId14"/>
    <p:sldId id="282" r:id="rId15"/>
    <p:sldId id="268" r:id="rId16"/>
    <p:sldId id="269" r:id="rId17"/>
    <p:sldId id="271" r:id="rId18"/>
    <p:sldId id="272" r:id="rId19"/>
    <p:sldId id="284" r:id="rId20"/>
    <p:sldId id="285" r:id="rId21"/>
    <p:sldId id="273" r:id="rId22"/>
    <p:sldId id="274" r:id="rId23"/>
    <p:sldId id="286" r:id="rId24"/>
    <p:sldId id="275" r:id="rId25"/>
    <p:sldId id="276" r:id="rId26"/>
    <p:sldId id="277" r:id="rId27"/>
    <p:sldId id="287" r:id="rId28"/>
    <p:sldId id="278" r:id="rId29"/>
    <p:sldId id="279" r:id="rId30"/>
    <p:sldId id="288" r:id="rId31"/>
    <p:sldId id="289" r:id="rId32"/>
    <p:sldId id="290" r:id="rId33"/>
    <p:sldId id="291" r:id="rId34"/>
    <p:sldId id="292" r:id="rId35"/>
    <p:sldId id="280" r:id="rId36"/>
    <p:sldId id="293" r:id="rId37"/>
    <p:sldId id="294" r:id="rId38"/>
    <p:sldId id="296" r:id="rId39"/>
    <p:sldId id="283" r:id="rId40"/>
    <p:sldId id="298" r:id="rId41"/>
    <p:sldId id="297" r:id="rId42"/>
    <p:sldId id="299" r:id="rId43"/>
    <p:sldId id="301" r:id="rId44"/>
    <p:sldId id="302" r:id="rId45"/>
    <p:sldId id="303" r:id="rId46"/>
    <p:sldId id="304" r:id="rId47"/>
    <p:sldId id="305" r:id="rId48"/>
    <p:sldId id="300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7" r:id="rId5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E0E"/>
    <a:srgbClr val="F3F814"/>
    <a:srgbClr val="2FB62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727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70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271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727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271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727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7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7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7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7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7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71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7272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2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2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2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2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2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72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272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72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272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32C689-E4E9-40B8-8B25-9CBE11E1D46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273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8F97B-B939-4411-884C-F07861C7C4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BBA5E-4224-4019-8D46-5EB757CC6F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25B08-DF5E-4C30-BBC4-FD02BC148A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7C12-E351-4342-860B-9C18175D30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86288-6AE7-47DB-B58C-5E2FF4EFB8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03026-952E-494D-9F92-E542DB21D7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334AD-9C80-40FD-B6BD-5C994C35C0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1DA5E-17F3-41A8-94E7-0D72CA99B76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B812D8-A904-4373-82AF-E50E136356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12164-E4B7-4522-B5A8-C2E2211B5A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8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7168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8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68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168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7168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68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7168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69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69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169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7169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9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9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69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0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0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0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0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70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170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170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411975D-2375-40B5-8B66-7FD690C32815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 b="1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33400"/>
            <a:ext cx="8610600" cy="5105400"/>
          </a:xfrm>
        </p:spPr>
        <p:txBody>
          <a:bodyPr/>
          <a:lstStyle/>
          <a:p>
            <a:r>
              <a:rPr lang="ru-RU" sz="4400" b="1"/>
              <a:t>Литературная игра:</a:t>
            </a:r>
            <a:r>
              <a:rPr lang="ru-RU" b="1"/>
              <a:t>  </a:t>
            </a:r>
            <a:r>
              <a:rPr lang="ru-RU" sz="6000" b="1"/>
              <a:t>«Умники и умницы»   по рассказу </a:t>
            </a:r>
          </a:p>
          <a:p>
            <a:r>
              <a:rPr lang="ru-RU" sz="6000" b="1"/>
              <a:t>Л.Н. Толстого </a:t>
            </a:r>
            <a:r>
              <a:rPr lang="ru-RU" sz="5400" b="1" i="1"/>
              <a:t>«Кавказский пленник».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/>
              <a:t>2. задание.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7200" b="1"/>
              <a:t>Продолжи описание</a:t>
            </a:r>
            <a:r>
              <a:rPr lang="ru-RU" sz="72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600" b="1">
                <a:solidFill>
                  <a:schemeClr val="bg2"/>
                </a:solidFill>
              </a:rPr>
              <a:t>Пришло ему раз письмо из дома. Пишет ему старуха-мать: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endParaRPr lang="ru-RU" b="1"/>
          </a:p>
          <a:p>
            <a:endParaRPr lang="ru-RU" b="1"/>
          </a:p>
          <a:p>
            <a:pPr algn="ctr">
              <a:buFontTx/>
              <a:buNone/>
            </a:pPr>
            <a:r>
              <a:rPr lang="ru-RU"/>
              <a:t>   </a:t>
            </a:r>
            <a:r>
              <a:rPr lang="ru-RU" sz="6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Ехать было 25 вёрст. Обоз шёл тихо…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>
              <a:buFontTx/>
              <a:buNone/>
            </a:pPr>
            <a:r>
              <a:rPr lang="ru-RU" b="1"/>
              <a:t>   </a:t>
            </a:r>
            <a:r>
              <a:rPr lang="ru-RU" sz="48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Спастись от погони Жилину не удалось. «Выстрелили по нём сзади из ружей и попали в лошадь. Ударилась лошадь оземь со всего маху. Навалилась Жилину на ногу…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/>
              <a:t>3 задание.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вопросы, используя цитаты из текста.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600" b="1">
                <a:solidFill>
                  <a:schemeClr val="bg2"/>
                </a:solidFill>
              </a:rPr>
              <a:t>Почему Жилин выехал из крепости не один, а с обозом?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</a:p>
          <a:p>
            <a:pPr>
              <a:buFontTx/>
              <a:buNone/>
            </a:pPr>
            <a:endParaRPr lang="ru-RU"/>
          </a:p>
          <a:p>
            <a:pPr algn="ctr">
              <a:buFontTx/>
              <a:buNone/>
            </a:pPr>
            <a:r>
              <a:rPr lang="ru-RU"/>
              <a:t>  </a:t>
            </a:r>
            <a:r>
              <a:rPr lang="ru-RU" sz="6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Как случилось, что Жилин оказался вне обоза?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/>
              <a:t>4 задание.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вопрос, используя цитаты из текста.</a:t>
            </a:r>
            <a:b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2800" b="1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28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7200" b="1">
                <a:solidFill>
                  <a:schemeClr val="bg2"/>
                </a:solidFill>
              </a:rPr>
              <a:t>Как случилось, что Жилин остался без ружья?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u="sng"/>
              <a:t/>
            </a:r>
            <a:br>
              <a:rPr lang="ru-RU" sz="5400" b="1" u="sng"/>
            </a:br>
            <a:r>
              <a:rPr lang="ru-RU" sz="5400" b="1" u="sng"/>
              <a:t>2-й агон.</a:t>
            </a:r>
            <a:r>
              <a:rPr lang="ru-RU" sz="5400" b="1"/>
              <a:t/>
            </a:r>
            <a:br>
              <a:rPr lang="ru-RU" sz="5400" b="1"/>
            </a:br>
            <a:endParaRPr lang="ru-RU" sz="5400" b="1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  </a:t>
            </a:r>
            <a:r>
              <a:rPr lang="ru-RU" sz="4800" b="1"/>
              <a:t>1 задание. </a:t>
            </a:r>
          </a:p>
          <a:p>
            <a:pPr algn="ctr">
              <a:buFontTx/>
              <a:buNone/>
            </a:pPr>
            <a:r>
              <a:rPr lang="ru-RU" sz="6600" b="1"/>
              <a:t>Узнайте по портрету героя или героиню.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ru-RU" sz="6000" b="1"/>
              <a:t>Условия игры.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Игра состоит из трёх агонов (состязаний), в ходе которых из 9 участников в финал выйдут трое. Все остальные ребята – теоретики. В случае если участник затрудняется ответить, либо ответ неверен, вопрос переходит к «теоретикам». После отборочного тура каждый участник выбирает дорожку. За правильные ответы получают жетоны или ордена.</a:t>
            </a:r>
          </a:p>
          <a:p>
            <a:pPr>
              <a:lnSpc>
                <a:spcPct val="90000"/>
              </a:lnSpc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Красная дорожка – 2 вопроса.  Нельзя ошибиться ни разу.</a:t>
            </a:r>
          </a:p>
          <a:p>
            <a:pPr>
              <a:lnSpc>
                <a:spcPct val="90000"/>
              </a:lnSpc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Жёлтая дорожка -  3 вопроса.  Можно ошибиться 1 раз. (1 штрафное очко)</a:t>
            </a:r>
          </a:p>
          <a:p>
            <a:pPr>
              <a:lnSpc>
                <a:spcPct val="90000"/>
              </a:lnSpc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Зелёная дорожка -  4 вопроса. Можно ошибиться 2 раза. (2 штрафных очка).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/>
              <a:t> </a:t>
            </a:r>
            <a:r>
              <a:rPr lang="ru-RU" sz="7200" b="1">
                <a:solidFill>
                  <a:schemeClr val="bg2"/>
                </a:solidFill>
              </a:rPr>
              <a:t>Тоненькая, худенькая девочка, лет тринадцати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/>
            <a:endParaRPr lang="ru-RU" b="1">
              <a:solidFill>
                <a:schemeClr val="bg2"/>
              </a:solidFill>
            </a:endParaRPr>
          </a:p>
          <a:p>
            <a:pPr algn="ctr">
              <a:buFontTx/>
              <a:buNone/>
            </a:pPr>
            <a:r>
              <a:rPr lang="ru-RU" sz="5400" b="1">
                <a:solidFill>
                  <a:schemeClr val="bg2"/>
                </a:solidFill>
              </a:rPr>
              <a:t>У него красная борода, одет в бешмет шёлковый, на ремне кинжал серебряный. На голове шапка высокая, баранья, чёрная…</a:t>
            </a:r>
            <a:endParaRPr lang="ru-RU" sz="5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 algn="ctr">
              <a:buFontTx/>
              <a:buNone/>
            </a:pPr>
            <a:r>
              <a:rPr lang="ru-RU" sz="5400" b="1"/>
              <a:t>…она в рубахе цветной, распояской, в штанах и сапогах, голова кафтаном покрыта, ( а на голове большой кувшин  жестяной с водой).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/>
              <a:t>2  задание.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</a:t>
            </a:r>
            <a:r>
              <a:rPr lang="ru-RU" sz="6600" b="1"/>
              <a:t>Продолжи описание</a:t>
            </a:r>
            <a:r>
              <a:rPr lang="ru-RU" sz="6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5400">
                <a:solidFill>
                  <a:schemeClr val="bg2"/>
                </a:solidFill>
              </a:rPr>
              <a:t>Жилин пролежал в сарае всю ночь без сна. Когда наступил рассвет, он раскопал щёлку и стал смотреть. Что он увидел? «Видна ему из щёлки….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52400" y="22860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/>
            <a:endParaRPr lang="ru-RU">
              <a:solidFill>
                <a:schemeClr val="bg2"/>
              </a:solidFill>
            </a:endParaRPr>
          </a:p>
          <a:p>
            <a:pPr algn="ctr">
              <a:buFontTx/>
              <a:buNone/>
            </a:pPr>
            <a:r>
              <a:rPr lang="ru-RU" sz="60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«Пришёл Жилин в дом….( Горница хорошая…..</a:t>
            </a: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 algn="ctr">
              <a:buFontTx/>
              <a:buNone/>
            </a:pPr>
            <a:endParaRPr lang="ru-RU" sz="6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</a:pP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За спинами у всех татар пуховые подушки подложены, а перед ними…(опиши трапезу)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/>
              <a:t>3 задание.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 </a:t>
            </a:r>
            <a:r>
              <a:rPr lang="ru-RU" sz="5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вопросы, используя цитаты из текста.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000" b="1">
                <a:solidFill>
                  <a:schemeClr val="bg2"/>
                </a:solidFill>
              </a:rPr>
              <a:t>Кто стал хозяином пленника. И почему татары сразу не расправились с ним?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>
              <a:buFontTx/>
              <a:buNone/>
            </a:pPr>
            <a:r>
              <a:rPr lang="ru-RU" sz="6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Сколько денег закомандовал татарин, и как повёл себя Жилин?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1-ый отборочный тур.</a:t>
            </a:r>
            <a:br>
              <a:rPr lang="ru-RU" sz="4000" b="1"/>
            </a:br>
            <a:endParaRPr lang="ru-RU" sz="4000" b="1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029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b="1"/>
              <a:t>Вопросы:</a:t>
            </a:r>
            <a:endParaRPr lang="ru-RU" sz="28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  </a:t>
            </a:r>
            <a:r>
              <a:rPr lang="ru-RU" sz="4400" b="1"/>
              <a:t>1. Назовите время написания рассказа.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4400" b="1"/>
              <a:t>  2. Где происходили события?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4400" b="1"/>
              <a:t>  3. В какое время года происходили  описанные события?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/>
              <a:t>4 задание.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</a:t>
            </a:r>
            <a:r>
              <a:rPr lang="ru-RU" sz="6600" b="1"/>
              <a:t>Ответить на вопрос, используя цитаты из текста.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7200" b="1">
                <a:solidFill>
                  <a:schemeClr val="bg2"/>
                </a:solidFill>
              </a:rPr>
              <a:t>Что же на самом деле задумал Жилин?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u="sng"/>
              <a:t/>
            </a:r>
            <a:br>
              <a:rPr lang="ru-RU" sz="5400" b="1" u="sng"/>
            </a:br>
            <a:r>
              <a:rPr lang="ru-RU" sz="5400" b="1" u="sng"/>
              <a:t>3-ий агон. </a:t>
            </a:r>
            <a:r>
              <a:rPr lang="ru-RU" sz="5400" b="1"/>
              <a:t/>
            </a:r>
            <a:br>
              <a:rPr lang="ru-RU" sz="5400" b="1"/>
            </a:br>
            <a:endParaRPr lang="ru-RU" sz="5400" b="1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</a:t>
            </a:r>
            <a:r>
              <a:rPr lang="ru-RU" sz="4400" b="1">
                <a:effectLst>
                  <a:outerShdw blurRad="38100" dist="38100" dir="2700000" algn="tl">
                    <a:srgbClr val="000000"/>
                  </a:outerShdw>
                </a:effectLst>
              </a:rPr>
              <a:t>1  задание. </a:t>
            </a:r>
          </a:p>
          <a:p>
            <a:pPr algn="ctr">
              <a:buFontTx/>
              <a:buNone/>
            </a:pPr>
            <a:r>
              <a:rPr lang="ru-RU" sz="5400" b="1">
                <a:effectLst>
                  <a:outerShdw blurRad="38100" dist="38100" dir="2700000" algn="tl">
                    <a:srgbClr val="000000"/>
                  </a:outerShdw>
                </a:effectLst>
              </a:rPr>
              <a:t>Узнайте по портрету героя или героиню.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600" b="1">
                <a:solidFill>
                  <a:schemeClr val="bg2"/>
                </a:solidFill>
              </a:rPr>
              <a:t>У него шея жилистая, бритый затылок синеется из-под шапки.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/>
            <a:endParaRPr lang="ru-RU" sz="6000" b="1">
              <a:solidFill>
                <a:schemeClr val="bg2"/>
              </a:solidFill>
            </a:endParaRPr>
          </a:p>
          <a:p>
            <a:pPr algn="ctr">
              <a:buFontTx/>
              <a:buNone/>
            </a:pPr>
            <a:r>
              <a:rPr lang="ru-RU" sz="60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Лицо у него скуластое. Рубаха на нём оборванная…вся грудь голая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  </a:t>
            </a:r>
            <a:r>
              <a:rPr lang="ru-RU" sz="4800" b="1">
                <a:effectLst>
                  <a:outerShdw blurRad="38100" dist="38100" dir="2700000" algn="tl">
                    <a:srgbClr val="000000"/>
                  </a:outerShdw>
                </a:effectLst>
              </a:rPr>
              <a:t>...Он был ростом маленький, на шапке у него белое полотенце обмотано. Бородка и усы подстрижены, белые как пух; а лицо сморщенное и красное как кирпич; нос крючком, как у ястреба, а глаза серые, злые, и зубов нет – только два клыка.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2. задание.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 </a:t>
            </a:r>
            <a:r>
              <a:rPr lang="ru-RU" sz="5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вопросы, используя цитаты из текста.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600" b="1">
                <a:solidFill>
                  <a:schemeClr val="bg2"/>
                </a:solidFill>
              </a:rPr>
              <a:t>Как повёл себя в ситуации с выкупом Костылин?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>
              <a:buFontTx/>
              <a:buNone/>
            </a:pPr>
            <a:r>
              <a:rPr lang="ru-RU" b="1"/>
              <a:t> </a:t>
            </a:r>
          </a:p>
          <a:p>
            <a:pPr algn="ctr">
              <a:buFontTx/>
              <a:buNone/>
            </a:pPr>
            <a:r>
              <a:rPr lang="ru-RU" sz="60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Сравни: как вели себя в заточении два пленника: Жилин и Костылин. О чём это говорит?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 algn="ctr">
              <a:buFontTx/>
              <a:buNone/>
            </a:pPr>
            <a:endParaRPr lang="ru-RU" sz="6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</a:pP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Чем удалось Жилину заслужить расположение Дины?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ru-RU" sz="4800" b="1"/>
              <a:t>2-й отборочный тур.</a:t>
            </a:r>
            <a:r>
              <a:rPr lang="ru-RU" sz="4000" b="1"/>
              <a:t> </a:t>
            </a:r>
            <a:br>
              <a:rPr lang="ru-RU" sz="4000" b="1"/>
            </a:br>
            <a:endParaRPr lang="ru-RU" sz="4000" b="1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382000" cy="50292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/>
              <a:t>Вопросы:</a:t>
            </a:r>
            <a:endParaRPr lang="ru-RU" sz="280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  </a:t>
            </a: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1. Как называется татарская деревня?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2. Сколько вёрст нужно было проехать?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 3. Сколько денег заплатил Жилин за свою лошадь, когда она была жеребёнком?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3 задание.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</a:t>
            </a: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вопрос, используя цитаты из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000" b="1">
                <a:solidFill>
                  <a:schemeClr val="bg2"/>
                </a:solidFill>
              </a:rPr>
              <a:t>Что приключилось с Жилиным, когда он пошёл посмотреть, где живёт старик-отшельник? Что он там увидел?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>
              <a:buFontTx/>
              <a:buNone/>
            </a:pPr>
            <a:endParaRPr lang="ru-RU" sz="72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</a:pPr>
            <a:r>
              <a:rPr lang="ru-RU" sz="72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Какую историю о старике рассказал хозяин Жилину?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4 задание.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66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вопрос, используя цитаты из текста.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000">
                <a:solidFill>
                  <a:schemeClr val="bg2"/>
                </a:solidFill>
              </a:rPr>
              <a:t>Во время заточения пленники стали свидетелями татарских обычаев. Один из них – это похороны. Расскажи о нём подробно.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/>
              <a:t/>
            </a:r>
            <a:br>
              <a:rPr lang="ru-RU" sz="5400" b="1"/>
            </a:br>
            <a:r>
              <a:rPr lang="ru-RU" sz="5400" b="1"/>
              <a:t>Финал.</a:t>
            </a:r>
            <a:br>
              <a:rPr lang="ru-RU" sz="5400" b="1"/>
            </a:br>
            <a:endParaRPr lang="ru-RU" sz="5400" b="1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 </a:t>
            </a:r>
            <a:r>
              <a:rPr lang="ru-RU" sz="5400" b="1"/>
              <a:t>1.задание. </a:t>
            </a:r>
          </a:p>
          <a:p>
            <a:pPr algn="ctr">
              <a:buFontTx/>
              <a:buNone/>
            </a:pPr>
            <a:r>
              <a:rPr lang="ru-RU" sz="5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вопросы, используя цитаты из текста.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7200" b="1">
                <a:solidFill>
                  <a:schemeClr val="bg2"/>
                </a:solidFill>
              </a:rPr>
              <a:t>Как Жилин готовился к побегу?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>
              <a:buFontTx/>
              <a:buNone/>
            </a:pPr>
            <a:endParaRPr lang="ru-RU" sz="66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</a:pPr>
            <a:r>
              <a:rPr lang="ru-RU" sz="66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Как Жилину удалось убедить Костылина совершить побег?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 algn="ctr">
              <a:buFontTx/>
              <a:buNone/>
            </a:pPr>
            <a:endParaRPr lang="ru-RU" sz="6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</a:pPr>
            <a:r>
              <a:rPr lang="ru-RU" sz="66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Почему не удался первый побег?  Как  вели себя герои произведения?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2 задание.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 </a:t>
            </a: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вопросы, используя цитаты из текста.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r>
              <a:rPr lang="ru-RU" b="1"/>
              <a:t/>
            </a:r>
            <a:br>
              <a:rPr lang="ru-RU" b="1"/>
            </a:br>
            <a:r>
              <a:rPr lang="ru-RU" b="1"/>
              <a:t>3-й отборочный тур.</a:t>
            </a:r>
            <a:br>
              <a:rPr lang="ru-RU" b="1"/>
            </a:br>
            <a:endParaRPr lang="ru-RU" b="1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ru-RU" sz="2800"/>
              <a:t> </a:t>
            </a:r>
            <a:r>
              <a:rPr lang="ru-RU" sz="2800" b="1"/>
              <a:t>Вопросы:</a:t>
            </a:r>
          </a:p>
          <a:p>
            <a:pPr marL="609600" indent="-609600">
              <a:buFontTx/>
              <a:buAutoNum type="arabicPeriod"/>
            </a:pP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Что в переводе обозначает слово «джигит»? </a:t>
            </a:r>
          </a:p>
          <a:p>
            <a:pPr marL="609600" indent="-609600">
              <a:buFontTx/>
              <a:buNone/>
            </a:pP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2. Как называется украшение не шее Дины? </a:t>
            </a:r>
          </a:p>
          <a:p>
            <a:pPr marL="609600" indent="-609600">
              <a:buFontTx/>
              <a:buNone/>
            </a:pPr>
            <a:r>
              <a:rPr lang="ru-RU" sz="4000" b="1">
                <a:effectLst>
                  <a:outerShdw blurRad="38100" dist="38100" dir="2700000" algn="tl">
                    <a:srgbClr val="000000"/>
                  </a:outerShdw>
                </a:effectLst>
              </a:rPr>
              <a:t>3. Как называется татарское пиво?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600">
                <a:solidFill>
                  <a:schemeClr val="bg2"/>
                </a:solidFill>
              </a:rPr>
              <a:t>Какая участь постигла героев после неудавшегося побега?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 algn="ctr">
              <a:buFontTx/>
              <a:buNone/>
            </a:pPr>
            <a:endParaRPr lang="ru-RU" sz="72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</a:pPr>
            <a:r>
              <a:rPr lang="ru-RU" sz="72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Какую новость сообщает Дина Жилину?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 algn="ctr">
              <a:buFontTx/>
              <a:buNone/>
            </a:pPr>
            <a:endParaRPr lang="ru-RU" sz="7200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buFontTx/>
              <a:buNone/>
            </a:pPr>
            <a:r>
              <a:rPr lang="ru-RU" sz="72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Почему Дина помогла Жилину?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/>
              <a:t>3  задание.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72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000" b="1">
                <a:solidFill>
                  <a:schemeClr val="bg2"/>
                </a:solidFill>
              </a:rPr>
              <a:t>Татары говорят о Жилине «джигит», а о Костылине «смирный». Справедливо ли это? Почему?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pPr>
              <a:buFontTx/>
              <a:buNone/>
            </a:pPr>
            <a:r>
              <a:rPr lang="ru-RU" sz="40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Проанализировав поведение Дины по отношению к Жилину, других татар, которые стали доверять Жилину и даже обращались к нему за помощью, историю старика- отшельника, бывшего первого джигита, какой можно сделать вывод о взаимоотношениях людей разных национальностей?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4  задание.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  </a:t>
            </a: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Ответить на вопросы.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6600" b="1">
                <a:solidFill>
                  <a:schemeClr val="bg2"/>
                </a:solidFill>
              </a:rPr>
              <a:t>Как сложилась судьба Жилина после побега и что стало с Костылиным?</a:t>
            </a:r>
            <a:r>
              <a:rPr lang="ru-RU" b="1">
                <a:solidFill>
                  <a:schemeClr val="bg2"/>
                </a:solidFill>
              </a:rPr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/>
              <a:t>Подведение итогов. Подсчёт жетонов.</a:t>
            </a:r>
            <a:r>
              <a:rPr lang="ru-RU" sz="4000" b="1"/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ru-RU" sz="6600" b="1"/>
          </a:p>
          <a:p>
            <a:pPr algn="ctr">
              <a:buFontTx/>
              <a:buNone/>
            </a:pPr>
            <a:r>
              <a:rPr lang="ru-RU" sz="8000" b="1"/>
              <a:t>МОЛОДЦЫ!</a:t>
            </a:r>
            <a:r>
              <a:rPr lang="ru-RU" sz="8000"/>
              <a:t> 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4" grpId="1"/>
      <p:bldP spid="69634" grpId="2"/>
      <p:bldP spid="69635" grpId="0" build="p"/>
      <p:bldP spid="69635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u="sng"/>
              <a:t>1-й агон.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sz="6000" b="1"/>
              <a:t>1.задание. </a:t>
            </a:r>
          </a:p>
          <a:p>
            <a:pPr algn="ctr">
              <a:buFontTx/>
              <a:buNone/>
            </a:pPr>
            <a:r>
              <a:rPr lang="ru-RU" sz="6000" b="1"/>
              <a:t>Узнайте по портрету героя или героиню.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2FB628"/>
          </a:solidFill>
        </p:spPr>
        <p:txBody>
          <a:bodyPr/>
          <a:lstStyle/>
          <a:p>
            <a:r>
              <a:rPr lang="ru-RU" sz="7200" b="1"/>
              <a:t>Мужчина грузный, толстый…</a:t>
            </a:r>
            <a:endParaRPr lang="ru-RU" sz="7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F3F814"/>
          </a:solidFill>
        </p:spPr>
        <p:txBody>
          <a:bodyPr/>
          <a:lstStyle/>
          <a:p>
            <a:endParaRPr lang="ru-RU"/>
          </a:p>
          <a:p>
            <a:endParaRPr lang="ru-RU"/>
          </a:p>
          <a:p>
            <a:pPr algn="ctr">
              <a:buFontTx/>
              <a:buNone/>
            </a:pPr>
            <a:r>
              <a:rPr lang="ru-RU"/>
              <a:t>   </a:t>
            </a:r>
            <a:r>
              <a:rPr lang="ru-RU" sz="60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Барин, служивший офицером на Кавказе. Не велик ростом, да удал.</a:t>
            </a:r>
            <a:r>
              <a:rPr lang="ru-RU" sz="6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rgbClr val="D00E0E"/>
          </a:solidFill>
        </p:spPr>
        <p:txBody>
          <a:bodyPr/>
          <a:lstStyle/>
          <a:p>
            <a:pPr>
              <a:buFontTx/>
              <a:buNone/>
            </a:pPr>
            <a:r>
              <a:rPr lang="ru-RU" sz="2800" b="1"/>
              <a:t>    </a:t>
            </a:r>
          </a:p>
          <a:p>
            <a:pPr>
              <a:buFontTx/>
              <a:buNone/>
            </a:pPr>
            <a:endParaRPr lang="ru-RU" sz="2800" b="1"/>
          </a:p>
          <a:p>
            <a:pPr algn="ctr">
              <a:buFontTx/>
              <a:buNone/>
            </a:pPr>
            <a:r>
              <a:rPr lang="ru-RU" sz="2800" b="1"/>
              <a:t>…</a:t>
            </a:r>
            <a:r>
              <a:rPr lang="ru-RU" sz="4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Глаза у него черные, светлые, румяный, бородка маленькая, подстрижена; лицо весёлое…Одет в бешмет шёлковый, синий, обшитый галунчиком; башмачки красные, сафьянные, обшитые серебром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ершина горы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216</TotalTime>
  <Words>966</Words>
  <Application>Microsoft Office PowerPoint</Application>
  <PresentationFormat>Экран (4:3)</PresentationFormat>
  <Paragraphs>116</Paragraphs>
  <Slides>58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58</vt:i4>
      </vt:variant>
    </vt:vector>
  </HeadingPairs>
  <TitlesOfParts>
    <vt:vector size="61" baseType="lpstr">
      <vt:lpstr>Arial</vt:lpstr>
      <vt:lpstr>Wingdings</vt:lpstr>
      <vt:lpstr>Вершина горы</vt:lpstr>
      <vt:lpstr>Слайд 1</vt:lpstr>
      <vt:lpstr>Условия игры.</vt:lpstr>
      <vt:lpstr>1-ый отборочный тур. </vt:lpstr>
      <vt:lpstr>2-й отборочный тур.  </vt:lpstr>
      <vt:lpstr> 3-й отборочный тур. </vt:lpstr>
      <vt:lpstr>1-й агон.</vt:lpstr>
      <vt:lpstr>Мужчина грузный, толстый…</vt:lpstr>
      <vt:lpstr>Слайд 8</vt:lpstr>
      <vt:lpstr>Слайд 9</vt:lpstr>
      <vt:lpstr>2. задание.</vt:lpstr>
      <vt:lpstr>Пришло ему раз письмо из дома. Пишет ему старуха-мать: </vt:lpstr>
      <vt:lpstr>Слайд 12</vt:lpstr>
      <vt:lpstr>Слайд 13</vt:lpstr>
      <vt:lpstr>3 задание.</vt:lpstr>
      <vt:lpstr>Почему Жилин выехал из крепости не один, а с обозом? </vt:lpstr>
      <vt:lpstr>Слайд 16</vt:lpstr>
      <vt:lpstr>4 задание.</vt:lpstr>
      <vt:lpstr>Как случилось, что Жилин остался без ружья? </vt:lpstr>
      <vt:lpstr> 2-й агон. </vt:lpstr>
      <vt:lpstr> Тоненькая, худенькая девочка, лет тринадцати </vt:lpstr>
      <vt:lpstr>Слайд 21</vt:lpstr>
      <vt:lpstr>Слайд 22</vt:lpstr>
      <vt:lpstr>2  задание.</vt:lpstr>
      <vt:lpstr>Жилин пролежал в сарае всю ночь без сна. Когда наступил рассвет, он раскопал щёлку и стал смотреть. Что он увидел? «Видна ему из щёлки….</vt:lpstr>
      <vt:lpstr>Слайд 25</vt:lpstr>
      <vt:lpstr>Слайд 26</vt:lpstr>
      <vt:lpstr>3 задание.</vt:lpstr>
      <vt:lpstr>Кто стал хозяином пленника. И почему татары сразу не расправились с ним? </vt:lpstr>
      <vt:lpstr>Слайд 29</vt:lpstr>
      <vt:lpstr>4 задание.</vt:lpstr>
      <vt:lpstr>Что же на самом деле задумал Жилин? </vt:lpstr>
      <vt:lpstr> 3-ий агон.  </vt:lpstr>
      <vt:lpstr>У него шея жилистая, бритый затылок синеется из-под шапки. </vt:lpstr>
      <vt:lpstr>Слайд 34</vt:lpstr>
      <vt:lpstr>Слайд 35</vt:lpstr>
      <vt:lpstr>2. задание.</vt:lpstr>
      <vt:lpstr>Как повёл себя в ситуации с выкупом Костылин? </vt:lpstr>
      <vt:lpstr>Слайд 38</vt:lpstr>
      <vt:lpstr>Слайд 39</vt:lpstr>
      <vt:lpstr>3 задание.</vt:lpstr>
      <vt:lpstr>Что приключилось с Жилиным, когда он пошёл посмотреть, где живёт старик-отшельник? Что он там увидел? </vt:lpstr>
      <vt:lpstr>Слайд 42</vt:lpstr>
      <vt:lpstr>4 задание.</vt:lpstr>
      <vt:lpstr>Во время заточения пленники стали свидетелями татарских обычаев. Один из них – это похороны. Расскажи о нём подробно. </vt:lpstr>
      <vt:lpstr> Финал. </vt:lpstr>
      <vt:lpstr>Как Жилин готовился к побегу? </vt:lpstr>
      <vt:lpstr>Слайд 47</vt:lpstr>
      <vt:lpstr>Слайд 48</vt:lpstr>
      <vt:lpstr>2 задание.</vt:lpstr>
      <vt:lpstr>Какая участь постигла героев после неудавшегося побега? </vt:lpstr>
      <vt:lpstr>Слайд 51</vt:lpstr>
      <vt:lpstr>Слайд 52</vt:lpstr>
      <vt:lpstr>3  задание.</vt:lpstr>
      <vt:lpstr>Татары говорят о Жилине «джигит», а о Костылине «смирный». Справедливо ли это? Почему?</vt:lpstr>
      <vt:lpstr>Слайд 55</vt:lpstr>
      <vt:lpstr>4  задание.</vt:lpstr>
      <vt:lpstr>Как сложилась судьба Жилина после побега и что стало с Костылиным? </vt:lpstr>
      <vt:lpstr>Подведение итогов. Подсчёт жетонов.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4</cp:revision>
  <cp:lastPrinted>1601-01-01T00:00:00Z</cp:lastPrinted>
  <dcterms:created xsi:type="dcterms:W3CDTF">1601-01-01T00:00:00Z</dcterms:created>
  <dcterms:modified xsi:type="dcterms:W3CDTF">2012-03-29T12:45:09Z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