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64" r:id="rId3"/>
    <p:sldId id="263" r:id="rId4"/>
    <p:sldId id="265" r:id="rId5"/>
    <p:sldId id="266" r:id="rId6"/>
    <p:sldId id="269" r:id="rId7"/>
    <p:sldId id="271" r:id="rId8"/>
    <p:sldId id="270" r:id="rId9"/>
    <p:sldId id="279" r:id="rId10"/>
    <p:sldId id="273" r:id="rId11"/>
    <p:sldId id="272" r:id="rId12"/>
    <p:sldId id="291" r:id="rId13"/>
    <p:sldId id="293" r:id="rId14"/>
    <p:sldId id="280" r:id="rId15"/>
    <p:sldId id="276" r:id="rId16"/>
    <p:sldId id="275" r:id="rId17"/>
    <p:sldId id="277" r:id="rId18"/>
    <p:sldId id="274" r:id="rId19"/>
    <p:sldId id="281" r:id="rId20"/>
    <p:sldId id="292" r:id="rId21"/>
    <p:sldId id="29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60E5C0-6B74-4849-ACD2-41F8B86D5D1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C1B2B-D851-44E8-9F5A-410A79CDD1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7E9C4-EF6A-42A7-8733-5DADBB086A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90DB9-489C-4FB0-8A65-A597B684C8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D34FF-4EE2-47C2-AEDE-B804F8FDF1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7415-3054-4BBE-AE65-E9B7E89781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D9306-4D9E-4D05-B8B9-D664389E6E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0F8D1-1A57-47CF-B066-6DD5E2552E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05078-FC2D-4F19-8B43-476BB60930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4B098-AF4E-4EEB-BF2E-15B4AFC13A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B087C-F13B-4C1E-BD4F-E52D1B486F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BC74C-E434-4298-A9FC-F8AD6EA11A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1A9D23-4CEE-4A20-86AD-DA102A2B27B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cover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gif"/><Relationship Id="rId7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38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.gif"/><Relationship Id="rId5" Type="http://schemas.openxmlformats.org/officeDocument/2006/relationships/image" Target="../media/image33.jpeg"/><Relationship Id="rId10" Type="http://schemas.openxmlformats.org/officeDocument/2006/relationships/image" Target="../media/image10.gif"/><Relationship Id="rId4" Type="http://schemas.openxmlformats.org/officeDocument/2006/relationships/image" Target="../media/image32.png"/><Relationship Id="rId9" Type="http://schemas.openxmlformats.org/officeDocument/2006/relationships/hyperlink" Target="http://feyaworld.narod.ru/index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.gif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jpeg"/><Relationship Id="rId11" Type="http://schemas.openxmlformats.org/officeDocument/2006/relationships/image" Target="../media/image3.gi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55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5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as-mdou2.ucoz.ru/" TargetMode="Externa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eyaworld.narod.ru/index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hyperlink" Target="http://feyaworld.narod.ru/index.html" TargetMode="Externa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open-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9219" name="Рисунок 6" descr="Забава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401259">
            <a:off x="6858000" y="1981200"/>
            <a:ext cx="22860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7913">
            <a:off x="457200" y="1600200"/>
            <a:ext cx="7524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8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7913">
            <a:off x="5410200" y="1676400"/>
            <a:ext cx="7524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Прямоугольник 10"/>
          <p:cNvSpPr>
            <a:spLocks noChangeArrowheads="1"/>
          </p:cNvSpPr>
          <p:nvPr/>
        </p:nvSpPr>
        <p:spPr bwMode="auto">
          <a:xfrm>
            <a:off x="533400" y="4419600"/>
            <a:ext cx="77724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</a:rPr>
              <a:t>  Воспитатели:</a:t>
            </a:r>
          </a:p>
          <a:p>
            <a:pPr algn="ctr"/>
            <a:r>
              <a:rPr lang="ru-RU" sz="2800" b="1" i="1">
                <a:solidFill>
                  <a:srgbClr val="000066"/>
                </a:solidFill>
              </a:rPr>
              <a:t>Моисеева Надежда Васильевна, Мышинская Екатерина Сергеевна</a:t>
            </a:r>
            <a:r>
              <a:rPr lang="ru-RU" sz="2800" b="1">
                <a:solidFill>
                  <a:srgbClr val="000066"/>
                </a:solidFill>
              </a:rPr>
              <a:t>.</a:t>
            </a:r>
          </a:p>
          <a:p>
            <a:pPr algn="ctr"/>
            <a:r>
              <a:rPr lang="ru-RU" sz="2400">
                <a:solidFill>
                  <a:srgbClr val="000066"/>
                </a:solidFill>
              </a:rPr>
              <a:t>Красноярский край, с.Тасеево </a:t>
            </a:r>
          </a:p>
          <a:p>
            <a:pPr algn="ctr"/>
            <a:r>
              <a:rPr lang="ru-RU" sz="2400">
                <a:solidFill>
                  <a:srgbClr val="000066"/>
                </a:solidFill>
              </a:rPr>
              <a:t>2011год</a:t>
            </a:r>
          </a:p>
          <a:p>
            <a:pPr algn="ctr"/>
            <a:r>
              <a:rPr lang="ru-RU" sz="2800" b="1" u="sng"/>
              <a:t> </a:t>
            </a:r>
            <a:endParaRPr lang="ru-RU" sz="2800"/>
          </a:p>
        </p:txBody>
      </p:sp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6096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1143000"/>
            <a:ext cx="22621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62000" y="2590800"/>
            <a:ext cx="6705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Использование информационно-коммуникационных технологий для развития познавательного интереса у дошкольников</a:t>
            </a:r>
          </a:p>
        </p:txBody>
      </p:sp>
    </p:spTree>
  </p:cSld>
  <p:clrMapOvr>
    <a:masterClrMapping/>
  </p:clrMapOvr>
  <p:transition advClick="0" advTm="15000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open-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21508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7913">
            <a:off x="457200" y="685800"/>
            <a:ext cx="7524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8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370894">
            <a:off x="7543800" y="5181600"/>
            <a:ext cx="13716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28600" y="2286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000066"/>
                </a:solidFill>
              </a:rPr>
              <a:t>Использование на занятиях  демонстрационных и дидактических материалов</a:t>
            </a:r>
          </a:p>
        </p:txBody>
      </p:sp>
      <p:pic>
        <p:nvPicPr>
          <p:cNvPr id="21514" name="Picture 2" descr="E:\Documents and Settings\uzer\Рабочий стол\8 марта 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29232">
            <a:off x="5486400" y="10668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3" descr="E:\Documents and Settings\uzer\Рабочий стол\8 марта 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65374">
            <a:off x="1066800" y="12192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8 марта 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81736">
            <a:off x="3733800" y="3886200"/>
            <a:ext cx="3581400" cy="2457450"/>
          </a:xfrm>
          <a:prstGeom prst="rect">
            <a:avLst/>
          </a:prstGeom>
          <a:noFill/>
        </p:spPr>
      </p:pic>
      <p:pic>
        <p:nvPicPr>
          <p:cNvPr id="21517" name="Picture 13" descr="8 марта 0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632600">
            <a:off x="314325" y="3870325"/>
            <a:ext cx="3048000" cy="2370138"/>
          </a:xfrm>
          <a:prstGeom prst="rect">
            <a:avLst/>
          </a:prstGeom>
          <a:noFill/>
        </p:spPr>
      </p:pic>
      <p:pic>
        <p:nvPicPr>
          <p:cNvPr id="21518" name="Picture 14" descr="Изображение 0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64816">
            <a:off x="1066800" y="1219200"/>
            <a:ext cx="3276600" cy="2514600"/>
          </a:xfrm>
          <a:prstGeom prst="rect">
            <a:avLst/>
          </a:prstGeom>
          <a:noFill/>
        </p:spPr>
      </p:pic>
      <p:pic>
        <p:nvPicPr>
          <p:cNvPr id="21519" name="Picture 15" descr="Изображение 0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412115">
            <a:off x="5486400" y="990600"/>
            <a:ext cx="3127375" cy="2438400"/>
          </a:xfrm>
          <a:prstGeom prst="rect">
            <a:avLst/>
          </a:prstGeom>
          <a:noFill/>
        </p:spPr>
      </p:pic>
      <p:pic>
        <p:nvPicPr>
          <p:cNvPr id="21520" name="Picture 16" descr="Изображение 0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696183">
            <a:off x="304800" y="3810000"/>
            <a:ext cx="3122613" cy="2514600"/>
          </a:xfrm>
          <a:prstGeom prst="rect">
            <a:avLst/>
          </a:prstGeom>
          <a:noFill/>
        </p:spPr>
      </p:pic>
      <p:pic>
        <p:nvPicPr>
          <p:cNvPr id="21521" name="Picture 17" descr="Изображение 0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34781">
            <a:off x="3733800" y="3886200"/>
            <a:ext cx="3657600" cy="25685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5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open-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1524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000066"/>
                </a:solidFill>
              </a:rPr>
              <a:t>Использование в занятиях элементов </a:t>
            </a:r>
          </a:p>
          <a:p>
            <a:r>
              <a:rPr lang="ru-RU" b="1" u="sng">
                <a:solidFill>
                  <a:srgbClr val="000066"/>
                </a:solidFill>
              </a:rPr>
              <a:t>   компьютерных игр</a:t>
            </a:r>
          </a:p>
        </p:txBody>
      </p:sp>
      <p:pic>
        <p:nvPicPr>
          <p:cNvPr id="20490" name="Picture 4" descr="E:\Documents and Settings\uzer\Рабочий стол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5262">
            <a:off x="6645275" y="534988"/>
            <a:ext cx="234315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6" descr="E:\Documents and Settings\uzer\Рабочий стол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4076">
            <a:off x="6705600" y="4419600"/>
            <a:ext cx="21590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2" descr="E:\Documents and Settings\uzer\Рабочий стол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4552">
            <a:off x="3295650" y="1249363"/>
            <a:ext cx="24479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7" descr="E:\Documents and Settings\uzer\Рабочий стол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07693">
            <a:off x="2719388" y="3376613"/>
            <a:ext cx="2514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5" descr="E:\Documents and Settings\uzer\Рабочий стол\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774566">
            <a:off x="228600" y="1295400"/>
            <a:ext cx="30670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97913">
            <a:off x="5181600" y="457200"/>
            <a:ext cx="914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1" descr="Изображение 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744683">
            <a:off x="185738" y="1222375"/>
            <a:ext cx="3124200" cy="2057400"/>
          </a:xfrm>
          <a:prstGeom prst="rect">
            <a:avLst/>
          </a:prstGeom>
          <a:noFill/>
        </p:spPr>
      </p:pic>
      <p:pic>
        <p:nvPicPr>
          <p:cNvPr id="20502" name="Picture 22" descr="Изображение 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32100">
            <a:off x="3275013" y="1225550"/>
            <a:ext cx="2514600" cy="1909763"/>
          </a:xfrm>
          <a:prstGeom prst="rect">
            <a:avLst/>
          </a:prstGeom>
          <a:noFill/>
        </p:spPr>
      </p:pic>
      <p:pic>
        <p:nvPicPr>
          <p:cNvPr id="20503" name="Picture 23" descr="Изображение 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73911">
            <a:off x="6615113" y="504825"/>
            <a:ext cx="2374900" cy="1930400"/>
          </a:xfrm>
          <a:prstGeom prst="rect">
            <a:avLst/>
          </a:prstGeom>
          <a:noFill/>
        </p:spPr>
      </p:pic>
      <p:pic>
        <p:nvPicPr>
          <p:cNvPr id="20504" name="Picture 8" descr="E:\Documents and Settings\uzer\Рабочий стол\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610622">
            <a:off x="5791200" y="2057400"/>
            <a:ext cx="22860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25" descr="Изображение 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73911">
            <a:off x="5772150" y="2052638"/>
            <a:ext cx="2374900" cy="2136775"/>
          </a:xfrm>
          <a:prstGeom prst="rect">
            <a:avLst/>
          </a:prstGeom>
          <a:noFill/>
        </p:spPr>
      </p:pic>
      <p:pic>
        <p:nvPicPr>
          <p:cNvPr id="20506" name="Picture 26" descr="Изображение 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86769">
            <a:off x="6629400" y="4419600"/>
            <a:ext cx="2211388" cy="1727200"/>
          </a:xfrm>
          <a:prstGeom prst="rect">
            <a:avLst/>
          </a:prstGeom>
          <a:noFill/>
        </p:spPr>
      </p:pic>
      <p:pic>
        <p:nvPicPr>
          <p:cNvPr id="20507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975667">
            <a:off x="6019800" y="5029200"/>
            <a:ext cx="1362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29" descr="Изображение 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91816">
            <a:off x="2703513" y="3359150"/>
            <a:ext cx="2584450" cy="2052638"/>
          </a:xfrm>
          <a:prstGeom prst="rect">
            <a:avLst/>
          </a:prstGeom>
          <a:noFill/>
        </p:spPr>
      </p:pic>
      <p:pic>
        <p:nvPicPr>
          <p:cNvPr id="20510" name="Picture 10" descr="E:\Documents and Settings\uzer\Рабочий стол\8 марта 03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786325">
            <a:off x="304800" y="4343400"/>
            <a:ext cx="27305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31" descr="Изображение 0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850241">
            <a:off x="312738" y="4254500"/>
            <a:ext cx="2743200" cy="21447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5000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open-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28600" y="3810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u="sng">
                <a:solidFill>
                  <a:srgbClr val="000066"/>
                </a:solidFill>
              </a:rPr>
              <a:t>Диагностические данные (умственное развитие) </a:t>
            </a:r>
          </a:p>
          <a:p>
            <a:pPr algn="ctr"/>
            <a:r>
              <a:rPr lang="ru-RU" b="1" u="sng">
                <a:solidFill>
                  <a:srgbClr val="000066"/>
                </a:solidFill>
              </a:rPr>
              <a:t>2010-2011 учебный год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52400" y="1066800"/>
            <a:ext cx="8610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66"/>
                </a:solidFill>
              </a:rPr>
              <a:t>1 </a:t>
            </a:r>
            <a:r>
              <a:rPr lang="ru-RU" b="1">
                <a:solidFill>
                  <a:srgbClr val="000066"/>
                </a:solidFill>
              </a:rPr>
              <a:t>– </a:t>
            </a:r>
            <a:r>
              <a:rPr lang="ru-RU" b="1" i="1">
                <a:solidFill>
                  <a:srgbClr val="000066"/>
                </a:solidFill>
              </a:rPr>
              <a:t>уровень познавательной активности;</a:t>
            </a:r>
          </a:p>
          <a:p>
            <a:r>
              <a:rPr lang="ru-RU" b="1" i="1">
                <a:solidFill>
                  <a:srgbClr val="000066"/>
                </a:solidFill>
              </a:rPr>
              <a:t>2 – уровень развития произвольного слухового запоминания (объем кратковременной памяти);</a:t>
            </a:r>
          </a:p>
          <a:p>
            <a:r>
              <a:rPr lang="ru-RU" b="1" i="1">
                <a:solidFill>
                  <a:srgbClr val="000066"/>
                </a:solidFill>
              </a:rPr>
              <a:t>3 – уровень развития произвольного внимания;</a:t>
            </a:r>
          </a:p>
          <a:p>
            <a:r>
              <a:rPr lang="ru-RU" b="1" i="1">
                <a:solidFill>
                  <a:srgbClr val="000066"/>
                </a:solidFill>
              </a:rPr>
              <a:t>4 – уровень владения обобщающими понятиями, умение выделять лишнее.</a:t>
            </a: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000066"/>
              </a:solidFill>
            </a:endParaRPr>
          </a:p>
        </p:txBody>
      </p:sp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0" y="2514600"/>
          <a:ext cx="8537575" cy="4116388"/>
        </p:xfrm>
        <a:graphic>
          <a:graphicData uri="http://schemas.openxmlformats.org/presentationml/2006/ole">
            <p:oleObj spid="_x0000_s59399" name="Диаграмма" r:id="rId4" imgW="8734275" imgH="4210235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 advTm="15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open-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66"/>
                </a:solidFill>
              </a:rPr>
              <a:t>Схема пошагового применения ИКТ в работе с детьми </a:t>
            </a:r>
          </a:p>
        </p:txBody>
      </p:sp>
      <p:pic>
        <p:nvPicPr>
          <p:cNvPr id="62469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7913">
            <a:off x="228600" y="5029200"/>
            <a:ext cx="152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23167">
            <a:off x="8001000" y="1066800"/>
            <a:ext cx="914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Рисунок 6" descr="Забава коп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01259">
            <a:off x="6477000" y="2667000"/>
            <a:ext cx="22860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533400" y="838200"/>
            <a:ext cx="4114800" cy="1244600"/>
          </a:xfrm>
          <a:prstGeom prst="cloudCallout">
            <a:avLst>
              <a:gd name="adj1" fmla="val 35764"/>
              <a:gd name="adj2" fmla="val 123597"/>
            </a:avLst>
          </a:prstGeom>
          <a:solidFill>
            <a:srgbClr val="B6E6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>
                <a:solidFill>
                  <a:srgbClr val="000066"/>
                </a:solidFill>
              </a:rPr>
              <a:t>Шаг 1 – </a:t>
            </a:r>
            <a:r>
              <a:rPr lang="ru-RU" sz="1400">
                <a:solidFill>
                  <a:srgbClr val="000066"/>
                </a:solidFill>
              </a:rPr>
              <a:t>применение презентаций в режимных моментах</a:t>
            </a:r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4572000" y="1752600"/>
            <a:ext cx="4419600" cy="1295400"/>
          </a:xfrm>
          <a:prstGeom prst="cloudCallout">
            <a:avLst>
              <a:gd name="adj1" fmla="val -61532"/>
              <a:gd name="adj2" fmla="val 46199"/>
            </a:avLst>
          </a:prstGeom>
          <a:solidFill>
            <a:srgbClr val="B6E6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>
                <a:solidFill>
                  <a:srgbClr val="000066"/>
                </a:solidFill>
              </a:rPr>
              <a:t>Шаг 2 – </a:t>
            </a:r>
            <a:r>
              <a:rPr lang="ru-RU" sz="1400">
                <a:solidFill>
                  <a:srgbClr val="000066"/>
                </a:solidFill>
              </a:rPr>
              <a:t>применение презентаций как дидактическое сопровождение к занятию</a:t>
            </a:r>
          </a:p>
        </p:txBody>
      </p:sp>
      <p:sp>
        <p:nvSpPr>
          <p:cNvPr id="62478" name="AutoShape 14"/>
          <p:cNvSpPr>
            <a:spLocks noChangeArrowheads="1"/>
          </p:cNvSpPr>
          <p:nvPr/>
        </p:nvSpPr>
        <p:spPr bwMode="auto">
          <a:xfrm>
            <a:off x="0" y="3276600"/>
            <a:ext cx="4343400" cy="1447800"/>
          </a:xfrm>
          <a:prstGeom prst="cloudCallout">
            <a:avLst>
              <a:gd name="adj1" fmla="val 43532"/>
              <a:gd name="adj2" fmla="val -69190"/>
            </a:avLst>
          </a:prstGeom>
          <a:solidFill>
            <a:srgbClr val="B6E6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>
                <a:solidFill>
                  <a:srgbClr val="000066"/>
                </a:solidFill>
              </a:rPr>
              <a:t>Шаг 3 – </a:t>
            </a:r>
            <a:r>
              <a:rPr lang="ru-RU" sz="1400">
                <a:solidFill>
                  <a:srgbClr val="000066"/>
                </a:solidFill>
              </a:rPr>
              <a:t>знакомство и приобщение детей к развивающим и компьютерным играм и программе </a:t>
            </a:r>
            <a:r>
              <a:rPr lang="en-US" sz="1400">
                <a:solidFill>
                  <a:srgbClr val="000066"/>
                </a:solidFill>
              </a:rPr>
              <a:t>Paint</a:t>
            </a:r>
            <a:endParaRPr lang="ru-RU" sz="1400">
              <a:solidFill>
                <a:srgbClr val="000066"/>
              </a:solidFill>
            </a:endParaRPr>
          </a:p>
        </p:txBody>
      </p:sp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3657600" y="4419600"/>
            <a:ext cx="4495800" cy="1066800"/>
          </a:xfrm>
          <a:prstGeom prst="cloudCallout">
            <a:avLst>
              <a:gd name="adj1" fmla="val -40995"/>
              <a:gd name="adj2" fmla="val -183185"/>
            </a:avLst>
          </a:prstGeom>
          <a:solidFill>
            <a:srgbClr val="B6E6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>
                <a:solidFill>
                  <a:srgbClr val="000066"/>
                </a:solidFill>
              </a:rPr>
              <a:t>Шаг 4 - </a:t>
            </a:r>
            <a:r>
              <a:rPr lang="ru-RU" sz="1400">
                <a:solidFill>
                  <a:srgbClr val="000066"/>
                </a:solidFill>
              </a:rPr>
              <a:t>Разработка программы  </a:t>
            </a:r>
          </a:p>
          <a:p>
            <a:pPr algn="ctr"/>
            <a:r>
              <a:rPr lang="ru-RU">
                <a:solidFill>
                  <a:srgbClr val="000066"/>
                </a:solidFill>
              </a:rPr>
              <a:t>«Малыш и компьютер»</a:t>
            </a:r>
          </a:p>
        </p:txBody>
      </p:sp>
    </p:spTree>
  </p:cSld>
  <p:clrMapOvr>
    <a:masterClrMapping/>
  </p:clrMapOvr>
  <p:transition advClick="0" advTm="20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 animBg="1"/>
      <p:bldP spid="62477" grpId="0" animBg="1"/>
      <p:bldP spid="62478" grpId="0" animBg="1"/>
      <p:bldP spid="624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open-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743200" y="152400"/>
            <a:ext cx="624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000066"/>
                </a:solidFill>
              </a:rPr>
              <a:t>Программа «Малыш и компьютер»</a:t>
            </a:r>
            <a:r>
              <a:rPr lang="ru-RU" b="1" u="sng">
                <a:solidFill>
                  <a:srgbClr val="000066"/>
                </a:solidFill>
              </a:rPr>
              <a:t>  </a:t>
            </a:r>
          </a:p>
          <a:p>
            <a:pPr algn="ctr"/>
            <a:r>
              <a:rPr lang="ru-RU" b="1">
                <a:solidFill>
                  <a:srgbClr val="000066"/>
                </a:solidFill>
              </a:rPr>
              <a:t>(для детей старшего дошкольного возраста)</a:t>
            </a:r>
          </a:p>
        </p:txBody>
      </p:sp>
      <p:pic>
        <p:nvPicPr>
          <p:cNvPr id="36871" name="Рисунок 2" descr="BS0058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2713"/>
            <a:ext cx="297180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7913">
            <a:off x="609600" y="3581400"/>
            <a:ext cx="152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223167">
            <a:off x="8001000" y="1066800"/>
            <a:ext cx="914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Рисунок 6" descr="Забава коп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401259">
            <a:off x="6858000" y="4151313"/>
            <a:ext cx="22860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 descr="август 0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2313" y="990600"/>
            <a:ext cx="3946525" cy="541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4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open-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3429000" y="155575"/>
            <a:ext cx="227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000066"/>
                </a:solidFill>
              </a:rPr>
              <a:t>Конференции</a:t>
            </a:r>
          </a:p>
        </p:txBody>
      </p:sp>
      <p:pic>
        <p:nvPicPr>
          <p:cNvPr id="327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71040">
            <a:off x="5191125" y="768350"/>
            <a:ext cx="2362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34552">
            <a:off x="5970588" y="2460625"/>
            <a:ext cx="2443162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843908">
            <a:off x="3657600" y="3200400"/>
            <a:ext cx="22098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759005">
            <a:off x="4500563" y="4791075"/>
            <a:ext cx="21336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829719">
            <a:off x="1306513" y="4475163"/>
            <a:ext cx="228600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0" name="Picture 22" descr="1 0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062362">
            <a:off x="990600" y="533400"/>
            <a:ext cx="26289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2" name="Picture 5" descr=" Посетите Волшебную страну 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89888" y="3505200"/>
            <a:ext cx="11541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797913">
            <a:off x="3810000" y="1981200"/>
            <a:ext cx="12192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4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797913">
            <a:off x="228600" y="5791200"/>
            <a:ext cx="7620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5" name="Picture 27" descr="Изображение 0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998485">
            <a:off x="923925" y="466725"/>
            <a:ext cx="2743200" cy="2057400"/>
          </a:xfrm>
          <a:prstGeom prst="rect">
            <a:avLst/>
          </a:prstGeom>
          <a:noFill/>
        </p:spPr>
      </p:pic>
      <p:pic>
        <p:nvPicPr>
          <p:cNvPr id="32796" name="Picture 28" descr="1 02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897610">
            <a:off x="381000" y="2133600"/>
            <a:ext cx="2819400" cy="21129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2797" name="Picture 29" descr="Изображение 0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876045">
            <a:off x="312738" y="2130425"/>
            <a:ext cx="2900362" cy="2174875"/>
          </a:xfrm>
          <a:prstGeom prst="rect">
            <a:avLst/>
          </a:prstGeom>
          <a:noFill/>
        </p:spPr>
      </p:pic>
      <p:pic>
        <p:nvPicPr>
          <p:cNvPr id="32798" name="Picture 30" descr="Изображение 0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838473">
            <a:off x="5176838" y="758825"/>
            <a:ext cx="2365375" cy="1679575"/>
          </a:xfrm>
          <a:prstGeom prst="rect">
            <a:avLst/>
          </a:prstGeom>
          <a:noFill/>
        </p:spPr>
      </p:pic>
      <p:pic>
        <p:nvPicPr>
          <p:cNvPr id="32799" name="Picture 31" descr="Изображение 0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830894">
            <a:off x="5942013" y="2387600"/>
            <a:ext cx="2498725" cy="1743075"/>
          </a:xfrm>
          <a:prstGeom prst="rect">
            <a:avLst/>
          </a:prstGeom>
          <a:noFill/>
        </p:spPr>
      </p:pic>
      <p:pic>
        <p:nvPicPr>
          <p:cNvPr id="32800" name="Picture 32" descr="Изображение 0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802104">
            <a:off x="3581400" y="3163888"/>
            <a:ext cx="2324100" cy="1657350"/>
          </a:xfrm>
          <a:prstGeom prst="rect">
            <a:avLst/>
          </a:prstGeom>
          <a:noFill/>
        </p:spPr>
      </p:pic>
      <p:pic>
        <p:nvPicPr>
          <p:cNvPr id="32801" name="Picture 33" descr="Изображение 0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824499">
            <a:off x="1295400" y="4495800"/>
            <a:ext cx="2286000" cy="1841500"/>
          </a:xfrm>
          <a:prstGeom prst="rect">
            <a:avLst/>
          </a:prstGeom>
          <a:noFill/>
        </p:spPr>
      </p:pic>
      <p:pic>
        <p:nvPicPr>
          <p:cNvPr id="32802" name="Picture 34" descr="Изображение 0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717071">
            <a:off x="4491038" y="4797425"/>
            <a:ext cx="2201862" cy="14938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open-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2356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59293">
            <a:off x="7239000" y="228600"/>
            <a:ext cx="142716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80756">
            <a:off x="5603875" y="668338"/>
            <a:ext cx="1441450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52400" y="838200"/>
            <a:ext cx="56388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>В материалах Фестиваля педагогических идей «Открытый урок» на сайте Фестиваля, на компакт - диске, в сборнике тезисов (г. Москва, 2010 -2011гг.);</a:t>
            </a:r>
            <a:br>
              <a:rPr lang="ru-RU" sz="1400" b="1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sz="1400" b="1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>В материалах </a:t>
            </a:r>
            <a:r>
              <a:rPr lang="en-US" sz="1400" b="1">
                <a:solidFill>
                  <a:srgbClr val="000066"/>
                </a:solidFill>
                <a:latin typeface="Times New Roman" pitchFamily="18" charset="0"/>
              </a:rPr>
              <a:t>I </a:t>
            </a:r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>Всероссийской распределенной научно-практической конференции с международным участием (г. Красноярск, 2009 г.);</a:t>
            </a:r>
            <a:br>
              <a:rPr lang="ru-RU" sz="1400" b="1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sz="1400" b="1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>В материалах </a:t>
            </a:r>
            <a:r>
              <a:rPr lang="en-US" sz="1400" b="1">
                <a:solidFill>
                  <a:srgbClr val="000066"/>
                </a:solidFill>
                <a:latin typeface="Times New Roman" pitchFamily="18" charset="0"/>
              </a:rPr>
              <a:t>II </a:t>
            </a:r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>Всероссийской распределенной научно-практической конференции с международным участием (г. Красноярск, 2010 г.);</a:t>
            </a:r>
            <a:br>
              <a:rPr lang="ru-RU" sz="1400" b="1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sz="1400" b="1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>В материалах</a:t>
            </a:r>
            <a:r>
              <a:rPr lang="en-US" sz="14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>Х</a:t>
            </a:r>
            <a:r>
              <a:rPr lang="en-US" sz="1400" b="1">
                <a:solidFill>
                  <a:srgbClr val="000066"/>
                </a:solidFill>
                <a:latin typeface="Times New Roman" pitchFamily="18" charset="0"/>
              </a:rPr>
              <a:t>II </a:t>
            </a:r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>Всероссийской (с международным участием) научно-практической конференции студентов, аспирантов, молодых ученных «Молодежь и наука </a:t>
            </a:r>
            <a:r>
              <a:rPr lang="en-US" sz="1400" b="1">
                <a:solidFill>
                  <a:srgbClr val="000066"/>
                </a:solidFill>
                <a:latin typeface="Times New Roman" pitchFamily="18" charset="0"/>
              </a:rPr>
              <a:t>XI </a:t>
            </a:r>
            <a:r>
              <a:rPr lang="ru-RU" sz="1400" b="1">
                <a:solidFill>
                  <a:srgbClr val="000066"/>
                </a:solidFill>
                <a:latin typeface="Times New Roman" pitchFamily="18" charset="0"/>
              </a:rPr>
              <a:t>века» (г. Красноярск, 2010г.).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52400"/>
            <a:ext cx="6065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000066"/>
                </a:solidFill>
              </a:rPr>
              <a:t>ИКТ Стимулирует творческий потенциал педагогов</a:t>
            </a:r>
            <a:br>
              <a:rPr lang="ru-RU" b="1" u="sng">
                <a:solidFill>
                  <a:srgbClr val="000066"/>
                </a:solidFill>
              </a:rPr>
            </a:br>
            <a:r>
              <a:rPr lang="ru-RU" b="1" u="sng">
                <a:solidFill>
                  <a:srgbClr val="000066"/>
                </a:solidFill>
              </a:rPr>
              <a:t>-Публикации:</a:t>
            </a:r>
          </a:p>
        </p:txBody>
      </p:sp>
      <p:pic>
        <p:nvPicPr>
          <p:cNvPr id="2356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67577">
            <a:off x="7267575" y="1382713"/>
            <a:ext cx="14652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001749">
            <a:off x="5522913" y="1766888"/>
            <a:ext cx="14652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785921">
            <a:off x="206375" y="4321175"/>
            <a:ext cx="13716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884494">
            <a:off x="1420813" y="4672013"/>
            <a:ext cx="1250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77312">
            <a:off x="5105400" y="4267200"/>
            <a:ext cx="14478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75209">
            <a:off x="7315200" y="3581400"/>
            <a:ext cx="15033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029496">
            <a:off x="6477000" y="4419600"/>
            <a:ext cx="152876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797913">
            <a:off x="381000" y="6015038"/>
            <a:ext cx="86677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975406">
            <a:off x="2819400" y="4267200"/>
            <a:ext cx="1385888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53590">
            <a:off x="3733800" y="4495800"/>
            <a:ext cx="14112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open-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57200" y="152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u="sng">
                <a:solidFill>
                  <a:srgbClr val="000066"/>
                </a:solidFill>
              </a:rPr>
              <a:t>Участие педагогов в конкурсах</a:t>
            </a:r>
          </a:p>
        </p:txBody>
      </p:sp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533400" y="914400"/>
          <a:ext cx="2438400" cy="1828800"/>
        </p:xfrm>
        <a:graphic>
          <a:graphicData uri="http://schemas.openxmlformats.org/presentationml/2006/ole">
            <p:oleObj spid="_x0000_s33805" name="Слайд" r:id="rId4" imgW="4571822" imgH="3428892" progId="PowerPoint.Slide.8">
              <p:embed/>
            </p:oleObj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1143000" y="2819400"/>
          <a:ext cx="2438400" cy="1828800"/>
        </p:xfrm>
        <a:graphic>
          <a:graphicData uri="http://schemas.openxmlformats.org/presentationml/2006/ole">
            <p:oleObj spid="_x0000_s33806" name="Слайд" r:id="rId5" imgW="4571822" imgH="3428892" progId="PowerPoint.Slide.8">
              <p:embed/>
            </p:oleObj>
          </a:graphicData>
        </a:graphic>
      </p:graphicFrame>
      <p:pic>
        <p:nvPicPr>
          <p:cNvPr id="33807" name="Picture 6" descr="F:\дипломы\File01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4838" y="152400"/>
            <a:ext cx="1758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7" descr="F:\дипломы\File01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762000"/>
            <a:ext cx="17478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0275" y="609600"/>
            <a:ext cx="19002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2667000"/>
            <a:ext cx="1863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3" name="Picture 4" descr="D:\Учеба\Мама\Клипарты\Детские предметы\nMnkB1 копия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4876800"/>
            <a:ext cx="54864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4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797913">
            <a:off x="228600" y="3048000"/>
            <a:ext cx="8667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open-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22532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7913">
            <a:off x="457200" y="1600200"/>
            <a:ext cx="7524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52400" y="152400"/>
            <a:ext cx="884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u="sng">
                <a:solidFill>
                  <a:srgbClr val="000066"/>
                </a:solidFill>
              </a:rPr>
              <a:t>Информационно-компьютерные технологии в работе с родителями</a:t>
            </a:r>
          </a:p>
        </p:txBody>
      </p:sp>
      <p:pic>
        <p:nvPicPr>
          <p:cNvPr id="22538" name="Picture 10" descr="Изображение 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01912">
            <a:off x="3055938" y="3792538"/>
            <a:ext cx="3382962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Pash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13492">
            <a:off x="5245100" y="758825"/>
            <a:ext cx="3706813" cy="2779713"/>
          </a:xfrm>
          <a:prstGeom prst="rect">
            <a:avLst/>
          </a:prstGeom>
          <a:noFill/>
        </p:spPr>
      </p:pic>
      <p:pic>
        <p:nvPicPr>
          <p:cNvPr id="22540" name="Picture 12" descr="8 марта 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89797">
            <a:off x="1290638" y="992188"/>
            <a:ext cx="33686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 descr="Изображение 0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22070">
            <a:off x="1293813" y="984250"/>
            <a:ext cx="3429000" cy="2684463"/>
          </a:xfrm>
          <a:prstGeom prst="rect">
            <a:avLst/>
          </a:prstGeom>
          <a:noFill/>
        </p:spPr>
      </p:pic>
      <p:pic>
        <p:nvPicPr>
          <p:cNvPr id="22545" name="Picture 17" descr="Изображение 0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22070">
            <a:off x="2984500" y="3722688"/>
            <a:ext cx="3513138" cy="2751137"/>
          </a:xfrm>
          <a:prstGeom prst="rect">
            <a:avLst/>
          </a:prstGeom>
          <a:noFill/>
        </p:spPr>
      </p:pic>
      <p:pic>
        <p:nvPicPr>
          <p:cNvPr id="22546" name="Picture 18" descr="Изображение 0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22535">
            <a:off x="5181600" y="749300"/>
            <a:ext cx="3814763" cy="2846388"/>
          </a:xfrm>
          <a:prstGeom prst="rect">
            <a:avLst/>
          </a:prstGeom>
          <a:noFill/>
        </p:spPr>
      </p:pic>
      <p:pic>
        <p:nvPicPr>
          <p:cNvPr id="22554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55015">
            <a:off x="7391400" y="5181600"/>
            <a:ext cx="1295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6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7913">
            <a:off x="533400" y="5029200"/>
            <a:ext cx="7524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3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open-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37896" name="Picture 8" descr="август 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926">
            <a:off x="6096000" y="300038"/>
            <a:ext cx="28194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август 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58937">
            <a:off x="5715000" y="4572000"/>
            <a:ext cx="30480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 descr="август 0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62307">
            <a:off x="4787900" y="2693988"/>
            <a:ext cx="25908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52400" y="79375"/>
            <a:ext cx="5564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000066"/>
                </a:solidFill>
              </a:rPr>
              <a:t>С 01.01.2011 вступил в силу ФЗ-293</a:t>
            </a:r>
          </a:p>
          <a:p>
            <a:r>
              <a:rPr lang="ru-RU" sz="2400" b="1" u="sng">
                <a:solidFill>
                  <a:srgbClr val="000066"/>
                </a:solidFill>
              </a:rPr>
              <a:t> </a:t>
            </a:r>
            <a:br>
              <a:rPr lang="ru-RU" sz="2400" b="1" u="sng">
                <a:solidFill>
                  <a:srgbClr val="000066"/>
                </a:solidFill>
              </a:rPr>
            </a:br>
            <a:r>
              <a:rPr lang="ru-RU" sz="2400" b="1" u="sng">
                <a:solidFill>
                  <a:srgbClr val="000066"/>
                </a:solidFill>
              </a:rPr>
              <a:t>Закон требует: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1447800"/>
            <a:ext cx="51054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0066"/>
                </a:solidFill>
              </a:rPr>
              <a:t>1. «…создать и вести официальный сайт образовательного учреждения в сети Интернет» (статья 32, п. 2); </a:t>
            </a:r>
          </a:p>
          <a:p>
            <a:endParaRPr lang="ru-RU" b="1">
              <a:solidFill>
                <a:srgbClr val="000066"/>
              </a:solidFill>
            </a:endParaRPr>
          </a:p>
          <a:p>
            <a:r>
              <a:rPr lang="ru-RU" b="1">
                <a:solidFill>
                  <a:srgbClr val="000066"/>
                </a:solidFill>
              </a:rPr>
              <a:t>2. «…размещать информацию, указанную в  статье 32 закона,  на официальном сайте образовательного учреждения в сети "Интернет"  и обновлять  в течение тридцати дней со дня внесения соответствующих изменений»  (статья 32, п. 5).</a:t>
            </a:r>
          </a:p>
          <a:p>
            <a:endParaRPr lang="ru-RU" b="1">
              <a:solidFill>
                <a:srgbClr val="000066"/>
              </a:solidFill>
            </a:endParaRPr>
          </a:p>
          <a:p>
            <a:r>
              <a:rPr lang="ru-RU" b="1">
                <a:solidFill>
                  <a:srgbClr val="000066"/>
                </a:solidFill>
              </a:rPr>
              <a:t>Сайт детского сада: </a:t>
            </a:r>
            <a:endParaRPr lang="en-US" b="1">
              <a:solidFill>
                <a:srgbClr val="000066"/>
              </a:solidFill>
            </a:endParaRPr>
          </a:p>
          <a:p>
            <a:r>
              <a:rPr lang="en-US" b="1">
                <a:solidFill>
                  <a:srgbClr val="000066"/>
                </a:solidFill>
                <a:hlinkClick r:id="rId6"/>
              </a:rPr>
              <a:t>www.tas-mdou2.ucoz.ru</a:t>
            </a:r>
            <a:r>
              <a:rPr lang="en-US" b="1">
                <a:solidFill>
                  <a:srgbClr val="000066"/>
                </a:solidFill>
              </a:rPr>
              <a:t> </a:t>
            </a:r>
            <a:r>
              <a:rPr lang="ru-RU" b="1">
                <a:solidFill>
                  <a:srgbClr val="000066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37901" name="Picture 13" descr="Изображение 0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02368">
            <a:off x="5945188" y="250825"/>
            <a:ext cx="2989262" cy="2271713"/>
          </a:xfrm>
          <a:prstGeom prst="rect">
            <a:avLst/>
          </a:prstGeom>
          <a:noFill/>
        </p:spPr>
      </p:pic>
      <p:pic>
        <p:nvPicPr>
          <p:cNvPr id="37902" name="Picture 14" descr="Изображение 0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672325">
            <a:off x="4708525" y="2660650"/>
            <a:ext cx="2735263" cy="2032000"/>
          </a:xfrm>
          <a:prstGeom prst="rect">
            <a:avLst/>
          </a:prstGeom>
          <a:noFill/>
        </p:spPr>
      </p:pic>
      <p:pic>
        <p:nvPicPr>
          <p:cNvPr id="37903" name="Picture 15" descr="Изображение 0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652284">
            <a:off x="5715000" y="4511675"/>
            <a:ext cx="3048000" cy="20542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3000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7913">
            <a:off x="457200" y="1600200"/>
            <a:ext cx="7524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8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7913">
            <a:off x="5410200" y="1676400"/>
            <a:ext cx="7524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4" descr="p19_distribuidores-autorizados-de-comput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open-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60419" name="Picture 3" descr="a13ae9163431d33b8aeca172f2cfab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2336800" cy="1695450"/>
          </a:xfrm>
          <a:prstGeom prst="rect">
            <a:avLst/>
          </a:prstGeom>
          <a:noFill/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81000" y="914400"/>
            <a:ext cx="8534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3600" b="1" i="1">
              <a:solidFill>
                <a:srgbClr val="000066"/>
              </a:solidFill>
            </a:endParaRPr>
          </a:p>
          <a:p>
            <a:pPr algn="ctr"/>
            <a:r>
              <a:rPr lang="ru-RU" sz="3600" b="1" i="1">
                <a:solidFill>
                  <a:srgbClr val="000066"/>
                </a:solidFill>
              </a:rPr>
              <a:t>Творческих успехов, </a:t>
            </a:r>
          </a:p>
          <a:p>
            <a:pPr algn="ctr"/>
            <a:r>
              <a:rPr lang="ru-RU" sz="3600" b="1" i="1">
                <a:solidFill>
                  <a:srgbClr val="000066"/>
                </a:solidFill>
              </a:rPr>
              <a:t>                          оптимизма, </a:t>
            </a:r>
          </a:p>
          <a:p>
            <a:pPr algn="ctr"/>
            <a:r>
              <a:rPr lang="ru-RU" sz="3600" b="1" i="1">
                <a:solidFill>
                  <a:srgbClr val="000066"/>
                </a:solidFill>
              </a:rPr>
              <a:t>                       высоких достижений!</a:t>
            </a:r>
          </a:p>
          <a:p>
            <a:r>
              <a:rPr lang="ru-RU" b="1" i="1"/>
              <a:t>                                                      </a:t>
            </a:r>
            <a:endParaRPr lang="ru-RU" sz="2400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0421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17391">
            <a:off x="6705600" y="5181600"/>
            <a:ext cx="1295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24131">
            <a:off x="838200" y="533400"/>
            <a:ext cx="1295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open-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65539" name="Picture 3" descr="a13ae9163431d33b8aeca172f2cfab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2336800" cy="1695450"/>
          </a:xfrm>
          <a:prstGeom prst="rect">
            <a:avLst/>
          </a:prstGeom>
          <a:noFill/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28600" y="1905000"/>
            <a:ext cx="8534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3600" b="1" i="1">
              <a:solidFill>
                <a:srgbClr val="000066"/>
              </a:solidFill>
            </a:endParaRPr>
          </a:p>
          <a:p>
            <a:pPr algn="ctr"/>
            <a:r>
              <a:rPr lang="ru-RU" sz="3600" b="1" i="1">
                <a:solidFill>
                  <a:srgbClr val="000066"/>
                </a:solidFill>
              </a:rPr>
              <a:t>Примечание: Слайд №2 (фото) и дизайн презентации – источник Интернет </a:t>
            </a:r>
          </a:p>
          <a:p>
            <a:r>
              <a:rPr lang="ru-RU" b="1" i="1"/>
              <a:t>                                                      </a:t>
            </a:r>
            <a:endParaRPr lang="ru-RU" sz="2400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5541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17391">
            <a:off x="6705600" y="5181600"/>
            <a:ext cx="1295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24131">
            <a:off x="838200" y="533400"/>
            <a:ext cx="1295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open-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143000" y="2133600"/>
            <a:ext cx="7315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Меняется мир непрерывно, неспешно.</a:t>
            </a:r>
          </a:p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Меняется всё – от концепций до слов.</a:t>
            </a:r>
          </a:p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тот лишь сумеет остаться успешным,</a:t>
            </a:r>
          </a:p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Кто сам вместе с миром меняться готов.</a:t>
            </a:r>
          </a:p>
          <a:p>
            <a:r>
              <a:rPr lang="ru-RU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</a:t>
            </a:r>
          </a:p>
          <a:p>
            <a:r>
              <a:rPr lang="ru-RU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Пётр Калита</a:t>
            </a:r>
            <a:r>
              <a:rPr lang="ru-RU" sz="2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3" name="Picture 4" descr="1 солнышко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0"/>
            <a:ext cx="28194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open-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04800" y="381000"/>
            <a:ext cx="86106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000066"/>
                </a:solidFill>
              </a:rPr>
              <a:t>Актуальность</a:t>
            </a:r>
          </a:p>
          <a:p>
            <a:endParaRPr lang="ru-RU" sz="2400" b="1" u="sng">
              <a:solidFill>
                <a:srgbClr val="000066"/>
              </a:solidFill>
            </a:endParaRPr>
          </a:p>
          <a:p>
            <a:r>
              <a:rPr lang="ru-RU" b="1">
                <a:solidFill>
                  <a:srgbClr val="000066"/>
                </a:solidFill>
              </a:rPr>
              <a:t>Целью формирования и развития информационного общества в Российской Федерации является</a:t>
            </a:r>
            <a:r>
              <a:rPr lang="en-US" b="1">
                <a:solidFill>
                  <a:srgbClr val="000066"/>
                </a:solidFill>
              </a:rPr>
              <a:t> </a:t>
            </a:r>
            <a:r>
              <a:rPr lang="ru-RU" b="1">
                <a:solidFill>
                  <a:srgbClr val="000066"/>
                </a:solidFill>
              </a:rPr>
              <a:t>повышение качества жизни граждан, обеспечение конкурентоспособности России, развитие экономической, социально-политической, культурной и духовной сфер жизни общества, совершенствование системы государственного управления на основе использования информационных и телекоммуникационных технологий.</a:t>
            </a:r>
            <a:r>
              <a:rPr lang="ru-RU" b="1" i="1">
                <a:solidFill>
                  <a:srgbClr val="000066"/>
                </a:solidFill>
              </a:rPr>
              <a:t> </a:t>
            </a:r>
            <a:endParaRPr lang="en-US" b="1" i="1">
              <a:solidFill>
                <a:srgbClr val="000066"/>
              </a:solidFill>
            </a:endParaRPr>
          </a:p>
          <a:p>
            <a:r>
              <a:rPr lang="ru-RU" b="1" i="1">
                <a:solidFill>
                  <a:srgbClr val="000066"/>
                </a:solidFill>
              </a:rPr>
              <a:t>		</a:t>
            </a:r>
          </a:p>
          <a:p>
            <a:r>
              <a:rPr lang="ru-RU" b="1" i="1">
                <a:solidFill>
                  <a:srgbClr val="000066"/>
                </a:solidFill>
              </a:rPr>
              <a:t>		</a:t>
            </a:r>
            <a:endParaRPr lang="en-US" b="1" i="1">
              <a:solidFill>
                <a:srgbClr val="000066"/>
              </a:solidFill>
            </a:endParaRPr>
          </a:p>
          <a:p>
            <a:pPr algn="ctr"/>
            <a:endParaRPr lang="ru-RU" b="1" i="1">
              <a:solidFill>
                <a:srgbClr val="000066"/>
              </a:solidFill>
            </a:endParaRPr>
          </a:p>
          <a:p>
            <a:pPr algn="ctr"/>
            <a:endParaRPr lang="ru-RU" b="1" i="1">
              <a:solidFill>
                <a:srgbClr val="000066"/>
              </a:solidFill>
            </a:endParaRPr>
          </a:p>
          <a:p>
            <a:pPr algn="ctr"/>
            <a:endParaRPr lang="ru-RU" b="1" i="1">
              <a:solidFill>
                <a:srgbClr val="000066"/>
              </a:solidFill>
            </a:endParaRPr>
          </a:p>
          <a:p>
            <a:endParaRPr lang="ru-RU" b="1" i="1">
              <a:solidFill>
                <a:srgbClr val="000066"/>
              </a:solidFill>
            </a:endParaRPr>
          </a:p>
          <a:p>
            <a:endParaRPr lang="ru-RU" b="1" i="1">
              <a:solidFill>
                <a:srgbClr val="000066"/>
              </a:solidFill>
            </a:endParaRPr>
          </a:p>
          <a:p>
            <a:endParaRPr lang="ru-RU" b="1" i="1">
              <a:solidFill>
                <a:srgbClr val="000066"/>
              </a:solidFill>
            </a:endParaRPr>
          </a:p>
          <a:p>
            <a:endParaRPr lang="ru-RU" b="1" i="1">
              <a:solidFill>
                <a:srgbClr val="000066"/>
              </a:solidFill>
            </a:endParaRPr>
          </a:p>
          <a:p>
            <a:endParaRPr lang="ru-RU" b="1" i="1">
              <a:solidFill>
                <a:srgbClr val="000066"/>
              </a:solidFill>
            </a:endParaRPr>
          </a:p>
          <a:p>
            <a:r>
              <a:rPr lang="ru-RU" b="1" i="1">
                <a:solidFill>
                  <a:srgbClr val="000066"/>
                </a:solidFill>
              </a:rPr>
              <a:t>Стратегия развития </a:t>
            </a:r>
          </a:p>
          <a:p>
            <a:r>
              <a:rPr lang="ru-RU" b="1" i="1">
                <a:solidFill>
                  <a:srgbClr val="000066"/>
                </a:solidFill>
              </a:rPr>
              <a:t>информационного общества, </a:t>
            </a:r>
            <a:endParaRPr lang="en-US" b="1" i="1">
              <a:solidFill>
                <a:srgbClr val="000066"/>
              </a:solidFill>
            </a:endParaRPr>
          </a:p>
          <a:p>
            <a:r>
              <a:rPr lang="ru-RU" b="1" i="1">
                <a:solidFill>
                  <a:srgbClr val="000066"/>
                </a:solidFill>
              </a:rPr>
              <a:t>утверждена 7 февраля 2008 года </a:t>
            </a:r>
          </a:p>
          <a:p>
            <a:r>
              <a:rPr lang="ru-RU" b="1" i="1">
                <a:solidFill>
                  <a:srgbClr val="000066"/>
                </a:solidFill>
              </a:rPr>
              <a:t>		президент В. Путин</a:t>
            </a:r>
          </a:p>
        </p:txBody>
      </p:sp>
      <p:pic>
        <p:nvPicPr>
          <p:cNvPr id="13324" name="Picture 12" descr="8 марта 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819400"/>
            <a:ext cx="2649538" cy="3886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3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open-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52400" y="457200"/>
            <a:ext cx="8763000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800" b="1" u="sng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Цель:</a:t>
            </a:r>
            <a:r>
              <a:rPr lang="ru-RU" sz="2400" b="1" u="sng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развивать познавательный интерес у дошкольников, применяя информационно – коммуникационные технологии.</a:t>
            </a:r>
          </a:p>
          <a:p>
            <a:endParaRPr lang="ru-RU" sz="2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4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400" b="1" u="sng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Задачи:</a:t>
            </a:r>
          </a:p>
          <a:p>
            <a:endParaRPr lang="ru-RU" sz="24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ru-RU" sz="2400" b="1">
                <a:solidFill>
                  <a:srgbClr val="000066"/>
                </a:solidFill>
              </a:rPr>
              <a:t>  обогатить эмоционально-чувственный опыт детей яркими впечатлениями о предметном мире;</a:t>
            </a:r>
          </a:p>
          <a:p>
            <a:endParaRPr lang="ru-RU" sz="2400" b="1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ru-RU" sz="2400" b="1">
                <a:solidFill>
                  <a:srgbClr val="000066"/>
                </a:solidFill>
              </a:rPr>
              <a:t> расширить и углубить опыт детей знаниями и представлениями о предметном мире; </a:t>
            </a:r>
          </a:p>
          <a:p>
            <a:pPr>
              <a:buFontTx/>
              <a:buChar char="•"/>
            </a:pPr>
            <a:endParaRPr lang="ru-RU" sz="2400" b="1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ru-RU" sz="2400" b="1">
                <a:solidFill>
                  <a:srgbClr val="000066"/>
                </a:solidFill>
              </a:rPr>
              <a:t> повысить уровень познавательного интереса к предметному миру .</a:t>
            </a:r>
          </a:p>
          <a:p>
            <a:endParaRPr lang="ru-RU" sz="24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55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7913">
            <a:off x="609600" y="0"/>
            <a:ext cx="8699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Рисунок 6" descr="Забава коп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01259">
            <a:off x="7315200" y="1143000"/>
            <a:ext cx="154781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open-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62000" y="2590800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28600" y="1066800"/>
            <a:ext cx="86106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Интерес –</a:t>
            </a:r>
            <a:r>
              <a:rPr lang="ru-RU" sz="2400" b="1" u="sng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/>
            <a:endParaRPr lang="ru-RU" sz="2400" b="1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форма проявления познавательной</a:t>
            </a:r>
          </a:p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потребности, обеспечивающая направленность личности на осознание целей деятельности и тем самым способствующая ориентировке,</a:t>
            </a:r>
          </a:p>
          <a:p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ознакомлению с новыми фактами, более полному и глубокому отражению действительности.</a:t>
            </a:r>
            <a:r>
              <a:rPr lang="ru-RU" sz="2400"/>
              <a:t> </a:t>
            </a:r>
          </a:p>
        </p:txBody>
      </p:sp>
      <p:pic>
        <p:nvPicPr>
          <p:cNvPr id="17418" name="Picture 5" descr=" Посетите Волшебную страну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191000"/>
            <a:ext cx="11541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" descr="D:\Documents and Settings\Admin\Local Settings\Temporary Internet Files\Content.IE5\RCWN5K0C\MCj042826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0"/>
            <a:ext cx="24384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5" descr=" Посетите Волшебную страну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9888" y="3505200"/>
            <a:ext cx="11541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open-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81000" y="838200"/>
            <a:ext cx="83058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u="sng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Познавательный интерес —</a:t>
            </a:r>
            <a:r>
              <a:rPr lang="ru-RU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endParaRPr lang="ru-RU" sz="28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 глубинный внутренний мотив, основанный на свойственной человеку врожденной познавательной потребности. Наличие интереса является одним из главных условий успешного протекания воспитательно- образовательного процесса и свидетельством его правильной организации. Отсутствие интереса у дошкольников является показателем серьезных недостатков в организации развития.</a:t>
            </a:r>
            <a:r>
              <a:rPr lang="ru-RU" sz="2000"/>
              <a:t> </a:t>
            </a:r>
          </a:p>
        </p:txBody>
      </p:sp>
      <p:pic>
        <p:nvPicPr>
          <p:cNvPr id="19466" name="Picture 4" descr="D:\Documents and Settings\Admin\Local Settings\Temporary Internet Files\Content.IE5\RRAE7HAX\MCj042822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2001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5" descr="D:\Documents and Settings\Admin\Local Settings\Temporary Internet Files\Content.IE5\PK7F1O1O\MCj042822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28600"/>
            <a:ext cx="1000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5" descr=" Посетите Волшебную страну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4343400"/>
            <a:ext cx="11541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5" descr=" Посетите Волшебную страну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9888" y="3962400"/>
            <a:ext cx="11541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open-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57200" y="381000"/>
            <a:ext cx="7862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познавательного интереса  влияет на развитие личности дошкольников 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533400" y="2743200"/>
            <a:ext cx="3276600" cy="863600"/>
          </a:xfrm>
          <a:prstGeom prst="cloudCallout">
            <a:avLst>
              <a:gd name="adj1" fmla="val 57704"/>
              <a:gd name="adj2" fmla="val -20403"/>
            </a:avLst>
          </a:prstGeom>
          <a:solidFill>
            <a:srgbClr val="B6E6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>
                <a:solidFill>
                  <a:srgbClr val="000066"/>
                </a:solidFill>
              </a:rPr>
              <a:t>интеллектуальные</a:t>
            </a: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4572000" y="1600200"/>
            <a:ext cx="4191000" cy="863600"/>
          </a:xfrm>
          <a:prstGeom prst="cloudCallout">
            <a:avLst>
              <a:gd name="adj1" fmla="val -63977"/>
              <a:gd name="adj2" fmla="val 129597"/>
            </a:avLst>
          </a:prstGeom>
          <a:solidFill>
            <a:srgbClr val="B6E6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>
                <a:solidFill>
                  <a:srgbClr val="000066"/>
                </a:solidFill>
              </a:rPr>
              <a:t>Познавательный интерес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3657600" y="3886200"/>
            <a:ext cx="1728788" cy="719138"/>
          </a:xfrm>
          <a:prstGeom prst="cloudCallout">
            <a:avLst>
              <a:gd name="adj1" fmla="val 16301"/>
              <a:gd name="adj2" fmla="val -166778"/>
            </a:avLst>
          </a:prstGeom>
          <a:solidFill>
            <a:srgbClr val="B6E6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>
                <a:solidFill>
                  <a:srgbClr val="000066"/>
                </a:solidFill>
              </a:rPr>
              <a:t>волевые</a:t>
            </a: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6172200" y="3429000"/>
            <a:ext cx="2971800" cy="936625"/>
          </a:xfrm>
          <a:prstGeom prst="cloudCallout">
            <a:avLst>
              <a:gd name="adj1" fmla="val -70671"/>
              <a:gd name="adj2" fmla="val -105931"/>
            </a:avLst>
          </a:prstGeom>
          <a:solidFill>
            <a:srgbClr val="B6E6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>
                <a:solidFill>
                  <a:srgbClr val="000066"/>
                </a:solidFill>
              </a:rPr>
              <a:t>эмоциональные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248400" y="47244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66"/>
                </a:solidFill>
              </a:rPr>
              <a:t>эмоции удивления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66"/>
                </a:solidFill>
              </a:rPr>
              <a:t>чувство ожидания нового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66"/>
                </a:solidFill>
              </a:rPr>
              <a:t>чувство радости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rgbClr val="000066"/>
                </a:solidFill>
              </a:rPr>
              <a:t>чувство успеха 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3352800" y="4724400"/>
            <a:ext cx="29718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66"/>
                </a:solidFill>
              </a:rPr>
              <a:t>инициатива поиска</a:t>
            </a:r>
          </a:p>
          <a:p>
            <a:endParaRPr lang="ru-RU" sz="1600" b="1">
              <a:solidFill>
                <a:srgbClr val="000066"/>
              </a:solidFill>
            </a:endParaRPr>
          </a:p>
          <a:p>
            <a:r>
              <a:rPr lang="ru-RU" sz="1600" b="1">
                <a:solidFill>
                  <a:srgbClr val="000066"/>
                </a:solidFill>
              </a:rPr>
              <a:t>самостоятельность</a:t>
            </a:r>
          </a:p>
          <a:p>
            <a:r>
              <a:rPr lang="ru-RU" sz="1600" b="1">
                <a:solidFill>
                  <a:srgbClr val="000066"/>
                </a:solidFill>
              </a:rPr>
              <a:t>добывания знаний</a:t>
            </a:r>
          </a:p>
          <a:p>
            <a:endParaRPr lang="ru-RU" sz="1600" b="1">
              <a:solidFill>
                <a:srgbClr val="000066"/>
              </a:solidFill>
            </a:endParaRPr>
          </a:p>
          <a:p>
            <a:r>
              <a:rPr lang="ru-RU" sz="1600" b="1">
                <a:solidFill>
                  <a:srgbClr val="000066"/>
                </a:solidFill>
              </a:rPr>
              <a:t>выдвижение и постановка</a:t>
            </a:r>
          </a:p>
          <a:p>
            <a:r>
              <a:rPr lang="ru-RU" sz="1600" b="1">
                <a:solidFill>
                  <a:srgbClr val="000066"/>
                </a:solidFill>
              </a:rPr>
              <a:t>познавательных задач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381000" y="3657600"/>
            <a:ext cx="29718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66"/>
                </a:solidFill>
              </a:rPr>
              <a:t>познавательные психические процессы:</a:t>
            </a:r>
          </a:p>
          <a:p>
            <a:endParaRPr lang="ru-RU" sz="1600" b="1">
              <a:solidFill>
                <a:srgbClr val="000066"/>
              </a:solidFill>
            </a:endParaRPr>
          </a:p>
          <a:p>
            <a:r>
              <a:rPr lang="ru-RU" sz="1600" b="1">
                <a:solidFill>
                  <a:srgbClr val="000066"/>
                </a:solidFill>
              </a:rPr>
              <a:t>память, внимание, мышление, воображение, речь</a:t>
            </a:r>
          </a:p>
        </p:txBody>
      </p:sp>
      <p:pic>
        <p:nvPicPr>
          <p:cNvPr id="18450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7913">
            <a:off x="228600" y="1219200"/>
            <a:ext cx="120967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Рисунок 7" descr="E:\рисунки оформление\Анимации\blest126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91574">
            <a:off x="8077200" y="2438400"/>
            <a:ext cx="7524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4" grpId="0" animBg="1"/>
      <p:bldP spid="18445" grpId="0" animBg="1"/>
      <p:bldP spid="18446" grpId="0" animBg="1"/>
      <p:bldP spid="184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open-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000066"/>
                </a:solidFill>
              </a:rPr>
              <a:t>Диагностические данные (умственное развитие) </a:t>
            </a:r>
          </a:p>
          <a:p>
            <a:pPr algn="ctr"/>
            <a:r>
              <a:rPr lang="ru-RU" sz="2400" b="1" u="sng">
                <a:solidFill>
                  <a:srgbClr val="000066"/>
                </a:solidFill>
              </a:rPr>
              <a:t>2009-2010 учебный год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503488" y="3040063"/>
          <a:ext cx="5840412" cy="2389187"/>
        </p:xfrm>
        <a:graphic>
          <a:graphicData uri="http://schemas.openxmlformats.org/presentationml/2006/ole">
            <p:oleObj spid="_x0000_s35845" name="Диаграмма" r:id="rId4" imgW="5867308" imgH="2400300" progId="MSGraph.Chart.8">
              <p:embed followColorScheme="full"/>
            </p:oleObj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0" y="2514600"/>
          <a:ext cx="8537575" cy="4116388"/>
        </p:xfrm>
        <a:graphic>
          <a:graphicData uri="http://schemas.openxmlformats.org/presentationml/2006/ole">
            <p:oleObj spid="_x0000_s35846" name="Диаграмма" r:id="rId5" imgW="8734275" imgH="4210235" progId="MSGraph.Chart.8">
              <p:embed followColorScheme="full"/>
            </p:oleObj>
          </a:graphicData>
        </a:graphic>
      </p:graphicFrame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33400" y="1219200"/>
            <a:ext cx="7772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66"/>
                </a:solidFill>
              </a:rPr>
              <a:t>1 </a:t>
            </a:r>
            <a:r>
              <a:rPr lang="ru-RU" b="1">
                <a:solidFill>
                  <a:srgbClr val="000066"/>
                </a:solidFill>
              </a:rPr>
              <a:t>– </a:t>
            </a:r>
            <a:r>
              <a:rPr lang="ru-RU" b="1" i="1">
                <a:solidFill>
                  <a:srgbClr val="000066"/>
                </a:solidFill>
              </a:rPr>
              <a:t>уровень познавательной активности;</a:t>
            </a:r>
          </a:p>
          <a:p>
            <a:r>
              <a:rPr lang="ru-RU" b="1" i="1">
                <a:solidFill>
                  <a:srgbClr val="000066"/>
                </a:solidFill>
              </a:rPr>
              <a:t>2 – уровень развития произвольного слухового запоминания;</a:t>
            </a:r>
          </a:p>
          <a:p>
            <a:r>
              <a:rPr lang="ru-RU" b="1" i="1">
                <a:solidFill>
                  <a:srgbClr val="000066"/>
                </a:solidFill>
              </a:rPr>
              <a:t>3 – уровень развития произвольного внимания;</a:t>
            </a:r>
          </a:p>
          <a:p>
            <a:r>
              <a:rPr lang="ru-RU" b="1" i="1">
                <a:solidFill>
                  <a:srgbClr val="000066"/>
                </a:solidFill>
              </a:rPr>
              <a:t>4 – уровень владения обобщающими понятиями.</a:t>
            </a:r>
          </a:p>
          <a:p>
            <a:endParaRPr lang="ru-RU" b="1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 advTm="45000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520</Words>
  <Application>Microsoft Office PowerPoint</Application>
  <PresentationFormat>Экран (4:3)</PresentationFormat>
  <Paragraphs>116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Оформление по умолчанию</vt:lpstr>
      <vt:lpstr>Слайд Microsoft PowerPoint</vt:lpstr>
      <vt:lpstr>Диаграмма Microsoft 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Применение ИКТ в ДОУ</dc:subject>
  <dc:creator>Моисеева Н.В., Мышинская Е.С.</dc:creator>
  <cp:lastModifiedBy>Дарёна</cp:lastModifiedBy>
  <cp:revision>33</cp:revision>
  <cp:lastPrinted>1601-01-01T00:00:00Z</cp:lastPrinted>
  <dcterms:created xsi:type="dcterms:W3CDTF">1601-01-01T00:00:00Z</dcterms:created>
  <dcterms:modified xsi:type="dcterms:W3CDTF">2012-03-29T12:43:55Z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