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9" r:id="rId3"/>
    <p:sldId id="260" r:id="rId4"/>
    <p:sldId id="312" r:id="rId5"/>
    <p:sldId id="261" r:id="rId6"/>
    <p:sldId id="289" r:id="rId7"/>
    <p:sldId id="292" r:id="rId8"/>
    <p:sldId id="288" r:id="rId9"/>
    <p:sldId id="291" r:id="rId10"/>
    <p:sldId id="262" r:id="rId11"/>
    <p:sldId id="285" r:id="rId12"/>
    <p:sldId id="295" r:id="rId13"/>
    <p:sldId id="309" r:id="rId14"/>
    <p:sldId id="293" r:id="rId15"/>
    <p:sldId id="266" r:id="rId16"/>
    <p:sldId id="298" r:id="rId17"/>
    <p:sldId id="296" r:id="rId18"/>
    <p:sldId id="297" r:id="rId19"/>
    <p:sldId id="303" r:id="rId20"/>
    <p:sldId id="299" r:id="rId21"/>
    <p:sldId id="300" r:id="rId22"/>
    <p:sldId id="301" r:id="rId23"/>
    <p:sldId id="305" r:id="rId24"/>
    <p:sldId id="269" r:id="rId25"/>
    <p:sldId id="270" r:id="rId26"/>
    <p:sldId id="271" r:id="rId27"/>
    <p:sldId id="272" r:id="rId28"/>
    <p:sldId id="273" r:id="rId29"/>
    <p:sldId id="307" r:id="rId30"/>
    <p:sldId id="265" r:id="rId31"/>
    <p:sldId id="308" r:id="rId32"/>
    <p:sldId id="275" r:id="rId33"/>
    <p:sldId id="282" r:id="rId3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  <a:srgbClr val="99FF66"/>
    <a:srgbClr val="372CC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21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Прямоугольник 7"/>
          <p:cNvGrpSpPr>
            <a:grpSpLocks/>
          </p:cNvGrpSpPr>
          <p:nvPr/>
        </p:nvGrpSpPr>
        <p:grpSpPr bwMode="auto">
          <a:xfrm>
            <a:off x="2663825" y="-6350"/>
            <a:ext cx="6486525" cy="6870700"/>
            <a:chOff x="1678" y="-4"/>
            <a:chExt cx="4086" cy="4328"/>
          </a:xfrm>
        </p:grpSpPr>
        <p:pic>
          <p:nvPicPr>
            <p:cNvPr id="5" name="Прямоугольник 7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78" y="-4"/>
              <a:ext cx="4086" cy="4328"/>
            </a:xfrm>
            <a:prstGeom prst="rect">
              <a:avLst/>
            </a:prstGeom>
            <a:noFill/>
          </p:spPr>
        </p:pic>
        <p:sp>
          <p:nvSpPr>
            <p:cNvPr id="6" name="Text Box 3"/>
            <p:cNvSpPr txBox="1">
              <a:spLocks noChangeArrowheads="1"/>
            </p:cNvSpPr>
            <p:nvPr/>
          </p:nvSpPr>
          <p:spPr bwMode="auto">
            <a:xfrm>
              <a:off x="1680" y="0"/>
              <a:ext cx="408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sp>
        <p:nvSpPr>
          <p:cNvPr id="7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8" name="Дата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6E9F6A90-45E9-41E7-8D29-9DC53D9DD407}" type="datetimeFigureOut">
              <a:rPr lang="ru-RU"/>
              <a:pPr>
                <a:defRPr/>
              </a:pPr>
              <a:t>07.01.2012</a:t>
            </a:fld>
            <a:endParaRPr lang="ru-RU"/>
          </a:p>
        </p:txBody>
      </p:sp>
      <p:sp>
        <p:nvSpPr>
          <p:cNvPr id="9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A1457BFF-17AC-4396-A72B-5678806DB7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FEE72-6A06-46DD-984A-7B575B5CB732}" type="datetimeFigureOut">
              <a:rPr lang="ru-RU"/>
              <a:pPr>
                <a:defRPr/>
              </a:pPr>
              <a:t>07.01.2012</a:t>
            </a:fld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A5F21-F41F-4919-8B8F-492909C3AD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96F334A-AA03-4446-B2B9-5A0548AC50C0}" type="datetimeFigureOut">
              <a:rPr lang="ru-RU"/>
              <a:pPr>
                <a:defRPr/>
              </a:pPr>
              <a:t>07.01.2012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8FBC8D42-07AC-489B-A383-7B1D38BF41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D7E9F-5F17-4E39-9FBA-9E3F0EC1C3C0}" type="datetimeFigureOut">
              <a:rPr lang="ru-RU"/>
              <a:pPr>
                <a:defRPr/>
              </a:pPr>
              <a:t>07.01.2012</a:t>
            </a:fld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3FE9E-0163-477E-AB24-3D320BE9DF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C0D328E0-FEEE-4575-879A-25099CC638B9}" type="datetimeFigureOut">
              <a:rPr lang="ru-RU"/>
              <a:pPr>
                <a:defRPr/>
              </a:pPr>
              <a:t>07.01.2012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F8C6B1-AA2D-4C9C-AA81-83BD6E6F80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007AA-D17F-4384-892B-BFB9803B25EB}" type="datetimeFigureOut">
              <a:rPr lang="ru-RU"/>
              <a:pPr>
                <a:defRPr/>
              </a:pPr>
              <a:t>07.01.2012</a:t>
            </a:fld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9A748-5D64-4E80-8237-CA59EEFF09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C5A69-7536-47AB-A595-0FD6A11FD616}" type="datetimeFigureOut">
              <a:rPr lang="ru-RU"/>
              <a:pPr>
                <a:defRPr/>
              </a:pPr>
              <a:t>07.01.2012</a:t>
            </a:fld>
            <a:endParaRPr lang="ru-RU"/>
          </a:p>
        </p:txBody>
      </p:sp>
      <p:sp>
        <p:nvSpPr>
          <p:cNvPr id="8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49AB6-C023-4837-B2B7-3670158BEF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A5F73-338A-40EE-B018-F54C7756CC7F}" type="datetimeFigureOut">
              <a:rPr lang="ru-RU"/>
              <a:pPr>
                <a:defRPr/>
              </a:pPr>
              <a:t>07.01.2012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79D69-8C11-401E-A6B0-8D9A99BC92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2DEDF-2733-40F7-885E-A35D3EE9D35A}" type="datetimeFigureOut">
              <a:rPr lang="ru-RU"/>
              <a:pPr>
                <a:defRPr/>
              </a:pPr>
              <a:t>07.01.2012</a:t>
            </a:fld>
            <a:endParaRPr lang="ru-RU"/>
          </a:p>
        </p:txBody>
      </p:sp>
      <p:sp>
        <p:nvSpPr>
          <p:cNvPr id="3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3F8F8-0B83-4951-A2A6-8115CE0A2D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4509E-A5AB-434A-B146-D510E346FAB3}" type="datetimeFigureOut">
              <a:rPr lang="ru-RU"/>
              <a:pPr>
                <a:defRPr/>
              </a:pPr>
              <a:t>07.01.2012</a:t>
            </a:fld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BB380-FCEC-4B19-A511-9E814EC421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8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D964E5C-287C-4F34-9044-AB429049C396}" type="datetimeFigureOut">
              <a:rPr lang="ru-RU"/>
              <a:pPr>
                <a:defRPr/>
              </a:pPr>
              <a:t>07.01.2012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57DD791-5012-4A2D-933A-E4B50F37EC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0" name="Текст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F2EACA0D-58C2-4248-9A18-BE7414B79131}" type="datetimeFigureOut">
              <a:rPr lang="ru-RU"/>
              <a:pPr>
                <a:defRPr/>
              </a:pPr>
              <a:t>07.01.2012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 smtClean="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9C8D29E3-1FB0-4194-9B1A-8C72EA277A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19" r:id="rId2"/>
    <p:sldLayoutId id="2147483721" r:id="rId3"/>
    <p:sldLayoutId id="2147483718" r:id="rId4"/>
    <p:sldLayoutId id="2147483717" r:id="rId5"/>
    <p:sldLayoutId id="2147483716" r:id="rId6"/>
    <p:sldLayoutId id="2147483715" r:id="rId7"/>
    <p:sldLayoutId id="2147483714" r:id="rId8"/>
    <p:sldLayoutId id="2147483722" r:id="rId9"/>
    <p:sldLayoutId id="2147483713" r:id="rId10"/>
    <p:sldLayoutId id="214748372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fontAlgn="base">
        <a:spcBef>
          <a:spcPts val="500"/>
        </a:spcBef>
        <a:spcAft>
          <a:spcPct val="0"/>
        </a:spcAft>
        <a:buClr>
          <a:srgbClr val="8064A2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fontAlgn="base">
        <a:spcBef>
          <a:spcPts val="400"/>
        </a:spcBef>
        <a:spcAft>
          <a:spcPct val="0"/>
        </a:spcAft>
        <a:buClr>
          <a:srgbClr val="8064A2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fontAlgn="base">
        <a:spcBef>
          <a:spcPct val="20000"/>
        </a:spcBef>
        <a:spcAft>
          <a:spcPct val="0"/>
        </a:spcAft>
        <a:buClr>
          <a:srgbClr val="8064A2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fontAlgn="base">
        <a:spcBef>
          <a:spcPts val="400"/>
        </a:spcBef>
        <a:spcAft>
          <a:spcPct val="0"/>
        </a:spcAft>
        <a:buClr>
          <a:srgbClr val="8064A2"/>
        </a:buClr>
        <a:buSzPct val="70000"/>
        <a:buFont typeface="Wingdings" pitchFamily="2" charset="2"/>
        <a:buChar char="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wmf"/><Relationship Id="rId4" Type="http://schemas.openxmlformats.org/officeDocument/2006/relationships/image" Target="../media/image53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wmf"/><Relationship Id="rId4" Type="http://schemas.openxmlformats.org/officeDocument/2006/relationships/image" Target="../media/image60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3" Type="http://schemas.openxmlformats.org/officeDocument/2006/relationships/image" Target="../media/image63.wmf"/><Relationship Id="rId7" Type="http://schemas.openxmlformats.org/officeDocument/2006/relationships/image" Target="../media/image67.w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wmf"/><Relationship Id="rId5" Type="http://schemas.openxmlformats.org/officeDocument/2006/relationships/image" Target="../media/image65.wmf"/><Relationship Id="rId4" Type="http://schemas.openxmlformats.org/officeDocument/2006/relationships/image" Target="../media/image64.wmf"/><Relationship Id="rId9" Type="http://schemas.openxmlformats.org/officeDocument/2006/relationships/image" Target="../media/image69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wmf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6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wmf"/><Relationship Id="rId4" Type="http://schemas.openxmlformats.org/officeDocument/2006/relationships/image" Target="../media/image88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wmf"/><Relationship Id="rId4" Type="http://schemas.openxmlformats.org/officeDocument/2006/relationships/image" Target="../media/image91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wmf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19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43808" y="116632"/>
            <a:ext cx="6192688" cy="136815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002060"/>
                </a:solidFill>
                <a:latin typeface="Arial Black" pitchFamily="34" charset="0"/>
              </a:rPr>
              <a:t>Урок русского языка во 2 классе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43213" y="1989138"/>
            <a:ext cx="6121400" cy="4752975"/>
          </a:xfrm>
        </p:spPr>
        <p:txBody>
          <a:bodyPr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4000" b="1" dirty="0" smtClean="0">
                <a:solidFill>
                  <a:srgbClr val="FFFF00"/>
                </a:solidFill>
              </a:rPr>
              <a:t>Тема « Безударная гласная в корне слова</a:t>
            </a:r>
            <a:r>
              <a:rPr lang="ru-RU" b="1" dirty="0" smtClean="0"/>
              <a:t>»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atin typeface="Arial Black" pitchFamily="34" charset="0"/>
              </a:rPr>
              <a:t>УМК « Школа России»,  учебник «Русский язык» 2 класс Ч. 2, авторы: Л.М.Зеленина, Т.Е.Хохлова. </a:t>
            </a:r>
            <a:endParaRPr lang="ru-RU" b="1" dirty="0">
              <a:latin typeface="Arial Black" pitchFamily="34" charset="0"/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b="1" dirty="0" smtClean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600" dirty="0" err="1" smtClean="0">
                <a:latin typeface="Arial Black" pitchFamily="34" charset="0"/>
              </a:rPr>
              <a:t>Вельчева</a:t>
            </a:r>
            <a:r>
              <a:rPr lang="ru-RU" sz="2600" dirty="0" smtClean="0">
                <a:latin typeface="Arial Black" pitchFamily="34" charset="0"/>
              </a:rPr>
              <a:t> Ольга Григорьевна,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600" dirty="0">
                <a:latin typeface="Arial Black" pitchFamily="34" charset="0"/>
              </a:rPr>
              <a:t>у</a:t>
            </a:r>
            <a:r>
              <a:rPr lang="ru-RU" sz="2600" dirty="0" smtClean="0">
                <a:latin typeface="Arial Black" pitchFamily="34" charset="0"/>
              </a:rPr>
              <a:t>читель начальных классов высшей категории МБОУ гимназии № 88 г. Краснодара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68438" y="255588"/>
            <a:ext cx="6207125" cy="731837"/>
          </a:xfr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6600" smtClean="0">
                <a:solidFill>
                  <a:srgbClr val="0070C0"/>
                </a:solidFill>
                <a:latin typeface="Arial Black" pitchFamily="34" charset="0"/>
              </a:rPr>
              <a:t>Вет</a:t>
            </a:r>
            <a:r>
              <a:rPr lang="ru-RU" sz="6600" smtClean="0">
                <a:solidFill>
                  <a:srgbClr val="FF0000"/>
                </a:solidFill>
                <a:latin typeface="Arial Black" pitchFamily="34" charset="0"/>
              </a:rPr>
              <a:t>е</a:t>
            </a:r>
            <a:r>
              <a:rPr lang="ru-RU" sz="6600" smtClean="0">
                <a:solidFill>
                  <a:srgbClr val="0070C0"/>
                </a:solidFill>
                <a:latin typeface="Arial Black" pitchFamily="34" charset="0"/>
              </a:rPr>
              <a:t>р </a:t>
            </a:r>
          </a:p>
          <a:p>
            <a:r>
              <a:rPr lang="ru-RU" sz="6600" smtClean="0">
                <a:solidFill>
                  <a:srgbClr val="0070C0"/>
                </a:solidFill>
                <a:latin typeface="Arial Black" pitchFamily="34" charset="0"/>
              </a:rPr>
              <a:t>М</a:t>
            </a:r>
            <a:r>
              <a:rPr lang="ru-RU" sz="6600" smtClean="0">
                <a:solidFill>
                  <a:srgbClr val="FF0000"/>
                </a:solidFill>
                <a:latin typeface="Arial Black" pitchFamily="34" charset="0"/>
              </a:rPr>
              <a:t>о</a:t>
            </a:r>
            <a:r>
              <a:rPr lang="ru-RU" sz="6600" smtClean="0">
                <a:solidFill>
                  <a:srgbClr val="0070C0"/>
                </a:solidFill>
                <a:latin typeface="Arial Black" pitchFamily="34" charset="0"/>
              </a:rPr>
              <a:t>роз </a:t>
            </a:r>
          </a:p>
          <a:p>
            <a:r>
              <a:rPr lang="ru-RU" sz="6600" smtClean="0">
                <a:solidFill>
                  <a:srgbClr val="0070C0"/>
                </a:solidFill>
                <a:latin typeface="Arial Black" pitchFamily="34" charset="0"/>
              </a:rPr>
              <a:t>Ин</a:t>
            </a:r>
            <a:r>
              <a:rPr lang="ru-RU" sz="6600" smtClean="0">
                <a:solidFill>
                  <a:srgbClr val="FF0000"/>
                </a:solidFill>
                <a:latin typeface="Arial Black" pitchFamily="34" charset="0"/>
              </a:rPr>
              <a:t>е</a:t>
            </a:r>
            <a:r>
              <a:rPr lang="ru-RU" sz="6600" smtClean="0">
                <a:solidFill>
                  <a:srgbClr val="0070C0"/>
                </a:solidFill>
                <a:latin typeface="Arial Black" pitchFamily="34" charset="0"/>
              </a:rPr>
              <a:t>й</a:t>
            </a:r>
          </a:p>
          <a:p>
            <a:r>
              <a:rPr lang="ru-RU" sz="6600" smtClean="0">
                <a:solidFill>
                  <a:srgbClr val="0070C0"/>
                </a:solidFill>
                <a:latin typeface="Arial Black" pitchFamily="34" charset="0"/>
              </a:rPr>
              <a:t>Д</a:t>
            </a:r>
            <a:r>
              <a:rPr lang="ru-RU" sz="6600" smtClean="0">
                <a:solidFill>
                  <a:srgbClr val="FF0000"/>
                </a:solidFill>
                <a:latin typeface="Arial Black" pitchFamily="34" charset="0"/>
              </a:rPr>
              <a:t>е</a:t>
            </a:r>
            <a:r>
              <a:rPr lang="ru-RU" sz="6600" smtClean="0">
                <a:solidFill>
                  <a:srgbClr val="0070C0"/>
                </a:solidFill>
                <a:latin typeface="Arial Black" pitchFamily="34" charset="0"/>
              </a:rPr>
              <a:t>кабрь </a:t>
            </a:r>
          </a:p>
        </p:txBody>
      </p:sp>
      <p:pic>
        <p:nvPicPr>
          <p:cNvPr id="4" name="Picture 2" descr="C:\Documents and Settings\Sea\Рабочий стол\картинки\File0008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1214438"/>
            <a:ext cx="3294063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Program Files\Microsoft Office\MEDIA\CAGCAT10\j0299587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536" y="-18256"/>
            <a:ext cx="1827886" cy="1823314"/>
          </a:xfrm>
          <a:prstGeom prst="star12">
            <a:avLst/>
          </a:prstGeom>
          <a:noFill/>
          <a:ln w="76200">
            <a:solidFill>
              <a:srgbClr val="00B0F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6704554" cy="795025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/>
              <a:t> </a:t>
            </a:r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Фронтальная работа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07950" y="981075"/>
            <a:ext cx="8326438" cy="5561013"/>
          </a:xfrm>
        </p:spPr>
        <p:txBody>
          <a:bodyPr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600" b="1" dirty="0" smtClean="0">
                <a:solidFill>
                  <a:srgbClr val="0070C0"/>
                </a:solidFill>
              </a:rPr>
              <a:t>В  юга</a:t>
            </a:r>
            <a:r>
              <a:rPr lang="ru-RU" sz="3600" b="1" dirty="0">
                <a:solidFill>
                  <a:srgbClr val="0070C0"/>
                </a:solidFill>
              </a:rPr>
              <a:t>, </a:t>
            </a:r>
            <a:r>
              <a:rPr lang="ru-RU" sz="3600" b="1" dirty="0" err="1">
                <a:solidFill>
                  <a:srgbClr val="0070C0"/>
                </a:solidFill>
              </a:rPr>
              <a:t>затр</a:t>
            </a:r>
            <a:r>
              <a:rPr lang="ru-RU" sz="3600" b="1" dirty="0">
                <a:solidFill>
                  <a:srgbClr val="0070C0"/>
                </a:solidFill>
              </a:rPr>
              <a:t> </a:t>
            </a:r>
            <a:r>
              <a:rPr lang="ru-RU" sz="3600" b="1" dirty="0" smtClean="0">
                <a:solidFill>
                  <a:srgbClr val="0070C0"/>
                </a:solidFill>
              </a:rPr>
              <a:t> щ  ли</a:t>
            </a:r>
            <a:r>
              <a:rPr lang="ru-RU" sz="3600" b="1" dirty="0">
                <a:solidFill>
                  <a:srgbClr val="0070C0"/>
                </a:solidFill>
              </a:rPr>
              <a:t>, </a:t>
            </a:r>
            <a:r>
              <a:rPr lang="ru-RU" sz="3600" b="1" dirty="0" err="1" smtClean="0">
                <a:solidFill>
                  <a:srgbClr val="0070C0"/>
                </a:solidFill>
              </a:rPr>
              <a:t>суч</a:t>
            </a:r>
            <a:r>
              <a:rPr lang="ru-RU" sz="3600" b="1" dirty="0" smtClean="0">
                <a:solidFill>
                  <a:srgbClr val="0070C0"/>
                </a:solidFill>
              </a:rPr>
              <a:t>   я</a:t>
            </a:r>
            <a:r>
              <a:rPr lang="ru-RU" sz="3600" b="1" dirty="0">
                <a:solidFill>
                  <a:srgbClr val="0070C0"/>
                </a:solidFill>
              </a:rPr>
              <a:t>, </a:t>
            </a:r>
            <a:r>
              <a:rPr lang="ru-RU" sz="3600" b="1" dirty="0" err="1" smtClean="0">
                <a:solidFill>
                  <a:srgbClr val="0070C0"/>
                </a:solidFill>
              </a:rPr>
              <a:t>нач</a:t>
            </a:r>
            <a:r>
              <a:rPr lang="ru-RU" sz="3600" b="1" dirty="0" smtClean="0">
                <a:solidFill>
                  <a:srgbClr val="0070C0"/>
                </a:solidFill>
              </a:rPr>
              <a:t>  </a:t>
            </a:r>
            <a:r>
              <a:rPr lang="ru-RU" sz="3600" b="1" dirty="0" err="1" smtClean="0">
                <a:solidFill>
                  <a:srgbClr val="0070C0"/>
                </a:solidFill>
              </a:rPr>
              <a:t>лась</a:t>
            </a:r>
            <a:r>
              <a:rPr lang="ru-RU" sz="3600" b="1" dirty="0">
                <a:solidFill>
                  <a:srgbClr val="0070C0"/>
                </a:solidFill>
              </a:rPr>
              <a:t>, </a:t>
            </a:r>
            <a:r>
              <a:rPr lang="ru-RU" sz="3600" b="1" dirty="0" err="1" smtClean="0">
                <a:solidFill>
                  <a:srgbClr val="0070C0"/>
                </a:solidFill>
              </a:rPr>
              <a:t>д</a:t>
            </a:r>
            <a:r>
              <a:rPr lang="ru-RU" sz="3600" b="1" dirty="0" smtClean="0">
                <a:solidFill>
                  <a:srgbClr val="0070C0"/>
                </a:solidFill>
              </a:rPr>
              <a:t>  рев   я</a:t>
            </a:r>
            <a:r>
              <a:rPr lang="ru-RU" sz="3600" b="1" dirty="0">
                <a:solidFill>
                  <a:srgbClr val="0070C0"/>
                </a:solidFill>
              </a:rPr>
              <a:t>, </a:t>
            </a:r>
            <a:r>
              <a:rPr lang="ru-RU" sz="3600" b="1" dirty="0" err="1" smtClean="0">
                <a:solidFill>
                  <a:srgbClr val="0070C0"/>
                </a:solidFill>
              </a:rPr>
              <a:t>пуш</a:t>
            </a:r>
            <a:r>
              <a:rPr lang="ru-RU" sz="3600" b="1" dirty="0" smtClean="0">
                <a:solidFill>
                  <a:srgbClr val="0070C0"/>
                </a:solidFill>
              </a:rPr>
              <a:t>  </a:t>
            </a:r>
            <a:r>
              <a:rPr lang="ru-RU" sz="3600" b="1" dirty="0" err="1" smtClean="0">
                <a:solidFill>
                  <a:srgbClr val="0070C0"/>
                </a:solidFill>
              </a:rPr>
              <a:t>стый</a:t>
            </a:r>
            <a:r>
              <a:rPr lang="ru-RU" sz="3600" b="1" dirty="0">
                <a:solidFill>
                  <a:srgbClr val="0070C0"/>
                </a:solidFill>
              </a:rPr>
              <a:t>, </a:t>
            </a:r>
            <a:r>
              <a:rPr lang="ru-RU" sz="3600" b="1" dirty="0" err="1" smtClean="0">
                <a:solidFill>
                  <a:srgbClr val="0070C0"/>
                </a:solidFill>
              </a:rPr>
              <a:t>ле</a:t>
            </a:r>
            <a:r>
              <a:rPr lang="ru-RU" sz="3600" b="1" dirty="0" smtClean="0">
                <a:solidFill>
                  <a:srgbClr val="0070C0"/>
                </a:solidFill>
              </a:rPr>
              <a:t>  кий</a:t>
            </a:r>
            <a:r>
              <a:rPr lang="ru-RU" sz="3600" b="1" dirty="0">
                <a:solidFill>
                  <a:srgbClr val="0070C0"/>
                </a:solidFill>
              </a:rPr>
              <a:t>, </a:t>
            </a:r>
            <a:r>
              <a:rPr lang="ru-RU" sz="3600" b="1" dirty="0" smtClean="0">
                <a:solidFill>
                  <a:srgbClr val="0070C0"/>
                </a:solidFill>
              </a:rPr>
              <a:t> </a:t>
            </a:r>
            <a:endParaRPr lang="ru-RU" dirty="0" smtClean="0"/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 </a:t>
            </a:r>
            <a:r>
              <a:rPr lang="ru-RU" sz="3500" b="1" dirty="0" smtClean="0">
                <a:solidFill>
                  <a:srgbClr val="0070C0"/>
                </a:solidFill>
              </a:rPr>
              <a:t>  </a:t>
            </a:r>
            <a:r>
              <a:rPr lang="ru-RU" sz="3500" b="1" dirty="0" err="1" smtClean="0">
                <a:solidFill>
                  <a:srgbClr val="0070C0"/>
                </a:solidFill>
              </a:rPr>
              <a:t>улы</a:t>
            </a:r>
            <a:r>
              <a:rPr lang="ru-RU" sz="3500" b="1" dirty="0" smtClean="0">
                <a:solidFill>
                  <a:srgbClr val="0070C0"/>
                </a:solidFill>
              </a:rPr>
              <a:t>  ка.</a:t>
            </a:r>
            <a:endParaRPr lang="ru-RU" sz="3500" b="1" dirty="0">
              <a:solidFill>
                <a:srgbClr val="0070C0"/>
              </a:solidFill>
            </a:endParaRP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4000" b="1" dirty="0">
                <a:solidFill>
                  <a:srgbClr val="FF0000"/>
                </a:solidFill>
                <a:latin typeface="Comic Sans MS" pitchFamily="66" charset="0"/>
              </a:rPr>
              <a:t>1 ряд </a:t>
            </a:r>
            <a:r>
              <a:rPr lang="ru-RU" sz="4000" b="1" dirty="0">
                <a:latin typeface="Comic Sans MS" pitchFamily="66" charset="0"/>
              </a:rPr>
              <a:t>– слова с мягким знаком 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4000" b="1" dirty="0">
                <a:solidFill>
                  <a:srgbClr val="FF0000"/>
                </a:solidFill>
                <a:latin typeface="Comic Sans MS" pitchFamily="66" charset="0"/>
              </a:rPr>
              <a:t>2 ряд </a:t>
            </a:r>
            <a:r>
              <a:rPr lang="ru-RU" sz="4000" b="1" dirty="0">
                <a:latin typeface="Comic Sans MS" pitchFamily="66" charset="0"/>
              </a:rPr>
              <a:t>– слова в сочетаниях с гласными после шипящих  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4000" b="1" dirty="0">
                <a:solidFill>
                  <a:srgbClr val="FF0000"/>
                </a:solidFill>
                <a:latin typeface="Comic Sans MS" pitchFamily="66" charset="0"/>
              </a:rPr>
              <a:t>3 ряд </a:t>
            </a:r>
            <a:r>
              <a:rPr lang="ru-RU" sz="4000" b="1" dirty="0">
                <a:latin typeface="Comic Sans MS" pitchFamily="66" charset="0"/>
              </a:rPr>
              <a:t>– слова с парными согласными  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4000" b="1" dirty="0">
                <a:latin typeface="Comic Sans MS" pitchFamily="66" charset="0"/>
              </a:rPr>
              <a:t> 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  <a:p>
            <a:pPr marL="274320" indent="-274320" fontAlgn="auto">
              <a:spcAft>
                <a:spcPts val="0"/>
              </a:spcAft>
              <a:buFont typeface="Wingdings 2"/>
              <a:buChar char=""/>
              <a:defRPr/>
            </a:pPr>
            <a:endParaRPr lang="ru-RU" dirty="0"/>
          </a:p>
        </p:txBody>
      </p:sp>
      <p:sp>
        <p:nvSpPr>
          <p:cNvPr id="6" name="Tree"/>
          <p:cNvSpPr>
            <a:spLocks noEditPoints="1" noChangeArrowheads="1"/>
          </p:cNvSpPr>
          <p:nvPr/>
        </p:nvSpPr>
        <p:spPr bwMode="auto">
          <a:xfrm>
            <a:off x="7186613" y="3689350"/>
            <a:ext cx="1957387" cy="2852738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pic>
        <p:nvPicPr>
          <p:cNvPr id="7" name="Picture 3" descr="C:\Program Files\Microsoft Office\MEDIA\CAGCAT10\j0299587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83488" y="-79375"/>
            <a:ext cx="1706562" cy="1706563"/>
          </a:xfrm>
          <a:prstGeom prst="rect">
            <a:avLst/>
          </a:prstGeom>
          <a:noFill/>
        </p:spPr>
      </p:pic>
      <p:pic>
        <p:nvPicPr>
          <p:cNvPr id="23557" name="Picture 3" descr="Описание: C:\Program Files\Microsoft Office\MEDIA\CAGCAT10\j0299587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1143000"/>
            <a:ext cx="28733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3" descr="Описание: C:\Program Files\Microsoft Office\MEDIA\CAGCAT10\j0299587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63" y="1143000"/>
            <a:ext cx="287337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3" descr="Описание: C:\Program Files\Microsoft Office\MEDIA\CAGCAT10\j0299587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8" y="1143000"/>
            <a:ext cx="287337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3" descr="Описание: C:\Program Files\Microsoft Office\MEDIA\CAGCAT10\j0299587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3" y="1143000"/>
            <a:ext cx="287337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3" descr="Описание: C:\Program Files\Microsoft Office\MEDIA\CAGCAT10\j0299587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2313" y="1143000"/>
            <a:ext cx="287337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3" descr="Описание: C:\Program Files\Microsoft Office\MEDIA\CAGCAT10\j0299587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500" y="1643063"/>
            <a:ext cx="287338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Picture 3" descr="Описание: C:\Program Files\Microsoft Office\MEDIA\CAGCAT10\j0299587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0" y="1643063"/>
            <a:ext cx="287338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4" name="Picture 3" descr="Описание: C:\Program Files\Microsoft Office\MEDIA\CAGCAT10\j0299587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1643063"/>
            <a:ext cx="287338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5" name="Picture 3" descr="Описание: C:\Program Files\Microsoft Office\MEDIA\CAGCAT10\j0299587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643063"/>
            <a:ext cx="287338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6" name="Picture 3" descr="Описание: C:\Program Files\Microsoft Office\MEDIA\CAGCAT10\j0299587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313" y="2214563"/>
            <a:ext cx="287337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27" name="Picture 3" descr="C:\Documents and Settings\Sea\Рабочий стол\картинки\File0034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249738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Documents and Settings\Sea\Рабочий стол\картинки\File0033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8" y="142875"/>
            <a:ext cx="4627562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Sea\Рабочий стол\картинки\File0026.bmp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 rot="1455956">
            <a:off x="4708525" y="1606550"/>
            <a:ext cx="3627438" cy="4714875"/>
          </a:xfrm>
        </p:spPr>
      </p:pic>
      <p:pic>
        <p:nvPicPr>
          <p:cNvPr id="6" name="Picture 2" descr="C:\Documents and Settings\Sea\Рабочий стол\картинки\File0030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924375">
            <a:off x="576263" y="1603375"/>
            <a:ext cx="372745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14750" y="5248275"/>
            <a:ext cx="2055813" cy="1609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050" name="Picture 2" descr="C:\Documents and Settings\Sea\Рабочий стол\картинки\File0029.bm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 rot="21229017">
            <a:off x="425450" y="533400"/>
            <a:ext cx="3494088" cy="4119563"/>
          </a:xfrm>
        </p:spPr>
      </p:pic>
      <p:pic>
        <p:nvPicPr>
          <p:cNvPr id="5" name="Picture 2" descr="C:\Documents and Settings\Sea\Рабочий стол\картинки\File0038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1813">
            <a:off x="5465763" y="481013"/>
            <a:ext cx="3201987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Documents and Settings\Sea\Рабочий стол\картинки\File0032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1398588"/>
            <a:ext cx="4071938" cy="545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750" y="5124450"/>
            <a:ext cx="1714500" cy="1343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239000" cy="1058610"/>
          </a:xfrm>
          <a:solidFill>
            <a:schemeClr val="tx2">
              <a:lumMod val="20000"/>
              <a:lumOff val="80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0070C0"/>
                </a:solidFill>
              </a:rPr>
              <a:t>Здравствуй, зимушка – зима.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40768"/>
            <a:ext cx="8640960" cy="5328592"/>
          </a:xfrm>
          <a:solidFill>
            <a:srgbClr val="00CCFF"/>
          </a:solidFill>
          <a:ln w="76200">
            <a:solidFill>
              <a:srgbClr val="00CCFF"/>
            </a:solidFill>
          </a:ln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Гостья</a:t>
            </a:r>
            <a:r>
              <a:rPr lang="ru-RU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,</a:t>
            </a:r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матушка</a:t>
            </a:r>
            <a:r>
              <a:rPr lang="ru-RU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,</a:t>
            </a:r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зимушка, хозяйка, волшебница, чародейка, проказница, долгожданная, морозная, вьюжная, метельная.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  <a:p>
            <a:pPr marL="274320" indent="-274320" fontAlgn="auto">
              <a:spcAft>
                <a:spcPts val="0"/>
              </a:spcAft>
              <a:buFont typeface="Wingdings 2"/>
              <a:buChar char=""/>
              <a:defRPr/>
            </a:pPr>
            <a:endParaRPr lang="ru-RU" b="1" dirty="0">
              <a:latin typeface="Comic Sans MS" pitchFamily="66" charset="0"/>
            </a:endParaRPr>
          </a:p>
        </p:txBody>
      </p:sp>
      <p:pic>
        <p:nvPicPr>
          <p:cNvPr id="4" name="Picture 3" descr="C:\Program Files\Microsoft Office\MEDIA\CAGCAT10\j0299587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08913" y="-139700"/>
            <a:ext cx="1468437" cy="1462088"/>
          </a:xfrm>
          <a:prstGeom prst="rect">
            <a:avLst/>
          </a:prstGeom>
          <a:noFill/>
        </p:spPr>
      </p:pic>
      <p:pic>
        <p:nvPicPr>
          <p:cNvPr id="26628" name="Picture 2" descr="E:\картинки\Ландшафты\112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9113" y="4797425"/>
            <a:ext cx="2609850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2" descr="C:\Documents and Settings\Sea\Рабочий стол\картинки\File0031.bmp"/>
          <p:cNvPicPr>
            <a:picLocks noChangeAspect="1" noChangeArrowheads="1"/>
          </p:cNvPicPr>
          <p:nvPr/>
        </p:nvPicPr>
        <p:blipFill>
          <a:blip r:embed="rId4"/>
          <a:srcRect t="-136517" r="-141779"/>
          <a:stretch>
            <a:fillRect/>
          </a:stretch>
        </p:blipFill>
        <p:spPr bwMode="auto">
          <a:xfrm>
            <a:off x="7019925" y="1341438"/>
            <a:ext cx="3822700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028892" cy="50405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FF0000"/>
                </a:solidFill>
                <a:latin typeface="Comic Sans MS" pitchFamily="66" charset="0"/>
              </a:rPr>
              <a:t>Как проверить безударную гласную?</a:t>
            </a:r>
            <a:endParaRPr lang="ru-RU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388" y="692150"/>
            <a:ext cx="8713787" cy="6049963"/>
          </a:xfrm>
          <a:solidFill>
            <a:srgbClr val="FFFF00"/>
          </a:solidFill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ru-RU" sz="4000" smtClean="0"/>
              <a:t> </a:t>
            </a:r>
            <a:r>
              <a:rPr lang="ru-RU" sz="4000" b="1" i="1" smtClean="0">
                <a:solidFill>
                  <a:srgbClr val="0070C0"/>
                </a:solidFill>
              </a:rPr>
              <a:t>Если буква гласная вызвала сомнение, </a:t>
            </a:r>
            <a:endParaRPr lang="ru-RU" sz="4000" b="1" smtClean="0">
              <a:solidFill>
                <a:srgbClr val="0070C0"/>
              </a:solidFill>
            </a:endParaRPr>
          </a:p>
          <a:p>
            <a:pPr marL="0" indent="0">
              <a:buFont typeface="Wingdings 2" pitchFamily="18" charset="2"/>
              <a:buNone/>
            </a:pPr>
            <a:r>
              <a:rPr lang="ru-RU" sz="4000" b="1" i="1" smtClean="0">
                <a:solidFill>
                  <a:srgbClr val="0070C0"/>
                </a:solidFill>
              </a:rPr>
              <a:t> Ты ее немедленно ставь под ударение. </a:t>
            </a:r>
          </a:p>
          <a:p>
            <a:pPr marL="0" indent="0">
              <a:buFont typeface="Wingdings 2" pitchFamily="18" charset="2"/>
              <a:buNone/>
            </a:pPr>
            <a:r>
              <a:rPr lang="ru-RU" sz="4000" b="1" i="1" smtClean="0">
                <a:solidFill>
                  <a:srgbClr val="0070C0"/>
                </a:solidFill>
              </a:rPr>
              <a:t>Ударение над гласным, может сделать букву ясной.</a:t>
            </a:r>
            <a:endParaRPr lang="ru-RU" sz="4000" b="1" smtClean="0">
              <a:solidFill>
                <a:srgbClr val="0070C0"/>
              </a:solidFill>
            </a:endParaRPr>
          </a:p>
        </p:txBody>
      </p:sp>
      <p:pic>
        <p:nvPicPr>
          <p:cNvPr id="27651" name="Picture 2" descr="C:\Documents and Settings\Sea\Рабочий стол\картинки\File0010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34313" y="4171950"/>
            <a:ext cx="1074737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Documents and Settings\Sea\Рабочий стол\картинки\File0010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" y="4703763"/>
            <a:ext cx="2166938" cy="212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2" descr="C:\Documents and Settings\Sea\Рабочий стол\картинки\File0010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72475" y="19050"/>
            <a:ext cx="7366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822214" cy="2071678"/>
          </a:xfrm>
          <a:solidFill>
            <a:srgbClr val="FFFF00"/>
          </a:solidFill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2800" b="0" dirty="0" smtClean="0">
                <a:solidFill>
                  <a:srgbClr val="FF0000"/>
                </a:solidFill>
                <a:cs typeface="Times New Roman" pitchFamily="18" charset="0"/>
              </a:rPr>
              <a:t>Выберите  и  запишите  группы однокоренных  слов. Выделите  корень в каждом  слове. Подчеркните  безударные гласные  в  корне.</a:t>
            </a:r>
            <a:r>
              <a:rPr lang="ru-RU" sz="2800" b="0" dirty="0">
                <a:solidFill>
                  <a:srgbClr val="FF0000"/>
                </a:solidFill>
              </a:rPr>
              <a:t/>
            </a:r>
            <a:br>
              <a:rPr lang="ru-RU" sz="2800" b="0" dirty="0">
                <a:solidFill>
                  <a:srgbClr val="FF0000"/>
                </a:solidFill>
              </a:rPr>
            </a:br>
            <a:endParaRPr lang="ru-RU" sz="2800" b="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313" y="1609725"/>
            <a:ext cx="8572500" cy="4846638"/>
          </a:xfrm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ru-RU" smtClean="0"/>
              <a:t> </a:t>
            </a:r>
          </a:p>
          <a:p>
            <a:pPr marL="0" indent="0">
              <a:buFont typeface="Wingdings 2" pitchFamily="18" charset="2"/>
              <a:buNone/>
            </a:pPr>
            <a:r>
              <a:rPr lang="ru-RU" b="1" smtClean="0"/>
              <a:t>          </a:t>
            </a:r>
            <a:r>
              <a:rPr lang="ru-RU" b="1" u="sng" smtClean="0">
                <a:latin typeface="Arial Black" pitchFamily="34" charset="0"/>
              </a:rPr>
              <a:t>ОБРАЗЕЦ РАССУЖДЕНИЯ:</a:t>
            </a:r>
          </a:p>
          <a:p>
            <a:pPr marL="0" indent="0">
              <a:buFont typeface="Wingdings 2" pitchFamily="18" charset="2"/>
              <a:buNone/>
            </a:pPr>
            <a:r>
              <a:rPr lang="ru-RU" sz="3600" b="1" smtClean="0">
                <a:solidFill>
                  <a:srgbClr val="FF0000"/>
                </a:solidFill>
              </a:rPr>
              <a:t>Зима, </a:t>
            </a:r>
            <a:r>
              <a:rPr lang="ru-RU" sz="3600" b="1" smtClean="0"/>
              <a:t>корень</a:t>
            </a:r>
            <a:r>
              <a:rPr lang="ru-RU" sz="3600" b="1" smtClean="0">
                <a:solidFill>
                  <a:srgbClr val="FF0000"/>
                </a:solidFill>
              </a:rPr>
              <a:t> зим-.</a:t>
            </a:r>
            <a:endParaRPr lang="ru-RU" sz="3600" smtClean="0"/>
          </a:p>
          <a:p>
            <a:pPr marL="0" indent="0">
              <a:buFont typeface="Wingdings 2" pitchFamily="18" charset="2"/>
              <a:buNone/>
            </a:pPr>
            <a:r>
              <a:rPr lang="ru-RU" sz="3600" smtClean="0"/>
              <a:t> 1) ставим ударение</a:t>
            </a:r>
            <a:r>
              <a:rPr lang="ru-RU" sz="3600" b="1" i="1" smtClean="0"/>
              <a:t>: </a:t>
            </a:r>
            <a:r>
              <a:rPr lang="ru-RU" sz="3600" b="1" i="1" smtClean="0">
                <a:solidFill>
                  <a:srgbClr val="FF0000"/>
                </a:solidFill>
              </a:rPr>
              <a:t>а</a:t>
            </a:r>
            <a:r>
              <a:rPr lang="ru-RU" sz="3600" smtClean="0"/>
              <a:t> – под ударением, </a:t>
            </a:r>
            <a:r>
              <a:rPr lang="ru-RU" sz="3600" b="1" i="1" smtClean="0">
                <a:solidFill>
                  <a:srgbClr val="FF0000"/>
                </a:solidFill>
              </a:rPr>
              <a:t>и</a:t>
            </a:r>
            <a:r>
              <a:rPr lang="ru-RU" sz="3600" smtClean="0">
                <a:solidFill>
                  <a:srgbClr val="FF0000"/>
                </a:solidFill>
              </a:rPr>
              <a:t> </a:t>
            </a:r>
            <a:r>
              <a:rPr lang="ru-RU" sz="3600" smtClean="0"/>
              <a:t>– безударная;</a:t>
            </a:r>
          </a:p>
          <a:p>
            <a:pPr marL="0" indent="0">
              <a:buFont typeface="Wingdings 2" pitchFamily="18" charset="2"/>
              <a:buNone/>
            </a:pPr>
            <a:r>
              <a:rPr lang="ru-RU" sz="3600" smtClean="0"/>
              <a:t> 2) подбираем проверочное слово так, чтобы </a:t>
            </a:r>
            <a:r>
              <a:rPr lang="ru-RU" sz="3600" b="1" i="1" smtClean="0">
                <a:solidFill>
                  <a:srgbClr val="FF0000"/>
                </a:solidFill>
              </a:rPr>
              <a:t>и</a:t>
            </a:r>
            <a:r>
              <a:rPr lang="ru-RU" sz="3600" b="1" i="1" smtClean="0"/>
              <a:t> </a:t>
            </a:r>
            <a:r>
              <a:rPr lang="ru-RU" sz="3600" smtClean="0"/>
              <a:t>стояла под ударением</a:t>
            </a:r>
            <a:r>
              <a:rPr lang="ru-RU" sz="3600" b="1" i="1" smtClean="0"/>
              <a:t>:</a:t>
            </a:r>
            <a:r>
              <a:rPr lang="ru-RU" sz="3600" b="1" smtClean="0"/>
              <a:t> з</a:t>
            </a:r>
            <a:r>
              <a:rPr lang="ru-RU" sz="3600" b="1" u="sng" smtClean="0">
                <a:solidFill>
                  <a:srgbClr val="FF0000"/>
                </a:solidFill>
              </a:rPr>
              <a:t>и</a:t>
            </a:r>
            <a:r>
              <a:rPr lang="ru-RU" sz="3600" b="1" smtClean="0"/>
              <a:t>мний, з</a:t>
            </a:r>
            <a:r>
              <a:rPr lang="ru-RU" sz="3600" b="1" u="sng" smtClean="0">
                <a:solidFill>
                  <a:srgbClr val="FF0000"/>
                </a:solidFill>
              </a:rPr>
              <a:t>и</a:t>
            </a:r>
            <a:r>
              <a:rPr lang="ru-RU" sz="3600" b="1" smtClean="0"/>
              <a:t>мушка.</a:t>
            </a:r>
            <a:endParaRPr lang="ru-RU" sz="3600" smtClean="0"/>
          </a:p>
        </p:txBody>
      </p:sp>
      <p:pic>
        <p:nvPicPr>
          <p:cNvPr id="4" name="Picture 3" descr="C:\Program Files\Microsoft Office\MEDIA\CAGCAT10\j0299587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6114" y="2500306"/>
            <a:ext cx="1827886" cy="1823314"/>
          </a:xfrm>
          <a:prstGeom prst="star12">
            <a:avLst/>
          </a:prstGeom>
          <a:noFill/>
          <a:ln w="76200">
            <a:solidFill>
              <a:srgbClr val="00B0F0"/>
            </a:solidFill>
          </a:ln>
        </p:spPr>
      </p:pic>
      <p:pic>
        <p:nvPicPr>
          <p:cNvPr id="28676" name="Picture 3" descr="E:\картинки\Предметы и объекты\15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96175" y="5357813"/>
            <a:ext cx="16478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1728192"/>
          </a:xfrm>
          <a:solidFill>
            <a:srgbClr val="FFFF00"/>
          </a:solidFill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>
                <a:solidFill>
                  <a:srgbClr val="FF0000"/>
                </a:solidFill>
                <a:latin typeface="Arial Black" pitchFamily="34" charset="0"/>
              </a:rPr>
              <a:t>Найдите и выпишите слова с безударной гласной, подберите проверочное слово.   </a:t>
            </a:r>
            <a:br>
              <a:rPr lang="ru-RU" sz="2800" dirty="0">
                <a:solidFill>
                  <a:srgbClr val="FF0000"/>
                </a:solidFill>
                <a:latin typeface="Arial Black" pitchFamily="34" charset="0"/>
              </a:rPr>
            </a:br>
            <a:endParaRPr lang="ru-RU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388" y="1609725"/>
            <a:ext cx="8713787" cy="4846638"/>
          </a:xfrm>
          <a:solidFill>
            <a:srgbClr val="00B0F0"/>
          </a:solidFill>
          <a:ln>
            <a:solidFill>
              <a:srgbClr val="00B0F0"/>
            </a:solidFill>
          </a:ln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  </a:t>
            </a:r>
            <a:r>
              <a:rPr lang="ru-RU" sz="3600" b="1" i="1" dirty="0" smtClean="0">
                <a:latin typeface="Comic Sans MS" pitchFamily="66" charset="0"/>
              </a:rPr>
              <a:t>Ой </a:t>
            </a:r>
            <a:r>
              <a:rPr lang="ru-RU" sz="3600" b="1" i="1" dirty="0">
                <a:latin typeface="Comic Sans MS" pitchFamily="66" charset="0"/>
              </a:rPr>
              <a:t>ты, зимушка-зима, все дорожки замела,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600" b="1" i="1" dirty="0">
                <a:latin typeface="Comic Sans MS" pitchFamily="66" charset="0"/>
              </a:rPr>
              <a:t>  </a:t>
            </a:r>
            <a:r>
              <a:rPr lang="ru-RU" sz="3600" b="1" i="1" dirty="0" smtClean="0">
                <a:latin typeface="Comic Sans MS" pitchFamily="66" charset="0"/>
              </a:rPr>
              <a:t>Все </a:t>
            </a:r>
            <a:r>
              <a:rPr lang="ru-RU" sz="3600" b="1" i="1" dirty="0">
                <a:latin typeface="Comic Sans MS" pitchFamily="66" charset="0"/>
              </a:rPr>
              <a:t>поля снежком покрыла, все овражки завалила,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600" b="1" i="1" dirty="0">
                <a:latin typeface="Comic Sans MS" pitchFamily="66" charset="0"/>
              </a:rPr>
              <a:t>  </a:t>
            </a:r>
            <a:r>
              <a:rPr lang="ru-RU" sz="3600" b="1" i="1" dirty="0" smtClean="0">
                <a:latin typeface="Comic Sans MS" pitchFamily="66" charset="0"/>
              </a:rPr>
              <a:t> </a:t>
            </a:r>
            <a:r>
              <a:rPr lang="ru-RU" sz="3600" b="1" i="1" dirty="0">
                <a:latin typeface="Comic Sans MS" pitchFamily="66" charset="0"/>
              </a:rPr>
              <a:t>Льдом одела  все озёра, реки заморозила.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"/>
              <a:defRPr/>
            </a:pPr>
            <a:endParaRPr lang="ru-RU" sz="3600" b="1" i="1" dirty="0">
              <a:latin typeface="Comic Sans MS" pitchFamily="66" charset="0"/>
            </a:endParaRPr>
          </a:p>
        </p:txBody>
      </p:sp>
      <p:pic>
        <p:nvPicPr>
          <p:cNvPr id="4" name="Picture 3" descr="C:\Program Files\Microsoft Office\MEDIA\CAGCAT10\j0299587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1875" y="5089525"/>
            <a:ext cx="1774825" cy="1762125"/>
          </a:xfrm>
          <a:prstGeom prst="rect">
            <a:avLst/>
          </a:prstGeom>
          <a:noFill/>
        </p:spPr>
      </p:pic>
      <p:pic>
        <p:nvPicPr>
          <p:cNvPr id="29700" name="Picture 2" descr="E:\картинки\Предметы и объекты\80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5825" y="836613"/>
            <a:ext cx="1617663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394316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002060"/>
                </a:solidFill>
              </a:rPr>
              <a:t>Самостоятельная  работа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0722" name="Объект 2"/>
          <p:cNvSpPr>
            <a:spLocks noGrp="1"/>
          </p:cNvSpPr>
          <p:nvPr>
            <p:ph idx="1"/>
          </p:nvPr>
        </p:nvSpPr>
        <p:spPr>
          <a:xfrm>
            <a:off x="179388" y="785813"/>
            <a:ext cx="8785225" cy="5670550"/>
          </a:xfrm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endParaRPr lang="ru-RU" b="1" smtClean="0"/>
          </a:p>
          <a:p>
            <a:pPr marL="0" indent="0">
              <a:buFont typeface="Wingdings 2" pitchFamily="18" charset="2"/>
              <a:buNone/>
            </a:pPr>
            <a:r>
              <a:rPr lang="ru-RU" sz="5400" b="1" smtClean="0"/>
              <a:t>З</a:t>
            </a:r>
            <a:r>
              <a:rPr lang="ru-RU" sz="5400" b="1" smtClean="0">
                <a:solidFill>
                  <a:srgbClr val="FF0000"/>
                </a:solidFill>
              </a:rPr>
              <a:t>и</a:t>
            </a:r>
            <a:r>
              <a:rPr lang="ru-RU" sz="5400" b="1" smtClean="0"/>
              <a:t>ма, д</a:t>
            </a:r>
            <a:r>
              <a:rPr lang="ru-RU" sz="5400" b="1" smtClean="0">
                <a:solidFill>
                  <a:srgbClr val="FF0000"/>
                </a:solidFill>
              </a:rPr>
              <a:t>о</a:t>
            </a:r>
            <a:r>
              <a:rPr lang="ru-RU" sz="5400" b="1" smtClean="0"/>
              <a:t>рожки, зам</a:t>
            </a:r>
            <a:r>
              <a:rPr lang="ru-RU" sz="5400" b="1" smtClean="0">
                <a:solidFill>
                  <a:srgbClr val="FF0000"/>
                </a:solidFill>
              </a:rPr>
              <a:t>е</a:t>
            </a:r>
            <a:r>
              <a:rPr lang="ru-RU" sz="5400" b="1" smtClean="0"/>
              <a:t>ла,  п</a:t>
            </a:r>
            <a:r>
              <a:rPr lang="ru-RU" sz="5400" b="1" smtClean="0">
                <a:solidFill>
                  <a:srgbClr val="FF0000"/>
                </a:solidFill>
              </a:rPr>
              <a:t>о</a:t>
            </a:r>
            <a:r>
              <a:rPr lang="ru-RU" sz="5400" b="1" smtClean="0"/>
              <a:t>ля, сн</a:t>
            </a:r>
            <a:r>
              <a:rPr lang="ru-RU" sz="5400" b="1" smtClean="0">
                <a:solidFill>
                  <a:srgbClr val="FF0000"/>
                </a:solidFill>
              </a:rPr>
              <a:t>е</a:t>
            </a:r>
            <a:r>
              <a:rPr lang="ru-RU" sz="5400" b="1" smtClean="0"/>
              <a:t>жком,зав</a:t>
            </a:r>
            <a:r>
              <a:rPr lang="ru-RU" sz="5400" b="1" smtClean="0">
                <a:solidFill>
                  <a:srgbClr val="FF0000"/>
                </a:solidFill>
              </a:rPr>
              <a:t>а</a:t>
            </a:r>
            <a:r>
              <a:rPr lang="ru-RU" sz="5400" b="1" smtClean="0"/>
              <a:t>лила    </a:t>
            </a:r>
            <a:r>
              <a:rPr lang="ru-RU" sz="5400" b="1" smtClean="0">
                <a:solidFill>
                  <a:srgbClr val="FF0000"/>
                </a:solidFill>
              </a:rPr>
              <a:t>о</a:t>
            </a:r>
            <a:r>
              <a:rPr lang="ru-RU" sz="5400" b="1" smtClean="0"/>
              <a:t>дела, зам</a:t>
            </a:r>
            <a:r>
              <a:rPr lang="ru-RU" sz="5400" b="1" smtClean="0">
                <a:solidFill>
                  <a:srgbClr val="FF0000"/>
                </a:solidFill>
              </a:rPr>
              <a:t>о</a:t>
            </a:r>
            <a:r>
              <a:rPr lang="ru-RU" sz="5400" b="1" smtClean="0"/>
              <a:t>розила,</a:t>
            </a:r>
          </a:p>
          <a:p>
            <a:pPr marL="0" indent="0">
              <a:buFont typeface="Wingdings 2" pitchFamily="18" charset="2"/>
              <a:buNone/>
            </a:pPr>
            <a:r>
              <a:rPr lang="ru-RU" sz="5400" b="1" smtClean="0"/>
              <a:t> </a:t>
            </a:r>
            <a:r>
              <a:rPr lang="ru-RU" sz="5400" b="1" smtClean="0">
                <a:solidFill>
                  <a:srgbClr val="FF0000"/>
                </a:solidFill>
              </a:rPr>
              <a:t>о</a:t>
            </a:r>
            <a:r>
              <a:rPr lang="ru-RU" sz="5400" b="1" smtClean="0"/>
              <a:t>зёра.       </a:t>
            </a:r>
            <a:endParaRPr lang="ru-RU" sz="5400" smtClean="0"/>
          </a:p>
          <a:p>
            <a:pPr marL="0" indent="0">
              <a:buFont typeface="Wingdings 2" pitchFamily="18" charset="2"/>
              <a:buNone/>
            </a:pPr>
            <a:endParaRPr lang="ru-RU" smtClean="0"/>
          </a:p>
        </p:txBody>
      </p:sp>
      <p:pic>
        <p:nvPicPr>
          <p:cNvPr id="4" name="Picture 2" descr="C:\Documents and Settings\Sea\Рабочий стол\картинки\File0417.bmp"/>
          <p:cNvPicPr>
            <a:picLocks noChangeAspect="1" noChangeArrowheads="1"/>
          </p:cNvPicPr>
          <p:nvPr/>
        </p:nvPicPr>
        <p:blipFill>
          <a:blip r:embed="rId2"/>
          <a:srcRect l="25414" t="39784" r="63560" b="44852"/>
          <a:stretch>
            <a:fillRect/>
          </a:stretch>
        </p:blipFill>
        <p:spPr bwMode="auto">
          <a:xfrm>
            <a:off x="2786063" y="1428750"/>
            <a:ext cx="3683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Documents and Settings\Sea\Рабочий стол\картинки\File0417.bmp"/>
          <p:cNvPicPr>
            <a:picLocks noChangeAspect="1" noChangeArrowheads="1"/>
          </p:cNvPicPr>
          <p:nvPr/>
        </p:nvPicPr>
        <p:blipFill>
          <a:blip r:embed="rId2"/>
          <a:srcRect l="25414" t="39784" r="63560" b="44852"/>
          <a:stretch>
            <a:fillRect/>
          </a:stretch>
        </p:blipFill>
        <p:spPr bwMode="auto">
          <a:xfrm>
            <a:off x="642938" y="1357313"/>
            <a:ext cx="3683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Documents and Settings\Sea\Рабочий стол\картинки\File0417.bmp"/>
          <p:cNvPicPr>
            <a:picLocks noChangeAspect="1" noChangeArrowheads="1"/>
          </p:cNvPicPr>
          <p:nvPr/>
        </p:nvPicPr>
        <p:blipFill>
          <a:blip r:embed="rId2"/>
          <a:srcRect l="25414" t="39784" r="63560" b="44852"/>
          <a:stretch>
            <a:fillRect/>
          </a:stretch>
        </p:blipFill>
        <p:spPr bwMode="auto">
          <a:xfrm>
            <a:off x="6929438" y="1428750"/>
            <a:ext cx="3683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Sea\Рабочий стол\картинки\File0417.bmp"/>
          <p:cNvPicPr>
            <a:picLocks noChangeAspect="1" noChangeArrowheads="1"/>
          </p:cNvPicPr>
          <p:nvPr/>
        </p:nvPicPr>
        <p:blipFill>
          <a:blip r:embed="rId2"/>
          <a:srcRect l="25414" t="39784" r="63560" b="44852"/>
          <a:stretch>
            <a:fillRect/>
          </a:stretch>
        </p:blipFill>
        <p:spPr bwMode="auto">
          <a:xfrm>
            <a:off x="714375" y="2286000"/>
            <a:ext cx="3683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Documents and Settings\Sea\Рабочий стол\картинки\File0417.bmp"/>
          <p:cNvPicPr>
            <a:picLocks noChangeAspect="1" noChangeArrowheads="1"/>
          </p:cNvPicPr>
          <p:nvPr/>
        </p:nvPicPr>
        <p:blipFill>
          <a:blip r:embed="rId2"/>
          <a:srcRect l="25414" t="39784" r="63560" b="44852"/>
          <a:stretch>
            <a:fillRect/>
          </a:stretch>
        </p:blipFill>
        <p:spPr bwMode="auto">
          <a:xfrm>
            <a:off x="3071813" y="2214563"/>
            <a:ext cx="3683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Documents and Settings\Sea\Рабочий стол\картинки\File0417.bmp"/>
          <p:cNvPicPr>
            <a:picLocks noChangeAspect="1" noChangeArrowheads="1"/>
          </p:cNvPicPr>
          <p:nvPr/>
        </p:nvPicPr>
        <p:blipFill>
          <a:blip r:embed="rId2"/>
          <a:srcRect l="25414" t="39784" r="63560" b="44852"/>
          <a:stretch>
            <a:fillRect/>
          </a:stretch>
        </p:blipFill>
        <p:spPr bwMode="auto">
          <a:xfrm>
            <a:off x="6572250" y="2214563"/>
            <a:ext cx="3683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Documents and Settings\Sea\Рабочий стол\картинки\File0417.bmp"/>
          <p:cNvPicPr>
            <a:picLocks noChangeAspect="1" noChangeArrowheads="1"/>
          </p:cNvPicPr>
          <p:nvPr/>
        </p:nvPicPr>
        <p:blipFill>
          <a:blip r:embed="rId2"/>
          <a:srcRect l="25414" t="39784" r="63560" b="44852"/>
          <a:stretch>
            <a:fillRect/>
          </a:stretch>
        </p:blipFill>
        <p:spPr bwMode="auto">
          <a:xfrm>
            <a:off x="285750" y="3000375"/>
            <a:ext cx="3683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Documents and Settings\Sea\Рабочий стол\картинки\File0417.bmp"/>
          <p:cNvPicPr>
            <a:picLocks noChangeAspect="1" noChangeArrowheads="1"/>
          </p:cNvPicPr>
          <p:nvPr/>
        </p:nvPicPr>
        <p:blipFill>
          <a:blip r:embed="rId2"/>
          <a:srcRect l="25414" t="39784" r="63560" b="44852"/>
          <a:stretch>
            <a:fillRect/>
          </a:stretch>
        </p:blipFill>
        <p:spPr bwMode="auto">
          <a:xfrm>
            <a:off x="3929063" y="3071813"/>
            <a:ext cx="3683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Documents and Settings\Sea\Рабочий стол\картинки\File0417.bmp"/>
          <p:cNvPicPr>
            <a:picLocks noChangeAspect="1" noChangeArrowheads="1"/>
          </p:cNvPicPr>
          <p:nvPr/>
        </p:nvPicPr>
        <p:blipFill>
          <a:blip r:embed="rId2"/>
          <a:srcRect l="25414" t="39784" r="63560" b="44852"/>
          <a:stretch>
            <a:fillRect/>
          </a:stretch>
        </p:blipFill>
        <p:spPr bwMode="auto">
          <a:xfrm>
            <a:off x="500063" y="3929063"/>
            <a:ext cx="3683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C:\Documents and Settings\Sea\Рабочий стол\картинки\File0008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7263" y="4143375"/>
            <a:ext cx="1684337" cy="261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C:\Program Files\Microsoft Office\MEDIA\CAGCAT10\j0299587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6" y="4931914"/>
            <a:ext cx="1827886" cy="1823314"/>
          </a:xfrm>
          <a:prstGeom prst="star12">
            <a:avLst/>
          </a:prstGeom>
          <a:noFill/>
          <a:ln w="76200">
            <a:solidFill>
              <a:srgbClr val="00B0F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848872" cy="1008112"/>
          </a:xfr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0070C0"/>
                </a:solidFill>
              </a:rPr>
              <a:t>    Не будем срывать цветы! Пусть красивые   растения останутся в природе!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16386" name="Picture 2" descr="C:\Documents and Settings\Sea\Рабочий стол\картинки\File0007.bm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76338" y="1238250"/>
            <a:ext cx="5432425" cy="5454650"/>
          </a:xfrm>
        </p:spPr>
      </p:pic>
      <p:pic>
        <p:nvPicPr>
          <p:cNvPr id="31747" name="Picture 3" descr="E:\картинки\Растения\59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24750" y="4868863"/>
            <a:ext cx="1471613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E:\картинки\Растения\60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3860800"/>
            <a:ext cx="1512887" cy="264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 descr="E:\картинки\Растения\48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39113" y="0"/>
            <a:ext cx="1004887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16632"/>
            <a:ext cx="7786742" cy="1346408"/>
          </a:xfrm>
          <a:solidFill>
            <a:srgbClr val="00B0F0"/>
          </a:solidFill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b="0" dirty="0" smtClean="0">
                <a:solidFill>
                  <a:srgbClr val="FFFF00"/>
                </a:solidFill>
                <a:latin typeface="Arial Black" pitchFamily="34" charset="0"/>
              </a:rPr>
              <a:t>Скажем друг другу    добрые слова:</a:t>
            </a:r>
            <a:endParaRPr lang="ru-RU" b="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mtClean="0"/>
              <a:t> </a:t>
            </a:r>
            <a:r>
              <a:rPr lang="ru-RU" sz="3600" b="1" smtClean="0">
                <a:solidFill>
                  <a:srgbClr val="FF0000"/>
                </a:solidFill>
                <a:latin typeface="Century Gothic" pitchFamily="34" charset="0"/>
              </a:rPr>
              <a:t>Доброе утро, птицы запели,</a:t>
            </a:r>
          </a:p>
          <a:p>
            <a:pPr>
              <a:buFont typeface="Wingdings 2" pitchFamily="18" charset="2"/>
              <a:buNone/>
            </a:pPr>
            <a:r>
              <a:rPr lang="ru-RU" sz="3600" b="1" smtClean="0">
                <a:solidFill>
                  <a:srgbClr val="FF0000"/>
                </a:solidFill>
                <a:latin typeface="Century Gothic" pitchFamily="34" charset="0"/>
              </a:rPr>
              <a:t> Добрые люди, вставайте с постели. </a:t>
            </a:r>
          </a:p>
          <a:p>
            <a:pPr>
              <a:buFont typeface="Wingdings 2" pitchFamily="18" charset="2"/>
              <a:buNone/>
            </a:pPr>
            <a:r>
              <a:rPr lang="ru-RU" sz="3600" b="1" smtClean="0">
                <a:solidFill>
                  <a:srgbClr val="FF0000"/>
                </a:solidFill>
                <a:latin typeface="Century Gothic" pitchFamily="34" charset="0"/>
              </a:rPr>
              <a:t> </a:t>
            </a:r>
            <a:r>
              <a:rPr lang="ru-RU" sz="5400" b="1" smtClean="0">
                <a:solidFill>
                  <a:srgbClr val="FF0000"/>
                </a:solidFill>
                <a:latin typeface="Arial Black" pitchFamily="34" charset="0"/>
              </a:rPr>
              <a:t>Всем, всем доброе утро</a:t>
            </a:r>
            <a:r>
              <a:rPr lang="ru-RU" sz="5400" b="1" smtClean="0">
                <a:solidFill>
                  <a:srgbClr val="FF0000"/>
                </a:solidFill>
                <a:latin typeface="Century Gothic" pitchFamily="34" charset="0"/>
              </a:rPr>
              <a:t>!</a:t>
            </a:r>
          </a:p>
          <a:p>
            <a:endParaRPr lang="ru-RU" sz="3600" b="1" smtClean="0">
              <a:latin typeface="Century Gothic" pitchFamily="34" charset="0"/>
            </a:endParaRPr>
          </a:p>
        </p:txBody>
      </p:sp>
      <p:pic>
        <p:nvPicPr>
          <p:cNvPr id="4" name="Picture 2" descr="C:\Documents and Settings\Sea\Рабочий стол\картинки\File0012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92838" y="3571875"/>
            <a:ext cx="2566987" cy="3041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Не  ломайте ветки деревьев и кустарников!</a:t>
            </a:r>
            <a:endParaRPr lang="ru-RU" dirty="0"/>
          </a:p>
        </p:txBody>
      </p:sp>
      <p:pic>
        <p:nvPicPr>
          <p:cNvPr id="12290" name="Picture 2" descr="C:\Documents and Settings\Sea\Рабочий стол\картинки\File0007.bm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09663" y="1547813"/>
            <a:ext cx="6261100" cy="5181600"/>
          </a:xfrm>
        </p:spPr>
      </p:pic>
      <p:pic>
        <p:nvPicPr>
          <p:cNvPr id="32771" name="Picture 3" descr="E:\картинки\Люди\285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8938" y="1412875"/>
            <a:ext cx="22574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 descr="E:\картинки\Люди\286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3538" y="5084763"/>
            <a:ext cx="1039812" cy="161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1274400"/>
          </a:xfr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dirty="0" smtClean="0"/>
              <a:t>Не будем ловить бабочек, шмелей, стрекоз и других насекомых.</a:t>
            </a:r>
            <a:endParaRPr lang="ru-RU" sz="3200" dirty="0"/>
          </a:p>
        </p:txBody>
      </p:sp>
      <p:pic>
        <p:nvPicPr>
          <p:cNvPr id="13314" name="Picture 2" descr="C:\Documents and Settings\Sea\Рабочий стол\картинки\File0007.bm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09725" y="1444625"/>
            <a:ext cx="5394325" cy="5321300"/>
          </a:xfrm>
        </p:spPr>
      </p:pic>
      <p:pic>
        <p:nvPicPr>
          <p:cNvPr id="33795" name="Picture 3" descr="E:\картинки\Животные\5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51663" y="4989513"/>
            <a:ext cx="2192337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 descr="E:\картинки\Животные\113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54900" y="1357313"/>
            <a:ext cx="1689100" cy="99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E:\картинки\Животные\270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0163" y="4997450"/>
            <a:ext cx="2120901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Не будем ловить диких животных и уносить домой.</a:t>
            </a:r>
            <a:endParaRPr lang="ru-RU" dirty="0"/>
          </a:p>
        </p:txBody>
      </p:sp>
      <p:pic>
        <p:nvPicPr>
          <p:cNvPr id="14338" name="Picture 2" descr="C:\Documents and Settings\Sea\Рабочий стол\картинки\File0007.bm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16075" y="1481138"/>
            <a:ext cx="4760913" cy="5059362"/>
          </a:xfrm>
        </p:spPr>
      </p:pic>
      <p:pic>
        <p:nvPicPr>
          <p:cNvPr id="34819" name="Picture 3" descr="E:\картинки\Животные\8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5463" y="5084763"/>
            <a:ext cx="1617662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 descr="E:\картинки\Животные\176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67575" y="333375"/>
            <a:ext cx="18764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 descr="E:\картинки\Животные\229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4913313"/>
            <a:ext cx="1971675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6" descr="E:\картинки\Животные\288.wm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85088" y="2852738"/>
            <a:ext cx="1184275" cy="124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7" descr="E:\картинки\Животные\371.wm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1650" y="2060575"/>
            <a:ext cx="1616075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8" descr="E:\картинки\Животные\427.wm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24300" y="5732463"/>
            <a:ext cx="15176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Picture 9" descr="E:\картинки\Люди\139.wm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83325" y="1484313"/>
            <a:ext cx="1185863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нельзя разводить костры в лесу!</a:t>
            </a:r>
            <a:endParaRPr lang="ru-RU" dirty="0"/>
          </a:p>
        </p:txBody>
      </p:sp>
      <p:pic>
        <p:nvPicPr>
          <p:cNvPr id="4" name="Picture 3" descr="C:\Documents and Settings\Sea\Рабочий стол\картинки\File0153.bm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65125" y="1749425"/>
            <a:ext cx="6499225" cy="49752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116632"/>
            <a:ext cx="4929222" cy="883476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</a:t>
            </a:r>
            <a:br>
              <a:rPr lang="ru-RU" dirty="0" smtClean="0"/>
            </a:br>
            <a:r>
              <a:rPr lang="ru-RU" sz="2700" dirty="0" smtClean="0">
                <a:solidFill>
                  <a:srgbClr val="0070C0"/>
                </a:solidFill>
                <a:latin typeface="Arial Black" pitchFamily="34" charset="0"/>
              </a:rPr>
              <a:t> </a:t>
            </a:r>
            <a:r>
              <a:rPr lang="ru-RU" sz="3600" dirty="0" smtClean="0">
                <a:solidFill>
                  <a:srgbClr val="0070C0"/>
                </a:solidFill>
                <a:latin typeface="Arial Black" pitchFamily="34" charset="0"/>
              </a:rPr>
              <a:t>игра «Угадай-ка»</a:t>
            </a:r>
            <a:endParaRPr lang="ru-RU" sz="3600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313" y="1143000"/>
            <a:ext cx="8572500" cy="5429250"/>
          </a:xfrm>
          <a:solidFill>
            <a:srgbClr val="00B0F0"/>
          </a:solidFill>
        </p:spPr>
        <p:txBody>
          <a:bodyPr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endParaRPr lang="ru-RU" sz="4000" b="1" dirty="0" smtClean="0">
              <a:latin typeface="Comic Sans MS" pitchFamily="66" charset="0"/>
            </a:endParaRP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4000" b="1" dirty="0" smtClean="0">
                <a:latin typeface="Comic Sans MS" pitchFamily="66" charset="0"/>
              </a:rPr>
              <a:t>Он всю зиму в шубе спал, лапу бурую сосал.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4000" b="1" dirty="0" smtClean="0">
                <a:latin typeface="Comic Sans MS" pitchFamily="66" charset="0"/>
              </a:rPr>
              <a:t>А проснувшись, стал реветь, это зверь лесной.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"/>
              <a:defRPr/>
            </a:pPr>
            <a:endParaRPr lang="ru-RU" dirty="0" smtClean="0"/>
          </a:p>
          <a:p>
            <a:pPr marL="274320" indent="-274320" fontAlgn="auto">
              <a:spcAft>
                <a:spcPts val="0"/>
              </a:spcAft>
              <a:buFont typeface="Wingdings 2"/>
              <a:buChar char=""/>
              <a:defRPr/>
            </a:pPr>
            <a:endParaRPr lang="ru-RU" dirty="0" smtClean="0"/>
          </a:p>
          <a:p>
            <a:pPr marL="274320" indent="-274320" fontAlgn="auto">
              <a:spcAft>
                <a:spcPts val="0"/>
              </a:spcAft>
              <a:buFont typeface="Wingdings 2"/>
              <a:buChar char=""/>
              <a:defRPr/>
            </a:pPr>
            <a:endParaRPr lang="ru-RU" dirty="0" smtClean="0"/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                  </a:t>
            </a:r>
            <a:r>
              <a:rPr lang="ru-RU" sz="4400" dirty="0" smtClean="0">
                <a:solidFill>
                  <a:srgbClr val="FF0000"/>
                </a:solidFill>
                <a:latin typeface="Arial Black" pitchFamily="34" charset="0"/>
              </a:rPr>
              <a:t>М_ </a:t>
            </a:r>
            <a:r>
              <a:rPr lang="ru-RU" sz="4400" dirty="0" err="1" smtClean="0">
                <a:solidFill>
                  <a:srgbClr val="FF0000"/>
                </a:solidFill>
                <a:latin typeface="Arial Black" pitchFamily="34" charset="0"/>
              </a:rPr>
              <a:t>дведь</a:t>
            </a:r>
            <a:endParaRPr lang="ru-RU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4" name="Picture 3" descr="C:\Program Files\Microsoft Office\MEDIA\CAGCAT10\j0299587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563" y="5376863"/>
            <a:ext cx="1433512" cy="1425575"/>
          </a:xfrm>
          <a:prstGeom prst="rect">
            <a:avLst/>
          </a:prstGeom>
          <a:noFill/>
        </p:spPr>
      </p:pic>
      <p:pic>
        <p:nvPicPr>
          <p:cNvPr id="5" name="Picture 2" descr="E:\картинки\Животные\150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94263" y="4005263"/>
            <a:ext cx="2816225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571472" y="142852"/>
            <a:ext cx="6429420" cy="857256"/>
          </a:xfrm>
          <a:solidFill>
            <a:srgbClr val="FFFF00"/>
          </a:solidFill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</a:t>
            </a:r>
            <a:r>
              <a:rPr lang="ru-RU" sz="4000" dirty="0" smtClean="0">
                <a:solidFill>
                  <a:srgbClr val="0070C0"/>
                </a:solidFill>
                <a:latin typeface="Arial Black" pitchFamily="34" charset="0"/>
              </a:rPr>
              <a:t>игра «Угадай-ка»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388" y="1071563"/>
            <a:ext cx="7893050" cy="5643562"/>
          </a:xfrm>
          <a:solidFill>
            <a:srgbClr val="92D050"/>
          </a:solidFill>
        </p:spPr>
        <p:txBody>
          <a:bodyPr>
            <a:normAutofit fontScale="62500" lnSpcReduction="20000"/>
          </a:bodyPr>
          <a:lstStyle/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endParaRPr lang="ru-RU" sz="5200" dirty="0" smtClean="0"/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endParaRPr lang="ru-RU" sz="5200" dirty="0"/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7700" b="1" dirty="0" smtClean="0">
                <a:latin typeface="Comic Sans MS" pitchFamily="66" charset="0"/>
              </a:rPr>
              <a:t>Хитрая плутовка, рыжая головка.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7700" b="1" dirty="0" smtClean="0">
                <a:latin typeface="Comic Sans MS" pitchFamily="66" charset="0"/>
              </a:rPr>
              <a:t>Пушистый хвост-краса. 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7700" b="1" dirty="0" smtClean="0">
                <a:latin typeface="Comic Sans MS" pitchFamily="66" charset="0"/>
              </a:rPr>
              <a:t>Кто же это?  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5200" dirty="0" smtClean="0">
                <a:solidFill>
                  <a:srgbClr val="FF0000"/>
                </a:solidFill>
                <a:latin typeface="Arial Black" pitchFamily="34" charset="0"/>
              </a:rPr>
              <a:t>                 </a:t>
            </a:r>
            <a:r>
              <a:rPr lang="ru-RU" sz="8000" dirty="0" err="1" smtClean="0">
                <a:solidFill>
                  <a:srgbClr val="FF0000"/>
                </a:solidFill>
                <a:latin typeface="Arial Black" pitchFamily="34" charset="0"/>
              </a:rPr>
              <a:t>Л</a:t>
            </a:r>
            <a:r>
              <a:rPr lang="ru-RU" sz="8000" b="1" dirty="0" err="1" smtClean="0">
                <a:solidFill>
                  <a:srgbClr val="FF0000"/>
                </a:solidFill>
                <a:latin typeface="Arial Black" pitchFamily="34" charset="0"/>
              </a:rPr>
              <a:t>_са</a:t>
            </a:r>
            <a:endParaRPr lang="ru-RU" sz="80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5200" dirty="0" smtClean="0">
                <a:solidFill>
                  <a:srgbClr val="FF0000"/>
                </a:solidFill>
                <a:latin typeface="Arial Black" pitchFamily="34" charset="0"/>
              </a:rPr>
              <a:t> 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 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"/>
              <a:defRPr/>
            </a:pPr>
            <a:endParaRPr lang="ru-RU" dirty="0"/>
          </a:p>
        </p:txBody>
      </p:sp>
      <p:pic>
        <p:nvPicPr>
          <p:cNvPr id="4" name="Picture 2" descr="E:\картинки\Животные\174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66000" y="2428875"/>
            <a:ext cx="1778000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8006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</a:t>
            </a:r>
            <a:r>
              <a:rPr lang="ru-RU" sz="3600" dirty="0" smtClean="0">
                <a:solidFill>
                  <a:srgbClr val="0070C0"/>
                </a:solidFill>
                <a:latin typeface="Arial Black" pitchFamily="34" charset="0"/>
              </a:rPr>
              <a:t>игра «Угадай-ка»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63" y="1071563"/>
            <a:ext cx="8320087" cy="5526087"/>
          </a:xfrm>
          <a:solidFill>
            <a:srgbClr val="FFFF00"/>
          </a:solidFill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5400" b="1" dirty="0" smtClean="0">
                <a:latin typeface="Comic Sans MS" pitchFamily="66" charset="0"/>
              </a:rPr>
              <a:t>По полю скачет, ушки прячет .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5400" b="1" dirty="0" smtClean="0">
                <a:latin typeface="Comic Sans MS" pitchFamily="66" charset="0"/>
              </a:rPr>
              <a:t>Встанет столбом, ушки торчком. 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5400" b="1" dirty="0" smtClean="0">
                <a:latin typeface="Comic Sans MS" pitchFamily="66" charset="0"/>
              </a:rPr>
              <a:t>                        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5400" b="1" dirty="0" smtClean="0">
                <a:latin typeface="Comic Sans MS" pitchFamily="66" charset="0"/>
              </a:rPr>
              <a:t>        </a:t>
            </a:r>
            <a:r>
              <a:rPr lang="ru-RU" sz="5400" b="1" dirty="0" err="1" smtClean="0">
                <a:solidFill>
                  <a:srgbClr val="FF0000"/>
                </a:solidFill>
                <a:latin typeface="Arial Black" pitchFamily="34" charset="0"/>
              </a:rPr>
              <a:t>З_яц</a:t>
            </a:r>
            <a:endParaRPr lang="ru-RU" sz="54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marL="274320" indent="-274320" fontAlgn="auto">
              <a:spcAft>
                <a:spcPts val="0"/>
              </a:spcAft>
              <a:buFont typeface="Wingdings 2"/>
              <a:buChar char=""/>
              <a:defRPr/>
            </a:pPr>
            <a:endParaRPr lang="ru-RU" dirty="0"/>
          </a:p>
        </p:txBody>
      </p:sp>
      <p:pic>
        <p:nvPicPr>
          <p:cNvPr id="4" name="Picture 2" descr="E:\картинки\Животные\409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75" y="2857500"/>
            <a:ext cx="2924175" cy="35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7239000" cy="85723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rgbClr val="0070C0"/>
                </a:solidFill>
                <a:latin typeface="Arial Black" pitchFamily="34" charset="0"/>
              </a:rPr>
              <a:t>игра «Угадай-ка»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4313" y="928688"/>
            <a:ext cx="8572500" cy="5595937"/>
          </a:xfrm>
          <a:solidFill>
            <a:srgbClr val="99FF66"/>
          </a:solidFill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4400" b="1" dirty="0" smtClean="0">
                <a:latin typeface="Comic Sans MS" pitchFamily="66" charset="0"/>
              </a:rPr>
              <a:t>И в лесу заметьте, дети, есть ночные сторожа.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4400" b="1" dirty="0" smtClean="0">
                <a:latin typeface="Comic Sans MS" pitchFamily="66" charset="0"/>
              </a:rPr>
              <a:t>Сторожей боятся этих, мыши прячутся дрожа.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4400" b="1" dirty="0" smtClean="0">
                <a:latin typeface="Comic Sans MS" pitchFamily="66" charset="0"/>
              </a:rPr>
              <a:t>Кто же этот сторож?                                             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4400" b="1" dirty="0" smtClean="0">
                <a:latin typeface="Comic Sans MS" pitchFamily="66" charset="0"/>
              </a:rPr>
              <a:t>          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4400" b="1" dirty="0">
                <a:latin typeface="Comic Sans MS" pitchFamily="66" charset="0"/>
              </a:rPr>
              <a:t> </a:t>
            </a:r>
            <a:r>
              <a:rPr lang="ru-RU" sz="4400" b="1" dirty="0" smtClean="0">
                <a:latin typeface="Comic Sans MS" pitchFamily="66" charset="0"/>
              </a:rPr>
              <a:t>     </a:t>
            </a:r>
            <a:r>
              <a:rPr lang="ru-RU" sz="6000" b="1" dirty="0" err="1" smtClean="0">
                <a:solidFill>
                  <a:srgbClr val="FF0000"/>
                </a:solidFill>
                <a:latin typeface="Arial Black" pitchFamily="34" charset="0"/>
              </a:rPr>
              <a:t>С_ва</a:t>
            </a:r>
            <a:endParaRPr lang="ru-RU" sz="60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marL="274320" indent="-274320" fontAlgn="auto">
              <a:spcAft>
                <a:spcPts val="0"/>
              </a:spcAft>
              <a:buFont typeface="Wingdings 2"/>
              <a:buChar char=""/>
              <a:defRPr/>
            </a:pPr>
            <a:endParaRPr lang="ru-RU" dirty="0"/>
          </a:p>
        </p:txBody>
      </p:sp>
      <p:pic>
        <p:nvPicPr>
          <p:cNvPr id="6" name="Picture 2" descr="E:\картинки\Животные\200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88" y="3887788"/>
            <a:ext cx="3198812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992888" cy="936104"/>
          </a:xfrm>
          <a:solidFill>
            <a:srgbClr val="FFFF00"/>
          </a:solidFill>
          <a:ln w="57150">
            <a:solidFill>
              <a:srgbClr val="372CC4"/>
            </a:solidFill>
          </a:ln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Трудно живется зимой животным в лесу. Голодно и холодно и птичкам</a:t>
            </a:r>
            <a:r>
              <a:rPr lang="ru-RU" sz="2800" dirty="0" smtClean="0"/>
              <a:t>.  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950" y="1125538"/>
            <a:ext cx="7993063" cy="5330825"/>
          </a:xfrm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i="1" dirty="0" smtClean="0">
                <a:solidFill>
                  <a:srgbClr val="FF0000"/>
                </a:solidFill>
              </a:rPr>
              <a:t> </a:t>
            </a:r>
            <a:r>
              <a:rPr lang="ru-RU" sz="4400" b="1" i="1" u="sng" dirty="0" smtClean="0">
                <a:solidFill>
                  <a:srgbClr val="FF0000"/>
                </a:solidFill>
              </a:rPr>
              <a:t>Закончи предложение</a:t>
            </a:r>
            <a:r>
              <a:rPr lang="ru-RU" sz="5400" b="1" i="1" dirty="0" smtClean="0">
                <a:solidFill>
                  <a:srgbClr val="FF0000"/>
                </a:solidFill>
              </a:rPr>
              <a:t>: 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6600" b="1" i="1" dirty="0" smtClean="0">
                <a:solidFill>
                  <a:schemeClr val="accent1">
                    <a:lumMod val="75000"/>
                  </a:schemeClr>
                </a:solidFill>
              </a:rPr>
              <a:t>Всю зиму в наших лесах живут птицы…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endParaRPr lang="ru-RU" sz="3600" i="1" dirty="0"/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"/>
              <a:defRPr/>
            </a:pPr>
            <a:endParaRPr lang="ru-RU" dirty="0"/>
          </a:p>
        </p:txBody>
      </p:sp>
      <p:pic>
        <p:nvPicPr>
          <p:cNvPr id="40963" name="Picture 2" descr="E:\картинки\Ландшафты\112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6825" y="3417888"/>
            <a:ext cx="4067175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Documents and Settings\Sea\Рабочий стол\картинки\File0008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48650" y="201613"/>
            <a:ext cx="944563" cy="1389062"/>
          </a:xfrm>
          <a:prstGeom prst="rect">
            <a:avLst/>
          </a:prstGeom>
          <a:noFill/>
        </p:spPr>
      </p:pic>
      <p:pic>
        <p:nvPicPr>
          <p:cNvPr id="40965" name="Picture 2" descr="E:\картинки\Животные\74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6538" y="5127625"/>
            <a:ext cx="1698625" cy="157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144016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>
                <a:solidFill>
                  <a:srgbClr val="FF0000"/>
                </a:solidFill>
                <a:latin typeface="Comic Sans MS" pitchFamily="66" charset="0"/>
              </a:rPr>
              <a:t>Какие слова надо проверять? Почему? Какие слова необходимо запомнить? </a:t>
            </a:r>
            <a:br>
              <a:rPr lang="ru-RU" sz="2800" dirty="0">
                <a:solidFill>
                  <a:srgbClr val="FF0000"/>
                </a:solidFill>
                <a:latin typeface="Comic Sans MS" pitchFamily="66" charset="0"/>
              </a:rPr>
            </a:br>
            <a:endParaRPr lang="ru-RU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950" y="1609725"/>
            <a:ext cx="8567738" cy="5051425"/>
          </a:xfrm>
          <a:solidFill>
            <a:srgbClr val="FFFF00"/>
          </a:solidFill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600" i="1" dirty="0" smtClean="0">
                <a:latin typeface="Arial Black" pitchFamily="34" charset="0"/>
              </a:rPr>
              <a:t>Воробьи</a:t>
            </a:r>
            <a:r>
              <a:rPr lang="ru-RU" sz="3600" i="1" dirty="0">
                <a:latin typeface="Arial Black" pitchFamily="34" charset="0"/>
              </a:rPr>
              <a:t>, вороны, синицы, снегири, дятлы, клесты.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"/>
              <a:defRPr/>
            </a:pPr>
            <a:endParaRPr lang="ru-RU" dirty="0"/>
          </a:p>
        </p:txBody>
      </p:sp>
      <p:pic>
        <p:nvPicPr>
          <p:cNvPr id="5" name="Picture 2" descr="C:\Documents and Settings\Sea\Рабочий стол\картинки\File0425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6863" y="4297363"/>
            <a:ext cx="1731962" cy="19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Documents and Settings\Sea\Рабочий стол\картинки\File0425.bmp"/>
          <p:cNvPicPr>
            <a:picLocks noChangeAspect="1" noChangeArrowheads="1"/>
          </p:cNvPicPr>
          <p:nvPr/>
        </p:nvPicPr>
        <p:blipFill>
          <a:blip r:embed="rId3"/>
          <a:srcRect l="10997" t="-528" r="55528" b="65733"/>
          <a:stretch>
            <a:fillRect/>
          </a:stretch>
        </p:blipFill>
        <p:spPr bwMode="auto">
          <a:xfrm>
            <a:off x="3803650" y="3597275"/>
            <a:ext cx="1776413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1231527346_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3213100"/>
            <a:ext cx="2160588" cy="216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Documents and Settings\Sea\Рабочий стол\картинки\животные рисунки\D388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" y="3643313"/>
            <a:ext cx="13589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16632"/>
            <a:ext cx="7715304" cy="883476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700" b="0" dirty="0" smtClean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ru-RU" sz="2700" b="0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sz="2700" b="0" dirty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ru-RU" sz="2700" b="0" dirty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sz="2700" b="0" dirty="0" smtClean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ru-RU" sz="2700" b="0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sz="2700" b="0" dirty="0" smtClean="0">
                <a:solidFill>
                  <a:srgbClr val="FFFF00"/>
                </a:solidFill>
                <a:latin typeface="Arial Black" pitchFamily="34" charset="0"/>
              </a:rPr>
              <a:t>  </a:t>
            </a:r>
            <a:r>
              <a:rPr lang="ru-RU" sz="4000" b="0" dirty="0" smtClean="0">
                <a:solidFill>
                  <a:srgbClr val="FFFF00"/>
                </a:solidFill>
                <a:latin typeface="Arial Black" pitchFamily="34" charset="0"/>
              </a:rPr>
              <a:t>страна </a:t>
            </a:r>
            <a:r>
              <a:rPr lang="ru-RU" sz="4000" b="0" dirty="0" err="1" smtClean="0">
                <a:solidFill>
                  <a:srgbClr val="FFFF00"/>
                </a:solidFill>
                <a:latin typeface="Arial Black" pitchFamily="34" charset="0"/>
              </a:rPr>
              <a:t>Здоровячков</a:t>
            </a:r>
            <a:endParaRPr lang="ru-RU" sz="4000" b="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1536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ru-RU" smtClean="0"/>
              <a:t> </a:t>
            </a:r>
          </a:p>
        </p:txBody>
      </p:sp>
      <p:pic>
        <p:nvPicPr>
          <p:cNvPr id="5" name="Picture 3" descr="C:\Documents and Settings\Sea\Рабочий стол\картинки\File0424.bmp"/>
          <p:cNvPicPr>
            <a:picLocks noChangeAspect="1" noChangeArrowheads="1"/>
          </p:cNvPicPr>
          <p:nvPr/>
        </p:nvPicPr>
        <p:blipFill>
          <a:blip r:embed="rId2"/>
          <a:srcRect l="5363" t="27077" r="73631" b="42834"/>
          <a:stretch>
            <a:fillRect/>
          </a:stretch>
        </p:blipFill>
        <p:spPr bwMode="auto">
          <a:xfrm>
            <a:off x="0" y="1357313"/>
            <a:ext cx="4478338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Documents and Settings\Sea\Рабочий стол\картинки\File0424.bmp"/>
          <p:cNvPicPr>
            <a:picLocks noChangeAspect="1" noChangeArrowheads="1"/>
          </p:cNvPicPr>
          <p:nvPr/>
        </p:nvPicPr>
        <p:blipFill>
          <a:blip r:embed="rId2"/>
          <a:srcRect l="28596" t="27579" r="50751" b="42549"/>
          <a:stretch>
            <a:fillRect/>
          </a:stretch>
        </p:blipFill>
        <p:spPr bwMode="auto">
          <a:xfrm>
            <a:off x="4675188" y="1357313"/>
            <a:ext cx="4468812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ree"/>
          <p:cNvSpPr>
            <a:spLocks noEditPoints="1" noChangeArrowheads="1"/>
          </p:cNvSpPr>
          <p:nvPr/>
        </p:nvSpPr>
        <p:spPr bwMode="auto">
          <a:xfrm>
            <a:off x="7186613" y="142875"/>
            <a:ext cx="1957387" cy="2852738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pic>
        <p:nvPicPr>
          <p:cNvPr id="7" name="Picture 2" descr="C:\Documents and Settings\Sea\Рабочий стол\картинки\File0424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88" y="1285875"/>
            <a:ext cx="2857500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 descr="E:\картинки\Люди\48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4171950"/>
            <a:ext cx="1820862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 descr="E:\картинки\Спорт и Отдых\191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14750" y="4670425"/>
            <a:ext cx="2152650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 descr="E:\картинки\Спорт и Отдых\201.wm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15125" y="4586288"/>
            <a:ext cx="22352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107950" y="260350"/>
            <a:ext cx="8247063" cy="6264275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6000" b="1" dirty="0">
                <a:solidFill>
                  <a:schemeClr val="accent1">
                    <a:lumMod val="75000"/>
                  </a:schemeClr>
                </a:solidFill>
              </a:rPr>
              <a:t>Прочитайте </a:t>
            </a:r>
            <a:r>
              <a:rPr lang="ru-RU" sz="6000" b="1" dirty="0" smtClean="0">
                <a:solidFill>
                  <a:schemeClr val="accent1">
                    <a:lumMod val="75000"/>
                  </a:schemeClr>
                </a:solidFill>
              </a:rPr>
              <a:t>парами </a:t>
            </a:r>
            <a:r>
              <a:rPr lang="ru-RU" sz="6000" b="1" dirty="0">
                <a:solidFill>
                  <a:schemeClr val="accent1">
                    <a:lumMod val="75000"/>
                  </a:schemeClr>
                </a:solidFill>
              </a:rPr>
              <a:t>стихи русских поэтов  и  найдите в них  слова с безударной гласной. </a:t>
            </a:r>
            <a:br>
              <a:rPr lang="ru-RU" sz="60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ru-RU" sz="6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4475" y="115888"/>
            <a:ext cx="8472488" cy="195262"/>
          </a:xfrm>
        </p:spPr>
      </p:pic>
      <p:sp>
        <p:nvSpPr>
          <p:cNvPr id="12" name="Tree"/>
          <p:cNvSpPr>
            <a:spLocks noEditPoints="1" noChangeArrowheads="1"/>
          </p:cNvSpPr>
          <p:nvPr/>
        </p:nvSpPr>
        <p:spPr bwMode="auto">
          <a:xfrm>
            <a:off x="4429125" y="3857625"/>
            <a:ext cx="1785938" cy="3000375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pic>
        <p:nvPicPr>
          <p:cNvPr id="43012" name="Picture 3" descr="E:\картинки\Люди\276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8950" y="4508500"/>
            <a:ext cx="2335213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C:\Program Files\Microsoft Office\MEDIA\CAGCAT10\j0299587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22238" y="5510213"/>
            <a:ext cx="1384301" cy="1377950"/>
          </a:xfrm>
          <a:prstGeom prst="rect">
            <a:avLst/>
          </a:prstGeom>
          <a:noFill/>
        </p:spPr>
      </p:pic>
      <p:pic>
        <p:nvPicPr>
          <p:cNvPr id="43014" name="Picture 2" descr="E:\картинки\Животные\76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31113" y="0"/>
            <a:ext cx="15128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60688"/>
          </a:xfrm>
          <a:solidFill>
            <a:srgbClr val="FFFF00"/>
          </a:solidFill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        Домашнее задание.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4000" dirty="0" smtClean="0"/>
              <a:t>Елочка </a:t>
            </a:r>
            <a:r>
              <a:rPr lang="ru-RU" sz="4000" dirty="0"/>
              <a:t>просит выполнить  упражнение </a:t>
            </a:r>
            <a:r>
              <a:rPr lang="ru-RU" sz="4000" dirty="0" smtClean="0"/>
              <a:t>№ 27 </a:t>
            </a:r>
            <a:r>
              <a:rPr lang="ru-RU" sz="4000" dirty="0"/>
              <a:t>и составить устно </a:t>
            </a:r>
            <a:r>
              <a:rPr lang="ru-RU" sz="4000" dirty="0" smtClean="0"/>
              <a:t>предложения </a:t>
            </a:r>
            <a:r>
              <a:rPr lang="ru-RU" sz="4000" dirty="0"/>
              <a:t>о зимней природе.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  <a:p>
            <a:pPr marL="274320" indent="-274320" fontAlgn="auto">
              <a:spcAft>
                <a:spcPts val="0"/>
              </a:spcAft>
              <a:buFont typeface="Wingdings 2"/>
              <a:buChar char=""/>
              <a:defRPr/>
            </a:pPr>
            <a:endParaRPr lang="ru-RU" dirty="0"/>
          </a:p>
        </p:txBody>
      </p:sp>
      <p:sp>
        <p:nvSpPr>
          <p:cNvPr id="6" name="Tree"/>
          <p:cNvSpPr>
            <a:spLocks noEditPoints="1" noChangeArrowheads="1"/>
          </p:cNvSpPr>
          <p:nvPr/>
        </p:nvSpPr>
        <p:spPr bwMode="auto">
          <a:xfrm>
            <a:off x="6286500" y="333375"/>
            <a:ext cx="2716213" cy="6075363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pic>
        <p:nvPicPr>
          <p:cNvPr id="44036" name="Picture 3" descr="E:\картинки\Животные\218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04025" y="4089400"/>
            <a:ext cx="69215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2" descr="E:\картинки\Животные\32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785938" cy="149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5" descr="E:\картинки\Животные\399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1463" y="4378325"/>
            <a:ext cx="2473325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2" descr="E:\картинки\Животные\75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4868863"/>
            <a:ext cx="2116138" cy="174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320040"/>
            <a:ext cx="4752528" cy="625114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    </a:t>
            </a:r>
            <a:r>
              <a:rPr lang="ru-RU" dirty="0" smtClean="0">
                <a:solidFill>
                  <a:srgbClr val="0070C0"/>
                </a:solidFill>
              </a:rPr>
              <a:t>Итог урока.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25538"/>
            <a:ext cx="8893175" cy="5330825"/>
          </a:xfrm>
          <a:solidFill>
            <a:srgbClr val="FFFF00"/>
          </a:solidFill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/>
              <a:t>  </a:t>
            </a:r>
            <a:endParaRPr lang="ru-RU" sz="4400" dirty="0" smtClean="0"/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4400" dirty="0"/>
              <a:t> </a:t>
            </a:r>
            <a:r>
              <a:rPr lang="ru-RU" sz="4400" dirty="0" smtClean="0"/>
              <a:t>      </a:t>
            </a:r>
            <a:r>
              <a:rPr lang="ru-RU" sz="4400" b="1" dirty="0" smtClean="0">
                <a:solidFill>
                  <a:srgbClr val="0070C0"/>
                </a:solidFill>
              </a:rPr>
              <a:t>Чем занимались на уроке?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"/>
              <a:defRPr/>
            </a:pPr>
            <a:endParaRPr lang="ru-RU" sz="4400" b="1" dirty="0" smtClean="0">
              <a:solidFill>
                <a:srgbClr val="0070C0"/>
              </a:solidFill>
            </a:endParaRP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4400" b="1" dirty="0" smtClean="0">
                <a:solidFill>
                  <a:srgbClr val="0070C0"/>
                </a:solidFill>
              </a:rPr>
              <a:t>            Что запомнили?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endParaRPr lang="ru-RU" sz="4400" b="1" dirty="0" smtClean="0">
              <a:solidFill>
                <a:srgbClr val="0070C0"/>
              </a:solidFill>
            </a:endParaRP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4400" b="1" dirty="0" smtClean="0">
                <a:solidFill>
                  <a:srgbClr val="0070C0"/>
                </a:solidFill>
              </a:rPr>
              <a:t>      Что вам больше всего понравилось на уроке?</a:t>
            </a:r>
            <a:endParaRPr lang="ru-RU" sz="4400" b="1" dirty="0">
              <a:solidFill>
                <a:srgbClr val="0070C0"/>
              </a:solidFill>
            </a:endParaRPr>
          </a:p>
        </p:txBody>
      </p:sp>
      <p:pic>
        <p:nvPicPr>
          <p:cNvPr id="45059" name="Picture 3" descr="E:\картинки\Люди\276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8950" y="4508500"/>
            <a:ext cx="2335213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Program Files\Microsoft Office\MEDIA\CAGCAT10\j0299587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50" y="-109538"/>
            <a:ext cx="2116138" cy="2114551"/>
          </a:xfrm>
          <a:prstGeom prst="rect">
            <a:avLst/>
          </a:prstGeom>
          <a:noFill/>
        </p:spPr>
      </p:pic>
      <p:pic>
        <p:nvPicPr>
          <p:cNvPr id="45061" name="Picture 2" descr="E:\картинки\Животные\41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2852738"/>
            <a:ext cx="1327150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3" descr="E:\картинки\Животные\43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252538"/>
            <a:ext cx="125730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88640"/>
            <a:ext cx="7239000" cy="2097352"/>
          </a:xfrm>
          <a:solidFill>
            <a:srgbClr val="FFFF00"/>
          </a:solidFill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>
                <a:solidFill>
                  <a:srgbClr val="FF0000"/>
                </a:solidFill>
                <a:latin typeface="Arial Black" pitchFamily="34" charset="0"/>
              </a:rPr>
              <a:t>Улыбка – это залог хорошего настроения</a:t>
            </a:r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</a:rPr>
              <a:t>.</a:t>
            </a:r>
            <a:br>
              <a:rPr lang="ru-RU" sz="28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2800" dirty="0">
                <a:solidFill>
                  <a:srgbClr val="FF0000"/>
                </a:solidFill>
                <a:latin typeface="Arial Black" pitchFamily="34" charset="0"/>
              </a:rPr>
              <a:t>Так мы дарим друг другу здоровье и радость.</a:t>
            </a:r>
            <a:br>
              <a:rPr lang="ru-RU" sz="2800" dirty="0">
                <a:solidFill>
                  <a:srgbClr val="FF0000"/>
                </a:solidFill>
                <a:latin typeface="Arial Black" pitchFamily="34" charset="0"/>
              </a:rPr>
            </a:br>
            <a:endParaRPr lang="ru-RU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2349500"/>
            <a:ext cx="7239000" cy="4365625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Я благодарю вас за урок!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600" b="1" dirty="0" smtClean="0">
                <a:solidFill>
                  <a:srgbClr val="FF0000"/>
                </a:solidFill>
                <a:latin typeface="Arial Black" pitchFamily="34" charset="0"/>
              </a:rPr>
              <a:t>      </a:t>
            </a:r>
            <a:r>
              <a:rPr lang="ru-RU" sz="4400" b="1" dirty="0" smtClean="0">
                <a:solidFill>
                  <a:srgbClr val="FF0000"/>
                </a:solidFill>
                <a:latin typeface="Arial Black" pitchFamily="34" charset="0"/>
              </a:rPr>
              <a:t>Вы -  молодцы! !</a:t>
            </a:r>
            <a:endParaRPr lang="ru-RU" sz="4400" b="1" dirty="0">
              <a:solidFill>
                <a:srgbClr val="FF0000"/>
              </a:solidFill>
              <a:latin typeface="Arial Black" pitchFamily="34" charset="0"/>
            </a:endParaRPr>
          </a:p>
          <a:p>
            <a:pPr marL="274320" indent="-274320" fontAlgn="auto">
              <a:spcAft>
                <a:spcPts val="0"/>
              </a:spcAft>
              <a:buFont typeface="Wingdings 2"/>
              <a:buChar char=""/>
              <a:defRPr/>
            </a:pPr>
            <a:endParaRPr lang="ru-RU" dirty="0"/>
          </a:p>
        </p:txBody>
      </p:sp>
      <p:pic>
        <p:nvPicPr>
          <p:cNvPr id="6" name="Picture 2" descr="C:\Documents and Settings\Sea\Рабочий стол\чистовик уроки в портфолио\картинки\File0370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6688" y="3706813"/>
            <a:ext cx="3176587" cy="3078162"/>
          </a:xfrm>
          <a:prstGeom prst="rect">
            <a:avLst/>
          </a:prstGeom>
          <a:noFill/>
        </p:spPr>
      </p:pic>
      <p:pic>
        <p:nvPicPr>
          <p:cNvPr id="46084" name="Picture 2" descr="E:\картинки\Предметы и объекты\80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00925" y="428625"/>
            <a:ext cx="1743075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C:\Program Files\Microsoft Office\MEDIA\CAGCAT10\j0299587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75500" y="4791075"/>
            <a:ext cx="1974850" cy="19637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32696"/>
          </a:xfrm>
          <a:solidFill>
            <a:srgbClr val="00CCFF"/>
          </a:solidFill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FFFF00"/>
                </a:solidFill>
                <a:latin typeface="Arial Black" pitchFamily="34" charset="0"/>
              </a:rPr>
              <a:t>Работа в тетради</a:t>
            </a:r>
            <a:endParaRPr lang="ru-RU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16386" name="Picture 2" descr="C:\Documents and Settings\Sea\Рабочий стол\картинки\File0051.bm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072188" y="142875"/>
            <a:ext cx="2879725" cy="2016125"/>
          </a:xfrm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539750" y="1700213"/>
            <a:ext cx="7561263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latin typeface="Trebuchet MS" pitchFamily="34" charset="0"/>
              </a:rPr>
              <a:t>Я тетрадь свою открою и наклонно положу,</a:t>
            </a:r>
          </a:p>
          <a:p>
            <a:endParaRPr lang="ru-RU" sz="3600">
              <a:latin typeface="Trebuchet MS" pitchFamily="34" charset="0"/>
            </a:endParaRPr>
          </a:p>
          <a:p>
            <a:r>
              <a:rPr lang="ru-RU" sz="3600">
                <a:latin typeface="Trebuchet MS" pitchFamily="34" charset="0"/>
              </a:rPr>
              <a:t> </a:t>
            </a:r>
            <a:r>
              <a:rPr lang="ru-RU" sz="3600" b="1">
                <a:solidFill>
                  <a:srgbClr val="FF0000"/>
                </a:solidFill>
                <a:latin typeface="Trebuchet MS" pitchFamily="34" charset="0"/>
              </a:rPr>
              <a:t>Я, друзья, от вас не скрою, ручку я вот так держу.</a:t>
            </a:r>
          </a:p>
          <a:p>
            <a:endParaRPr lang="ru-RU" sz="3600">
              <a:latin typeface="Trebuchet MS" pitchFamily="34" charset="0"/>
            </a:endParaRPr>
          </a:p>
          <a:p>
            <a:r>
              <a:rPr lang="ru-RU" sz="3600" b="1">
                <a:solidFill>
                  <a:srgbClr val="002060"/>
                </a:solidFill>
                <a:latin typeface="Trebuchet MS" pitchFamily="34" charset="0"/>
              </a:rPr>
              <a:t>Сяду прямо, не согнусь, за работу я возьмусь.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 tmFilter="0,0; .5, 1; 1, 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 tmFilter="0,0; .5, 1; 1, 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902" y="116632"/>
            <a:ext cx="6603330" cy="1026352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FFFF00"/>
                </a:solidFill>
                <a:latin typeface="Arial Black" pitchFamily="34" charset="0"/>
              </a:rPr>
              <a:t>Каллиграфическая минутка</a:t>
            </a:r>
            <a:endParaRPr lang="ru-RU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50" y="1214438"/>
            <a:ext cx="7639050" cy="5241925"/>
          </a:xfrm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ru-RU" smtClean="0"/>
              <a:t>                        </a:t>
            </a:r>
            <a:r>
              <a:rPr lang="ru-RU" b="1" smtClean="0"/>
              <a:t>Буква </a:t>
            </a:r>
            <a:r>
              <a:rPr lang="ru-RU" b="1" smtClean="0">
                <a:solidFill>
                  <a:srgbClr val="FF0000"/>
                </a:solidFill>
                <a:latin typeface="Arial Black" pitchFamily="34" charset="0"/>
              </a:rPr>
              <a:t>Е, е.</a:t>
            </a:r>
          </a:p>
          <a:p>
            <a:pPr marL="0" indent="0">
              <a:buFont typeface="Wingdings 2" pitchFamily="18" charset="2"/>
              <a:buNone/>
            </a:pPr>
            <a:r>
              <a:rPr lang="ru-RU" b="1" i="1" smtClean="0"/>
              <a:t>Соедините букву </a:t>
            </a:r>
            <a:r>
              <a:rPr lang="ru-RU" b="1" i="1" smtClean="0">
                <a:solidFill>
                  <a:srgbClr val="FF0000"/>
                </a:solidFill>
              </a:rPr>
              <a:t>Е</a:t>
            </a:r>
            <a:r>
              <a:rPr lang="ru-RU" b="1" i="1" smtClean="0"/>
              <a:t> с предметами, которые начинаются с этой буквы. </a:t>
            </a:r>
            <a:endParaRPr lang="ru-RU" b="1" smtClean="0"/>
          </a:p>
        </p:txBody>
      </p:sp>
      <p:pic>
        <p:nvPicPr>
          <p:cNvPr id="1026" name="Picture 2" descr="E:\картинки\Ландшафты\60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9454" y="142852"/>
            <a:ext cx="1950017" cy="1531257"/>
          </a:xfrm>
          <a:prstGeom prst="star24">
            <a:avLst/>
          </a:prstGeom>
          <a:noFill/>
          <a:ln w="76200">
            <a:solidFill>
              <a:schemeClr val="accent1"/>
            </a:solidFill>
          </a:ln>
        </p:spPr>
      </p:pic>
      <p:pic>
        <p:nvPicPr>
          <p:cNvPr id="5" name="Picture 3" descr="C:\Documents and Settings\Sea\Рабочий стол\картинки\File0005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92350" y="2517775"/>
            <a:ext cx="3681413" cy="1414463"/>
          </a:xfrm>
          <a:prstGeom prst="rect">
            <a:avLst/>
          </a:prstGeom>
          <a:noFill/>
        </p:spPr>
      </p:pic>
      <p:pic>
        <p:nvPicPr>
          <p:cNvPr id="17413" name="Picture 4" descr="E109157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63" y="3929063"/>
            <a:ext cx="3600450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AutoShape 6"/>
          <p:cNvSpPr>
            <a:spLocks noChangeArrowheads="1"/>
          </p:cNvSpPr>
          <p:nvPr/>
        </p:nvSpPr>
        <p:spPr bwMode="auto">
          <a:xfrm>
            <a:off x="2484438" y="5589588"/>
            <a:ext cx="357187" cy="358775"/>
          </a:xfrm>
          <a:prstGeom prst="star8">
            <a:avLst>
              <a:gd name="adj" fmla="val 3825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17415" name="Line 11"/>
          <p:cNvSpPr>
            <a:spLocks noChangeShapeType="1"/>
          </p:cNvSpPr>
          <p:nvPr/>
        </p:nvSpPr>
        <p:spPr bwMode="auto">
          <a:xfrm>
            <a:off x="468313" y="6453188"/>
            <a:ext cx="8280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416" name="Line 12"/>
          <p:cNvSpPr>
            <a:spLocks noChangeShapeType="1"/>
          </p:cNvSpPr>
          <p:nvPr/>
        </p:nvSpPr>
        <p:spPr bwMode="auto">
          <a:xfrm>
            <a:off x="323850" y="3933825"/>
            <a:ext cx="8280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2" name="Picture 5" descr="karanda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9762486" flipV="1">
            <a:off x="6372225" y="4581525"/>
            <a:ext cx="19446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-0.42118 0.1097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" y="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118 0.10972 C -0.41597 0.10763 -0.41076 0.10578 -0.4033 0.10115 C -0.39583 0.09652 -0.38854 0.0912 -0.37639 0.0824 C -0.36424 0.07361 -0.3467 0.06134 -0.33021 0.04814 C -0.31372 0.03495 -0.29306 0.01782 -0.2776 0.0037 C -0.26215 -0.01042 -0.24948 -0.02292 -0.23785 -0.03727 C -0.22622 -0.05162 -0.21597 -0.06621 -0.20833 -0.08172 C -0.20069 -0.09723 -0.19236 -0.11621 -0.19167 -0.12963 C -0.19097 -0.14306 -0.19861 -0.15672 -0.20451 -0.16204 C -0.21042 -0.16737 -0.21771 -0.16575 -0.2276 -0.16204 C -0.2375 -0.15834 -0.2533 -0.14815 -0.26354 -0.13982 C -0.27378 -0.13149 -0.27986 -0.125 -0.28906 -0.1125 C -0.29826 -0.1 -0.31042 -0.08079 -0.31858 -0.06459 C -0.32674 -0.04838 -0.33247 -0.03079 -0.33785 -0.01505 C -0.34323 0.00069 -0.34774 0.01342 -0.35069 0.02939 C -0.35365 0.04537 -0.35486 0.06597 -0.35573 0.08078 C -0.3566 0.0956 -0.35799 0.10486 -0.35573 0.11828 C -0.35347 0.13171 -0.34861 0.14861 -0.34167 0.16111 C -0.33472 0.17361 -0.32535 0.19027 -0.31354 0.19351 C -0.30174 0.19675 -0.28316 0.18726 -0.27118 0.17986 C -0.2592 0.17245 -0.25208 0.16111 -0.24167 0.14907 C -0.23125 0.13703 -0.22014 0.12222 -0.20833 0.1081 " pathEditMode="relative" rAng="0" ptsTypes="aaaaaaaaaaaaaaaaaaaaaa">
                                      <p:cBhvr>
                                        <p:cTn id="5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" y="-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31900" y="55563"/>
            <a:ext cx="3852863" cy="736600"/>
          </a:xfr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42875" y="857250"/>
            <a:ext cx="8750300" cy="5667375"/>
          </a:xfrm>
          <a:solidFill>
            <a:srgbClr val="00B0F0"/>
          </a:solidFill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ru-RU" sz="3600" b="1" smtClean="0">
                <a:latin typeface="Comic Sans MS" pitchFamily="66" charset="0"/>
              </a:rPr>
              <a:t>По полю рыщет, поет </a:t>
            </a:r>
          </a:p>
          <a:p>
            <a:pPr marL="0" indent="0">
              <a:buFont typeface="Wingdings 2" pitchFamily="18" charset="2"/>
              <a:buNone/>
            </a:pPr>
            <a:r>
              <a:rPr lang="ru-RU" sz="3600" b="1" smtClean="0">
                <a:latin typeface="Comic Sans MS" pitchFamily="66" charset="0"/>
              </a:rPr>
              <a:t>да свищет.</a:t>
            </a:r>
          </a:p>
          <a:p>
            <a:pPr marL="0" indent="0">
              <a:buFont typeface="Wingdings 2" pitchFamily="18" charset="2"/>
              <a:buNone/>
            </a:pPr>
            <a:r>
              <a:rPr lang="ru-RU" sz="3600" b="1" smtClean="0">
                <a:latin typeface="Comic Sans MS" pitchFamily="66" charset="0"/>
              </a:rPr>
              <a:t> Деревья ломает, </a:t>
            </a:r>
          </a:p>
          <a:p>
            <a:pPr marL="0" indent="0">
              <a:buFont typeface="Wingdings 2" pitchFamily="18" charset="2"/>
              <a:buNone/>
            </a:pPr>
            <a:r>
              <a:rPr lang="ru-RU" sz="3600" b="1" smtClean="0">
                <a:latin typeface="Comic Sans MS" pitchFamily="66" charset="0"/>
              </a:rPr>
              <a:t> к земле преклоняет</a:t>
            </a:r>
            <a:r>
              <a:rPr lang="ru-RU" sz="3600" smtClean="0">
                <a:latin typeface="Comic Sans MS" pitchFamily="66" charset="0"/>
              </a:rPr>
              <a:t>. </a:t>
            </a:r>
          </a:p>
          <a:p>
            <a:pPr marL="0" indent="0">
              <a:buFont typeface="Wingdings 2" pitchFamily="18" charset="2"/>
              <a:buNone/>
            </a:pPr>
            <a:r>
              <a:rPr lang="ru-RU" sz="5800" smtClean="0">
                <a:solidFill>
                  <a:srgbClr val="FF0000"/>
                </a:solidFill>
                <a:latin typeface="Arial Black" pitchFamily="34" charset="0"/>
              </a:rPr>
              <a:t>                   </a:t>
            </a:r>
          </a:p>
          <a:p>
            <a:pPr marL="0" indent="0">
              <a:buFont typeface="Wingdings 2" pitchFamily="18" charset="2"/>
              <a:buNone/>
            </a:pPr>
            <a:r>
              <a:rPr lang="ru-RU" sz="5800" smtClean="0">
                <a:solidFill>
                  <a:srgbClr val="FF0000"/>
                </a:solidFill>
                <a:latin typeface="Arial Black" pitchFamily="34" charset="0"/>
              </a:rPr>
              <a:t>                      </a:t>
            </a:r>
            <a:r>
              <a:rPr lang="ru-RU" sz="5800" smtClean="0">
                <a:solidFill>
                  <a:srgbClr val="002060"/>
                </a:solidFill>
                <a:latin typeface="Arial Black" pitchFamily="34" charset="0"/>
              </a:rPr>
              <a:t>Вет</a:t>
            </a:r>
            <a:r>
              <a:rPr lang="ru-RU" sz="5800" smtClean="0">
                <a:solidFill>
                  <a:srgbClr val="FF0000"/>
                </a:solidFill>
                <a:latin typeface="Arial Black" pitchFamily="34" charset="0"/>
              </a:rPr>
              <a:t>_</a:t>
            </a:r>
            <a:r>
              <a:rPr lang="ru-RU" sz="5800" smtClean="0">
                <a:solidFill>
                  <a:srgbClr val="002060"/>
                </a:solidFill>
                <a:latin typeface="Arial Black" pitchFamily="34" charset="0"/>
              </a:rPr>
              <a:t>р.</a:t>
            </a:r>
          </a:p>
        </p:txBody>
      </p:sp>
      <p:pic>
        <p:nvPicPr>
          <p:cNvPr id="12" name="Picture 2" descr="C:\Documents and Settings\Sea\Рабочий стол\картинки\File0001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1138" y="19050"/>
            <a:ext cx="3908425" cy="4303713"/>
          </a:xfrm>
          <a:prstGeom prst="rect">
            <a:avLst/>
          </a:prstGeom>
          <a:noFill/>
        </p:spPr>
      </p:pic>
      <p:pic>
        <p:nvPicPr>
          <p:cNvPr id="13" name="Picture 3" descr="C:\Documents and Settings\Sea\Рабочий стол\картинки\File0418.bmp"/>
          <p:cNvPicPr>
            <a:picLocks noChangeAspect="1" noChangeArrowheads="1"/>
          </p:cNvPicPr>
          <p:nvPr/>
        </p:nvPicPr>
        <p:blipFill>
          <a:blip r:embed="rId4"/>
          <a:srcRect l="13759" t="26372" r="7304" b="48615"/>
          <a:stretch>
            <a:fillRect/>
          </a:stretch>
        </p:blipFill>
        <p:spPr bwMode="auto">
          <a:xfrm>
            <a:off x="285750" y="3786188"/>
            <a:ext cx="5086350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C:\Program Files\Microsoft Office\MEDIA\CAGCAT10\j0299587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6114" y="5034686"/>
            <a:ext cx="1827886" cy="1823314"/>
          </a:xfrm>
          <a:prstGeom prst="star12">
            <a:avLst/>
          </a:prstGeom>
          <a:noFill/>
          <a:ln w="76200">
            <a:solidFill>
              <a:srgbClr val="00B0F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7963" y="317500"/>
            <a:ext cx="3248025" cy="815975"/>
          </a:xfrm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07950" y="1428750"/>
            <a:ext cx="8750300" cy="5240338"/>
          </a:xfrm>
          <a:solidFill>
            <a:srgbClr val="00B0F0"/>
          </a:solidFill>
        </p:spPr>
        <p:txBody>
          <a:bodyPr>
            <a:normAutofit fontScale="92500" lnSpcReduction="10000"/>
          </a:bodyPr>
          <a:lstStyle/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600" b="1" dirty="0">
                <a:latin typeface="Comic Sans MS" pitchFamily="66" charset="0"/>
              </a:rPr>
              <a:t>Гость - гостил, мост - мостил.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600" b="1" dirty="0">
                <a:latin typeface="Comic Sans MS" pitchFamily="66" charset="0"/>
              </a:rPr>
              <a:t>Без топора и клиньев. 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         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6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                                 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600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3600" dirty="0" smtClean="0">
                <a:solidFill>
                  <a:srgbClr val="002060"/>
                </a:solidFill>
                <a:latin typeface="Arial Black" pitchFamily="34" charset="0"/>
              </a:rPr>
              <a:t>                   </a:t>
            </a:r>
            <a:r>
              <a:rPr lang="ru-RU" sz="5200" dirty="0" err="1" smtClean="0">
                <a:solidFill>
                  <a:srgbClr val="002060"/>
                </a:solidFill>
                <a:latin typeface="Arial Black" pitchFamily="34" charset="0"/>
              </a:rPr>
              <a:t>М</a:t>
            </a:r>
            <a:r>
              <a:rPr lang="ru-RU" sz="5200" dirty="0" err="1" smtClean="0">
                <a:solidFill>
                  <a:srgbClr val="FF0000"/>
                </a:solidFill>
                <a:latin typeface="Arial Black" pitchFamily="34" charset="0"/>
              </a:rPr>
              <a:t>_</a:t>
            </a:r>
            <a:r>
              <a:rPr lang="ru-RU" sz="5200" dirty="0" err="1" smtClean="0">
                <a:solidFill>
                  <a:srgbClr val="002060"/>
                </a:solidFill>
                <a:latin typeface="Arial Black" pitchFamily="34" charset="0"/>
              </a:rPr>
              <a:t>роз</a:t>
            </a:r>
            <a:endParaRPr lang="ru-RU" sz="52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8196" name="Picture 4" descr="C:\Documents and Settings\Sea\Рабочий стол\картинки\File0426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2857500"/>
            <a:ext cx="7704138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Program Files\Microsoft Office\MEDIA\CAGCAT10\j0299587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6114" y="0"/>
            <a:ext cx="1827886" cy="1823314"/>
          </a:xfrm>
          <a:prstGeom prst="star12">
            <a:avLst/>
          </a:prstGeom>
          <a:noFill/>
          <a:ln w="76200">
            <a:solidFill>
              <a:srgbClr val="00B0F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55838" y="317500"/>
            <a:ext cx="3395662" cy="742950"/>
          </a:xfrm>
        </p:spPr>
      </p:pic>
      <p:pic>
        <p:nvPicPr>
          <p:cNvPr id="4" name="Объект 3"/>
          <p:cNvPicPr>
            <a:picLocks noGrp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139700" y="1000125"/>
            <a:ext cx="8247063" cy="5461000"/>
          </a:xfrm>
        </p:spPr>
      </p:pic>
      <p:pic>
        <p:nvPicPr>
          <p:cNvPr id="6" name="Picture 3" descr="C:\Program Files\Microsoft Office\MEDIA\CAGCAT10\j0299587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6114" y="0"/>
            <a:ext cx="1827886" cy="1823314"/>
          </a:xfrm>
          <a:prstGeom prst="star12">
            <a:avLst/>
          </a:prstGeom>
          <a:noFill/>
          <a:ln w="76200">
            <a:solidFill>
              <a:srgbClr val="00B0F0"/>
            </a:solidFill>
          </a:ln>
        </p:spPr>
      </p:pic>
      <p:pic>
        <p:nvPicPr>
          <p:cNvPr id="5" name="Picture 2" descr="C:\Documents and Settings\Sea\Рабочий стол\картинки\File0029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88" y="2571750"/>
            <a:ext cx="3143250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2725" y="317500"/>
            <a:ext cx="3408363" cy="742950"/>
          </a:xfr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313" y="1285875"/>
            <a:ext cx="7481887" cy="5170488"/>
          </a:xfrm>
          <a:solidFill>
            <a:srgbClr val="00B0F0"/>
          </a:solidFill>
        </p:spPr>
        <p:txBody>
          <a:bodyPr>
            <a:normAutofit fontScale="85000" lnSpcReduction="20000"/>
          </a:bodyPr>
          <a:lstStyle/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900" b="1" dirty="0"/>
              <a:t>Назовите-ка, ребятки, месяц в этой вот загадке.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900" b="1" dirty="0"/>
              <a:t>Дни его - всех дней короче,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900" b="1" dirty="0"/>
              <a:t>Всех ночей длиннее ночи,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900" b="1" dirty="0"/>
              <a:t>На поля и на луга до весны легли снега.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900" b="1" dirty="0"/>
              <a:t>Только месяц наш пройдет,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900" b="1" dirty="0"/>
              <a:t>Мы встречаем Новый год</a:t>
            </a:r>
            <a:r>
              <a:rPr lang="ru-RU" sz="3900" b="1" dirty="0" smtClean="0"/>
              <a:t>.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endParaRPr lang="ru-RU" sz="3200" b="1" dirty="0"/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/>
              <a:t> </a:t>
            </a:r>
            <a:r>
              <a:rPr lang="ru-RU" dirty="0" smtClean="0"/>
              <a:t>                            </a:t>
            </a:r>
            <a:r>
              <a:rPr lang="ru-RU" sz="5600" dirty="0" err="1" smtClean="0">
                <a:solidFill>
                  <a:srgbClr val="002060"/>
                </a:solidFill>
                <a:latin typeface="Arial Black" pitchFamily="34" charset="0"/>
              </a:rPr>
              <a:t>Д</a:t>
            </a:r>
            <a:r>
              <a:rPr lang="ru-RU" sz="5600" dirty="0" err="1" smtClean="0">
                <a:solidFill>
                  <a:srgbClr val="FF0000"/>
                </a:solidFill>
                <a:latin typeface="Arial Black" pitchFamily="34" charset="0"/>
              </a:rPr>
              <a:t>_</a:t>
            </a:r>
            <a:r>
              <a:rPr lang="ru-RU" sz="5600" dirty="0" err="1" smtClean="0">
                <a:solidFill>
                  <a:srgbClr val="002060"/>
                </a:solidFill>
                <a:latin typeface="Arial Black" pitchFamily="34" charset="0"/>
              </a:rPr>
              <a:t>кабрь</a:t>
            </a:r>
            <a:r>
              <a:rPr lang="ru-RU" sz="5600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endParaRPr lang="ru-RU" sz="5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4" name="Picture 3" descr="C:\Program Files\Microsoft Office\MEDIA\CAGCAT10\j0299587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6114" y="0"/>
            <a:ext cx="1827886" cy="1823314"/>
          </a:xfrm>
          <a:prstGeom prst="star12">
            <a:avLst/>
          </a:prstGeom>
          <a:noFill/>
          <a:ln w="76200">
            <a:solidFill>
              <a:srgbClr val="00B0F0"/>
            </a:solidFill>
          </a:ln>
        </p:spPr>
      </p:pic>
      <p:pic>
        <p:nvPicPr>
          <p:cNvPr id="6146" name="Picture 2" descr="C:\Documents and Settings\Sea\Рабочий стол\картинки\File0036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3363" y="3679825"/>
            <a:ext cx="2298700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858</TotalTime>
  <Words>369</Words>
  <Application>Microsoft Office PowerPoint</Application>
  <PresentationFormat>Экран (4:3)</PresentationFormat>
  <Paragraphs>113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Шаблон оформления</vt:lpstr>
      </vt:variant>
      <vt:variant>
        <vt:i4>5</vt:i4>
      </vt:variant>
      <vt:variant>
        <vt:lpstr>Заголовки слайдов</vt:lpstr>
      </vt:variant>
      <vt:variant>
        <vt:i4>33</vt:i4>
      </vt:variant>
    </vt:vector>
  </HeadingPairs>
  <TitlesOfParts>
    <vt:vector size="46" baseType="lpstr">
      <vt:lpstr>Trebuchet MS</vt:lpstr>
      <vt:lpstr>Arial</vt:lpstr>
      <vt:lpstr>Wingdings 2</vt:lpstr>
      <vt:lpstr>Wingdings</vt:lpstr>
      <vt:lpstr>Calibri</vt:lpstr>
      <vt:lpstr>Arial Black</vt:lpstr>
      <vt:lpstr>Century Gothic</vt:lpstr>
      <vt:lpstr>Comic Sans MS</vt:lpstr>
      <vt:lpstr>Изящная</vt:lpstr>
      <vt:lpstr>Изящная</vt:lpstr>
      <vt:lpstr>Изящная</vt:lpstr>
      <vt:lpstr>Изящная</vt:lpstr>
      <vt:lpstr>Изящная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русского языка во 2 классе.</dc:title>
  <dc:creator>Admin</dc:creator>
  <cp:lastModifiedBy>ольга</cp:lastModifiedBy>
  <cp:revision>82</cp:revision>
  <dcterms:created xsi:type="dcterms:W3CDTF">2011-06-28T17:21:45Z</dcterms:created>
  <dcterms:modified xsi:type="dcterms:W3CDTF">2012-01-07T12:15:52Z</dcterms:modified>
</cp:coreProperties>
</file>