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98" r:id="rId2"/>
  </p:sldMasterIdLst>
  <p:notesMasterIdLst>
    <p:notesMasterId r:id="rId24"/>
  </p:notesMasterIdLst>
  <p:sldIdLst>
    <p:sldId id="256" r:id="rId3"/>
    <p:sldId id="873" r:id="rId4"/>
    <p:sldId id="921" r:id="rId5"/>
    <p:sldId id="868" r:id="rId6"/>
    <p:sldId id="940" r:id="rId7"/>
    <p:sldId id="918" r:id="rId8"/>
    <p:sldId id="919" r:id="rId9"/>
    <p:sldId id="927" r:id="rId10"/>
    <p:sldId id="928" r:id="rId11"/>
    <p:sldId id="939" r:id="rId12"/>
    <p:sldId id="915" r:id="rId13"/>
    <p:sldId id="938" r:id="rId14"/>
    <p:sldId id="924" r:id="rId15"/>
    <p:sldId id="937" r:id="rId16"/>
    <p:sldId id="931" r:id="rId17"/>
    <p:sldId id="936" r:id="rId18"/>
    <p:sldId id="933" r:id="rId19"/>
    <p:sldId id="934" r:id="rId20"/>
    <p:sldId id="922" r:id="rId21"/>
    <p:sldId id="809" r:id="rId22"/>
    <p:sldId id="94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C54F"/>
    <a:srgbClr val="22C550"/>
    <a:srgbClr val="F6F5FC"/>
    <a:srgbClr val="EAA0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7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6602D-15AD-4AF2-91F6-86A4135D50BF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68E8F-3FFC-4020-B400-C492D0441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494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8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10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59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34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86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48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37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3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62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912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140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20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2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45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98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59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21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51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482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00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0C67-4150-4956-8729-9415F8BA8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08920"/>
            <a:ext cx="9144000" cy="1944216"/>
          </a:xfrm>
        </p:spPr>
        <p:txBody>
          <a:bodyPr anchor="ctr"/>
          <a:lstStyle>
            <a:lvl1pPr algn="ctr">
              <a:defRPr sz="60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7B7FC-7BD6-47E1-BA5F-22C947BEF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2063" y="5085184"/>
            <a:ext cx="4676753" cy="935682"/>
          </a:xfrm>
        </p:spPr>
        <p:txBody>
          <a:bodyPr anchor="ctr"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2907A-3CB0-4790-A989-C433C4D12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482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11FA0-CB36-4653-B24F-0D8BECF0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8251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48B60-676B-471F-8CB5-EDE5EBB2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fld id="{F9036A72-EF4D-4486-A23C-054FE2E2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23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w/ Nber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>
            <a:extLst>
              <a:ext uri="{FF2B5EF4-FFF2-40B4-BE49-F238E27FC236}">
                <a16:creationId xmlns:a16="http://schemas.microsoft.com/office/drawing/2014/main" id="{D5E7C994-22E8-41CC-B2F9-FFC19B432FE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5714" y="1"/>
            <a:ext cx="4166287" cy="5016843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5"/>
            <a:ext cx="553011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08B4F-6DCF-4C31-9E72-BA4F0AB127A6}"/>
              </a:ext>
            </a:extLst>
          </p:cNvPr>
          <p:cNvSpPr/>
          <p:nvPr userDrawn="1"/>
        </p:nvSpPr>
        <p:spPr>
          <a:xfrm>
            <a:off x="1127448" y="1629848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268EA9E-D57B-4237-A9D1-EAE6115C19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2003625"/>
          </a:xfrm>
        </p:spPr>
        <p:txBody>
          <a:bodyPr wrap="square">
            <a:spAutoFit/>
          </a:bodyPr>
          <a:lstStyle>
            <a:lvl1pPr marL="0" indent="0" algn="r">
              <a:buNone/>
              <a:defRPr sz="13800" b="1">
                <a:solidFill>
                  <a:srgbClr val="20C54F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81684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">
            <a:extLst>
              <a:ext uri="{FF2B5EF4-FFF2-40B4-BE49-F238E27FC236}">
                <a16:creationId xmlns:a16="http://schemas.microsoft.com/office/drawing/2014/main" id="{23F439CC-3E4C-4558-BFEC-48F65687705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5714" y="1"/>
            <a:ext cx="4166287" cy="5016843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8751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74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-38694"/>
            <a:ext cx="7819256" cy="1325563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5880" y="1286869"/>
            <a:ext cx="6841976" cy="1325563"/>
          </a:xfrm>
        </p:spPr>
        <p:txBody>
          <a:bodyPr>
            <a:normAutofit/>
          </a:bodyPr>
          <a:lstStyle>
            <a:lvl1pPr marL="0" indent="0" algn="just">
              <a:buNone/>
              <a:defRPr sz="2000" cap="all" baseline="0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48251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8251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821264-AC07-4573-9198-981E26063A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25650" y="4724400"/>
            <a:ext cx="3565525" cy="1463675"/>
          </a:xfrm>
        </p:spPr>
        <p:txBody>
          <a:bodyPr anchor="ctr">
            <a:normAutofit/>
          </a:bodyPr>
          <a:lstStyle>
            <a:lvl1pPr marL="0" indent="0" algn="just">
              <a:buNone/>
              <a:defRPr sz="1800" cap="all" baseline="0"/>
            </a:lvl1pPr>
          </a:lstStyle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3849814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16D0F0-1AA5-41A5-A083-B9A2E99BF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1BCA66-81DD-4D8E-8B2A-8D5C1F412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1C1B4A-2D63-4DC3-A363-35184F320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BA59-C9CF-4340-BFDA-CE64776253C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733F4A-511A-47EE-945D-773181103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72824-CF7C-4717-8AC7-1556A0191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5C74-F656-4ED4-9A03-29D1847A4D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862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79AC0-FA03-4E60-83ED-8D6D28296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8C4C44-C820-4D45-BE4A-65B6DB0A2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1E7347-D051-455D-A352-AA2BCDF74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BA59-C9CF-4340-BFDA-CE64776253C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574A24-DC67-44E4-96FA-E9EB56CAD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CBD289-16DD-4D99-8C99-628F1002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5C74-F656-4ED4-9A03-29D1847A4D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018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EEFD6-0834-4F6F-9785-AE7DEC0EE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6BEB86-BBF0-4813-A627-68BAAEEAB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CD5967-0C20-4233-9476-8CBE84638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BA59-C9CF-4340-BFDA-CE64776253C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675DAE-0174-4D2F-8F58-0F86E9826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C1866F-425F-46C9-AC3A-24A2DC918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5C74-F656-4ED4-9A03-29D1847A4D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454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E598F6-453C-4430-B390-A946D0C61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D753FF-4F47-45A7-BCF9-040A44D25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35EBF2-8C59-4098-AF93-6CD083100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7A1C01-BEF1-495F-9609-1B0A00538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BA59-C9CF-4340-BFDA-CE64776253C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0581E8-52A9-4A75-AFC1-F3CB737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7FA426-32FD-470E-9F84-C9D69B228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5C74-F656-4ED4-9A03-29D1847A4D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201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9F1C3-6B1E-4E32-A1B2-C60691427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CA656F-CE1E-4945-972A-BAA60002C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DC7E62-0D02-46FE-8CC4-FC5FA2B2D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8C62F2F-27B7-45C0-BD42-E9DEFA84FF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A520933-840E-4E65-AE21-0EC2DEAB1B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31FED2A-CFFB-4B2F-89CA-EC360744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BA59-C9CF-4340-BFDA-CE64776253C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00B5164-2A2E-4CFD-891D-8CD6190D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0A61831-0110-4C1A-B70A-734E594D4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5C74-F656-4ED4-9A03-29D1847A4D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947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68214-8F05-425D-95DF-AEBE3474C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DA05D55-E8A2-4269-890D-D57E64B0F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BA59-C9CF-4340-BFDA-CE64776253C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BD6647F-B645-4BD5-9EBF-D67829038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DE8F7BA-D460-4085-A95D-BC0681E4B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5C74-F656-4ED4-9A03-29D1847A4D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094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329EB3-D246-46E9-9284-107F841EF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BA59-C9CF-4340-BFDA-CE64776253C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26DA31-C647-4E66-AA33-367434F1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3A3A37-4D57-467A-BAC4-8DEFB1C50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5C74-F656-4ED4-9A03-29D1847A4D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963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E20C6-1B1C-461A-BEE2-33AB72A1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5842" y="2852936"/>
            <a:ext cx="4665237" cy="1709539"/>
          </a:xfrm>
        </p:spPr>
        <p:txBody>
          <a:bodyPr anchor="b"/>
          <a:lstStyle>
            <a:lvl1pPr>
              <a:defRPr sz="60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7FA11-B4D1-46FE-8CB0-52356656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65842" y="5047036"/>
            <a:ext cx="4665237" cy="1042614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688A-88C7-41EC-8D1B-DE4800AD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9A666-1BD0-4A7D-8187-AC685D44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FC625-9580-4818-A170-98C4E6A4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C313AD-DADB-4065-B469-1688801CCE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600744" y="1392145"/>
            <a:ext cx="6514877" cy="4067267"/>
          </a:xfrm>
        </p:spPr>
        <p:txBody>
          <a:bodyPr wrap="square">
            <a:spAutoFit/>
          </a:bodyPr>
          <a:lstStyle>
            <a:lvl1pPr marL="0" indent="0">
              <a:buNone/>
              <a:defRPr sz="28700" b="1" kern="0" spc="1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32297E-EF6D-4FDD-96E6-ACE1CE56D479}"/>
              </a:ext>
            </a:extLst>
          </p:cNvPr>
          <p:cNvSpPr/>
          <p:nvPr userDrawn="1"/>
        </p:nvSpPr>
        <p:spPr>
          <a:xfrm>
            <a:off x="7265843" y="4754879"/>
            <a:ext cx="897775" cy="99753"/>
          </a:xfrm>
          <a:prstGeom prst="rect">
            <a:avLst/>
          </a:prstGeom>
          <a:solidFill>
            <a:srgbClr val="20C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94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3BF4B-8E53-4E9A-968A-61ECE3DAA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8BA7A0-27C3-4991-9BAB-2638ECF87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6727CD-0998-43A0-8267-94472738F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B25685-6975-42BD-AFAF-D9B3300D0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BA59-C9CF-4340-BFDA-CE64776253C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313CD9-0B02-4AA0-97E6-587237D2B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57E07-2599-48F7-ABCE-F4F3F813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5C74-F656-4ED4-9A03-29D1847A4D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55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8072A-680A-4221-950D-B7ED65F72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435BE7A-5609-4C01-B8A1-3D498014CF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02B4B9-E757-4E28-81C5-08AE84FAA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4C1BA0-042A-4FE0-A040-1E0D4DEBE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BA59-C9CF-4340-BFDA-CE64776253C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35FB03-DCC7-4FA7-9CA2-5258566DC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3A603B-DCCD-4492-B273-92FC9799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5C74-F656-4ED4-9A03-29D1847A4D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144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1C6CD-9911-49DE-B828-6A351537C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474217-27F2-4A9B-83E4-06A1DB4B6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1EB2DD-8AAE-4312-BE60-933862BFC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BA59-C9CF-4340-BFDA-CE64776253C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0DA407-E6CB-4402-A6D6-4E1D0CAB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A99281-21CA-4488-B5A2-9ADA15AAE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5C74-F656-4ED4-9A03-29D1847A4D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294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23FD566-8075-46DB-99C2-6F740DAA4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6F2B41-9BC2-4CA9-9F36-39F06DCB9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A19996-9A84-4FEE-988C-F07188AE5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BA59-C9CF-4340-BFDA-CE64776253C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AD15F2-0FC3-466D-B859-56A84172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17F4C-38EC-4EEA-9435-7036B990B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5C74-F656-4ED4-9A03-29D1847A4D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630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E20C6-1B1C-461A-BEE2-33AB72A1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018876"/>
            <a:ext cx="4665237" cy="1709539"/>
          </a:xfrm>
        </p:spPr>
        <p:txBody>
          <a:bodyPr anchor="b"/>
          <a:lstStyle>
            <a:lvl1pPr>
              <a:defRPr sz="60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7FA11-B4D1-46FE-8CB0-52356656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352" y="3212976"/>
            <a:ext cx="4665237" cy="1042614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688A-88C7-41EC-8D1B-DE4800AD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9A666-1BD0-4A7D-8187-AC685D44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FC625-9580-4818-A170-98C4E6A4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C313AD-DADB-4065-B469-1688801CCE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0016" y="1893737"/>
            <a:ext cx="6514876" cy="4067267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 algn="r">
              <a:buNone/>
              <a:defRPr lang="en-US" sz="28700" b="1" kern="0" spc="10" baseline="0" dirty="0">
                <a:solidFill>
                  <a:srgbClr val="935AE9"/>
                </a:solidFill>
                <a:latin typeface="Arial Black" panose="020B0A04020102020204" pitchFamily="34" charset="0"/>
              </a:defRPr>
            </a:lvl1pPr>
          </a:lstStyle>
          <a:p>
            <a:pPr marL="228600" lvl="0" indent="-228600"/>
            <a:r>
              <a:rPr lang="en-US" dirty="0"/>
              <a:t>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32297E-EF6D-4FDD-96E6-ACE1CE56D479}"/>
              </a:ext>
            </a:extLst>
          </p:cNvPr>
          <p:cNvSpPr/>
          <p:nvPr userDrawn="1"/>
        </p:nvSpPr>
        <p:spPr>
          <a:xfrm>
            <a:off x="335360" y="2920819"/>
            <a:ext cx="897775" cy="997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59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E20C6-1B1C-461A-BEE2-33AB72A1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5842" y="2852936"/>
            <a:ext cx="4665237" cy="1709539"/>
          </a:xfrm>
        </p:spPr>
        <p:txBody>
          <a:bodyPr anchor="b"/>
          <a:lstStyle>
            <a:lvl1pPr>
              <a:defRPr sz="60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7FA11-B4D1-46FE-8CB0-52356656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65842" y="5047036"/>
            <a:ext cx="4665237" cy="1042614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688A-88C7-41EC-8D1B-DE4800AD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9A666-1BD0-4A7D-8187-AC685D44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FC625-9580-4818-A170-98C4E6A4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C313AD-DADB-4065-B469-1688801CCE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600744" y="1392145"/>
            <a:ext cx="6514877" cy="4067267"/>
          </a:xfrm>
        </p:spPr>
        <p:txBody>
          <a:bodyPr wrap="square">
            <a:spAutoFit/>
          </a:bodyPr>
          <a:lstStyle>
            <a:lvl1pPr marL="0" indent="0">
              <a:buNone/>
              <a:defRPr sz="28700" b="1" kern="0" spc="1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32297E-EF6D-4FDD-96E6-ACE1CE56D479}"/>
              </a:ext>
            </a:extLst>
          </p:cNvPr>
          <p:cNvSpPr/>
          <p:nvPr userDrawn="1"/>
        </p:nvSpPr>
        <p:spPr>
          <a:xfrm>
            <a:off x="7265843" y="4754879"/>
            <a:ext cx="897775" cy="99753"/>
          </a:xfrm>
          <a:prstGeom prst="rect">
            <a:avLst/>
          </a:prstGeom>
          <a:solidFill>
            <a:srgbClr val="935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83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">
            <a:extLst>
              <a:ext uri="{FF2B5EF4-FFF2-40B4-BE49-F238E27FC236}">
                <a16:creationId xmlns:a16="http://schemas.microsoft.com/office/drawing/2014/main" id="{E5DDCB4A-500B-4D9C-BDD8-53F75B5FCD4B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38884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31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 w/ Nber an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E1E1B251-8F17-4766-B4A3-AC613630B53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935AE9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5714" y="1"/>
            <a:ext cx="4166287" cy="5016843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5"/>
            <a:ext cx="553011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2"/>
            <a:ext cx="7187514" cy="38934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08B4F-6DCF-4C31-9E72-BA4F0AB127A6}"/>
              </a:ext>
            </a:extLst>
          </p:cNvPr>
          <p:cNvSpPr/>
          <p:nvPr userDrawn="1"/>
        </p:nvSpPr>
        <p:spPr>
          <a:xfrm>
            <a:off x="1127448" y="1629848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268EA9E-D57B-4237-A9D1-EAE6115C19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2003625"/>
          </a:xfrm>
        </p:spPr>
        <p:txBody>
          <a:bodyPr wrap="square">
            <a:spAutoFit/>
          </a:bodyPr>
          <a:lstStyle>
            <a:lvl1pPr marL="0" indent="0" algn="r">
              <a:buNone/>
              <a:defRPr sz="13800" b="1">
                <a:solidFill>
                  <a:srgbClr val="935AE9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930525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-38694"/>
            <a:ext cx="7819256" cy="1325563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5880" y="1286869"/>
            <a:ext cx="6841976" cy="1325563"/>
          </a:xfrm>
        </p:spPr>
        <p:txBody>
          <a:bodyPr>
            <a:normAutofit/>
          </a:bodyPr>
          <a:lstStyle>
            <a:lvl1pPr marL="0" indent="0" algn="just">
              <a:buNone/>
              <a:defRPr sz="2000" cap="all" baseline="0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48251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8251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821264-AC07-4573-9198-981E26063A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25650" y="4724400"/>
            <a:ext cx="3565525" cy="1463675"/>
          </a:xfrm>
        </p:spPr>
        <p:txBody>
          <a:bodyPr anchor="ctr">
            <a:normAutofit/>
          </a:bodyPr>
          <a:lstStyle>
            <a:lvl1pPr marL="0" indent="0" algn="just">
              <a:buNone/>
              <a:defRPr sz="1800" cap="all" baseline="0"/>
            </a:lvl1pPr>
          </a:lstStyle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3327980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E20C6-1B1C-461A-BEE2-33AB72A1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018876"/>
            <a:ext cx="4665237" cy="1709539"/>
          </a:xfrm>
        </p:spPr>
        <p:txBody>
          <a:bodyPr anchor="b"/>
          <a:lstStyle>
            <a:lvl1pPr>
              <a:defRPr sz="60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7FA11-B4D1-46FE-8CB0-52356656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352" y="3212976"/>
            <a:ext cx="4665237" cy="1042614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688A-88C7-41EC-8D1B-DE4800AD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9A666-1BD0-4A7D-8187-AC685D44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FC625-9580-4818-A170-98C4E6A4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C313AD-DADB-4065-B469-1688801CCE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0016" y="1893737"/>
            <a:ext cx="6514876" cy="4067267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 algn="r">
              <a:buNone/>
              <a:defRPr lang="en-US" sz="28700" b="1" kern="0" spc="10" baseline="0" dirty="0">
                <a:solidFill>
                  <a:srgbClr val="20C54F"/>
                </a:solidFill>
                <a:latin typeface="Arial Black" panose="020B0A04020102020204" pitchFamily="34" charset="0"/>
              </a:defRPr>
            </a:lvl1pPr>
          </a:lstStyle>
          <a:p>
            <a:pPr marL="228600" lvl="0" indent="-228600"/>
            <a:r>
              <a:rPr lang="en-US" dirty="0"/>
              <a:t>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32297E-EF6D-4FDD-96E6-ACE1CE56D479}"/>
              </a:ext>
            </a:extLst>
          </p:cNvPr>
          <p:cNvSpPr/>
          <p:nvPr userDrawn="1"/>
        </p:nvSpPr>
        <p:spPr>
          <a:xfrm>
            <a:off x="335360" y="2920819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72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N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>
            <a:extLst>
              <a:ext uri="{FF2B5EF4-FFF2-40B4-BE49-F238E27FC236}">
                <a16:creationId xmlns:a16="http://schemas.microsoft.com/office/drawing/2014/main" id="{75853610-A6A9-4D87-95B8-2897E7E214EC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5"/>
            <a:ext cx="88582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38884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FE1E8C5-1D73-4362-8287-0FBC5752C1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2003625"/>
          </a:xfrm>
        </p:spPr>
        <p:txBody>
          <a:bodyPr wrap="square">
            <a:spAutoFit/>
          </a:bodyPr>
          <a:lstStyle>
            <a:lvl1pPr marL="0" indent="0" algn="r">
              <a:buNone/>
              <a:defRPr sz="13800" b="1">
                <a:solidFill>
                  <a:srgbClr val="20C54F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08B4F-6DCF-4C31-9E72-BA4F0AB127A6}"/>
              </a:ext>
            </a:extLst>
          </p:cNvPr>
          <p:cNvSpPr/>
          <p:nvPr userDrawn="1"/>
        </p:nvSpPr>
        <p:spPr>
          <a:xfrm>
            <a:off x="1127448" y="1629848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01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">
            <a:extLst>
              <a:ext uri="{FF2B5EF4-FFF2-40B4-BE49-F238E27FC236}">
                <a16:creationId xmlns:a16="http://schemas.microsoft.com/office/drawing/2014/main" id="{E5DDCB4A-500B-4D9C-BDD8-53F75B5FCD4B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38884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38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 w/ Nber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3B66E9D9-CD6E-4F1C-BD9F-1E13AC3E16C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5714" y="1"/>
            <a:ext cx="4166287" cy="5016843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5"/>
            <a:ext cx="553011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2"/>
            <a:ext cx="7187514" cy="38934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08B4F-6DCF-4C31-9E72-BA4F0AB127A6}"/>
              </a:ext>
            </a:extLst>
          </p:cNvPr>
          <p:cNvSpPr/>
          <p:nvPr userDrawn="1"/>
        </p:nvSpPr>
        <p:spPr>
          <a:xfrm>
            <a:off x="1127448" y="1629848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268EA9E-D57B-4237-A9D1-EAE6115C19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2003625"/>
          </a:xfrm>
        </p:spPr>
        <p:txBody>
          <a:bodyPr wrap="square">
            <a:spAutoFit/>
          </a:bodyPr>
          <a:lstStyle>
            <a:lvl1pPr marL="0" indent="0" algn="r">
              <a:buNone/>
              <a:defRPr sz="13800" b="1">
                <a:solidFill>
                  <a:srgbClr val="20C54F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28848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">
            <a:extLst>
              <a:ext uri="{FF2B5EF4-FFF2-40B4-BE49-F238E27FC236}">
                <a16:creationId xmlns:a16="http://schemas.microsoft.com/office/drawing/2014/main" id="{B1FFD12B-A869-4131-A48D-C35B0EBAEBD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5714" y="1"/>
            <a:ext cx="4166287" cy="5016843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8751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2"/>
            <a:ext cx="7187514" cy="38934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58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w/ N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>
            <a:extLst>
              <a:ext uri="{FF2B5EF4-FFF2-40B4-BE49-F238E27FC236}">
                <a16:creationId xmlns:a16="http://schemas.microsoft.com/office/drawing/2014/main" id="{166BD0F8-80FD-4D91-B82B-C3B20281703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5"/>
            <a:ext cx="88582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FE1E8C5-1D73-4362-8287-0FBC5752C1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2003625"/>
          </a:xfrm>
        </p:spPr>
        <p:txBody>
          <a:bodyPr wrap="square">
            <a:spAutoFit/>
          </a:bodyPr>
          <a:lstStyle>
            <a:lvl1pPr marL="0" indent="0" algn="r">
              <a:buNone/>
              <a:defRPr sz="13800" b="1">
                <a:solidFill>
                  <a:srgbClr val="20C54F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08B4F-6DCF-4C31-9E72-BA4F0AB127A6}"/>
              </a:ext>
            </a:extLst>
          </p:cNvPr>
          <p:cNvSpPr/>
          <p:nvPr userDrawn="1"/>
        </p:nvSpPr>
        <p:spPr>
          <a:xfrm>
            <a:off x="1127448" y="1629848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74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">
            <a:extLst>
              <a:ext uri="{FF2B5EF4-FFF2-40B4-BE49-F238E27FC236}">
                <a16:creationId xmlns:a16="http://schemas.microsoft.com/office/drawing/2014/main" id="{9F909588-671E-4E2D-BEFF-716FA1C8485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62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92820E-F81D-4DFD-8733-1D24A4D6F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84069-DA73-4ED1-8EA9-C3006B8E9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7D7BE-CE32-4BF8-BBEB-E4E9D6548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35E2F-C15A-4548-80F5-181D09C672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E0BA0-643A-4B18-BC5E-12B02C3A0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D7A131-9B76-4E64-AD97-136DDE626FB1}"/>
              </a:ext>
            </a:extLst>
          </p:cNvPr>
          <p:cNvSpPr/>
          <p:nvPr userDrawn="1"/>
        </p:nvSpPr>
        <p:spPr>
          <a:xfrm rot="5400000">
            <a:off x="11604686" y="5799924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417311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50BBD-D2CA-4B6E-992F-15BD9D125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85D14D-B62F-49DF-88F9-59730EA47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68E499-C30D-455A-BD34-75B95DD3A6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B63296-AAAA-4EA1-B887-1B7B97E19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</a:t>
            </a:r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157FE0-6A84-4358-9340-842B63BD9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6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ультимедиа1">
            <a:hlinkClick r:id="" action="ppaction://media"/>
            <a:extLst>
              <a:ext uri="{FF2B5EF4-FFF2-40B4-BE49-F238E27FC236}">
                <a16:creationId xmlns:a16="http://schemas.microsoft.com/office/drawing/2014/main" id="{55064601-3654-4D59-9187-8FA8281A9E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8842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3C9D58-78B1-4FC2-9C62-20332B2E01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188" y="658936"/>
            <a:ext cx="2582894" cy="544314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FE4C0-9D0B-48FE-94E5-4990441E7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78279" y="3041182"/>
            <a:ext cx="3958787" cy="505745"/>
          </a:xfrm>
        </p:spPr>
        <p:txBody>
          <a:bodyPr>
            <a:no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«Эра </a:t>
            </a:r>
            <a:r>
              <a:rPr lang="ru-RU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дипфейков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98C6EBD-250A-4D9A-85CA-87865AA51E9F}"/>
              </a:ext>
            </a:extLst>
          </p:cNvPr>
          <p:cNvSpPr txBox="1">
            <a:spLocks/>
          </p:cNvSpPr>
          <p:nvPr/>
        </p:nvSpPr>
        <p:spPr>
          <a:xfrm>
            <a:off x="364295" y="3546927"/>
            <a:ext cx="2398218" cy="75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как защититься от подделок»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D93BED-99BD-4FFD-AE19-1F58FCCB52A2}"/>
              </a:ext>
            </a:extLst>
          </p:cNvPr>
          <p:cNvSpPr txBox="1"/>
          <p:nvPr/>
        </p:nvSpPr>
        <p:spPr>
          <a:xfrm>
            <a:off x="9313180" y="6308058"/>
            <a:ext cx="2727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effectLst/>
              </a:rPr>
              <a:t>«Пираты Карибского моря: Проклятие Чёрной жемчужины», </a:t>
            </a:r>
            <a:r>
              <a:rPr lang="ru-RU" sz="1000" dirty="0">
                <a:solidFill>
                  <a:schemeClr val="bg1"/>
                </a:solidFill>
              </a:rPr>
              <a:t>2003 год.</a:t>
            </a:r>
          </a:p>
        </p:txBody>
      </p:sp>
    </p:spTree>
    <p:extLst>
      <p:ext uri="{BB962C8B-B14F-4D97-AF65-F5344CB8AC3E}">
        <p14:creationId xmlns:p14="http://schemas.microsoft.com/office/powerpoint/2010/main" val="275204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05C19CD-3CAA-4150-A30E-8D818D237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7150" y="3517516"/>
            <a:ext cx="8530159" cy="821347"/>
          </a:xfrm>
        </p:spPr>
        <p:txBody>
          <a:bodyPr>
            <a:normAutofit fontScale="90000"/>
          </a:bodyPr>
          <a:lstStyle/>
          <a:p>
            <a:r>
              <a:rPr lang="ru-RU" sz="4400" dirty="0"/>
              <a:t>КАК ДЕЛАЮТ ПОДДЕЛЬНЫЕ </a:t>
            </a:r>
            <a:r>
              <a:rPr lang="ru-RU" sz="4400" dirty="0" err="1"/>
              <a:t>ВОЙСЫ</a:t>
            </a:r>
            <a:r>
              <a:rPr lang="ru-RU" sz="4400" dirty="0"/>
              <a:t>?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9C0B08-36D0-4E4B-8C91-0AE8F36247C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544" y="874243"/>
            <a:ext cx="6968341" cy="391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38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B995F06-6523-4112-9467-D8A4A22F74BE}"/>
              </a:ext>
            </a:extLst>
          </p:cNvPr>
          <p:cNvSpPr/>
          <p:nvPr/>
        </p:nvSpPr>
        <p:spPr>
          <a:xfrm>
            <a:off x="9156356" y="420129"/>
            <a:ext cx="3035644" cy="5239266"/>
          </a:xfrm>
          <a:custGeom>
            <a:avLst/>
            <a:gdLst>
              <a:gd name="connsiteX0" fmla="*/ 2619633 w 3035644"/>
              <a:gd name="connsiteY0" fmla="*/ 0 h 5239266"/>
              <a:gd name="connsiteX1" fmla="*/ 2887476 w 3035644"/>
              <a:gd name="connsiteY1" fmla="*/ 13525 h 5239266"/>
              <a:gd name="connsiteX2" fmla="*/ 3035644 w 3035644"/>
              <a:gd name="connsiteY2" fmla="*/ 36138 h 5239266"/>
              <a:gd name="connsiteX3" fmla="*/ 3035644 w 3035644"/>
              <a:gd name="connsiteY3" fmla="*/ 5203128 h 5239266"/>
              <a:gd name="connsiteX4" fmla="*/ 2887476 w 3035644"/>
              <a:gd name="connsiteY4" fmla="*/ 5225741 h 5239266"/>
              <a:gd name="connsiteX5" fmla="*/ 2619633 w 3035644"/>
              <a:gd name="connsiteY5" fmla="*/ 5239266 h 5239266"/>
              <a:gd name="connsiteX6" fmla="*/ 0 w 3035644"/>
              <a:gd name="connsiteY6" fmla="*/ 2619633 h 5239266"/>
              <a:gd name="connsiteX7" fmla="*/ 2619633 w 3035644"/>
              <a:gd name="connsiteY7" fmla="*/ 0 h 523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5644" h="5239266">
                <a:moveTo>
                  <a:pt x="2619633" y="0"/>
                </a:moveTo>
                <a:cubicBezTo>
                  <a:pt x="2710057" y="0"/>
                  <a:pt x="2799411" y="4582"/>
                  <a:pt x="2887476" y="13525"/>
                </a:cubicBezTo>
                <a:lnTo>
                  <a:pt x="3035644" y="36138"/>
                </a:lnTo>
                <a:lnTo>
                  <a:pt x="3035644" y="5203128"/>
                </a:lnTo>
                <a:lnTo>
                  <a:pt x="2887476" y="5225741"/>
                </a:lnTo>
                <a:cubicBezTo>
                  <a:pt x="2799411" y="5234685"/>
                  <a:pt x="2710057" y="5239266"/>
                  <a:pt x="2619633" y="5239266"/>
                </a:cubicBezTo>
                <a:cubicBezTo>
                  <a:pt x="1172850" y="5239266"/>
                  <a:pt x="0" y="4066416"/>
                  <a:pt x="0" y="2619633"/>
                </a:cubicBezTo>
                <a:cubicBezTo>
                  <a:pt x="0" y="1172850"/>
                  <a:pt x="1172850" y="0"/>
                  <a:pt x="2619633" y="0"/>
                </a:cubicBezTo>
                <a:close/>
              </a:path>
            </a:pathLst>
          </a:custGeom>
          <a:solidFill>
            <a:srgbClr val="20C54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1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130385-8888-4A46-B686-EF482B1F8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6516" y="2519015"/>
            <a:ext cx="2722750" cy="1077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noProof="1"/>
              <a:t>Ютьюб-канал «Контекст»</a:t>
            </a:r>
            <a:endParaRPr lang="en-US" noProof="1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1B05ED3B-64B4-4784-90DF-4E8B9791C6AF}"/>
              </a:ext>
            </a:extLst>
          </p:cNvPr>
          <p:cNvSpPr txBox="1">
            <a:spLocks/>
          </p:cNvSpPr>
          <p:nvPr/>
        </p:nvSpPr>
        <p:spPr>
          <a:xfrm>
            <a:off x="9666516" y="3393198"/>
            <a:ext cx="2213934" cy="1077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noProof="1"/>
              <a:t>https://www.youtube.com/watch?v=CLNahsvDLN0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F69370-6389-4232-82AD-EA2CE977F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91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05C19CD-3CAA-4150-A30E-8D818D237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7150" y="3517516"/>
            <a:ext cx="8530159" cy="821347"/>
          </a:xfrm>
        </p:spPr>
        <p:txBody>
          <a:bodyPr>
            <a:normAutofit fontScale="90000"/>
          </a:bodyPr>
          <a:lstStyle/>
          <a:p>
            <a:r>
              <a:rPr lang="ru-RU" sz="4400" dirty="0"/>
              <a:t>КАК ДЕЛАЮТ ПОДДЕЛЬНЫЕ ВИДЕО?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9C0B08-36D0-4E4B-8C91-0AE8F36247C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544" y="874243"/>
            <a:ext cx="6968341" cy="391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17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B995F06-6523-4112-9467-D8A4A22F74BE}"/>
              </a:ext>
            </a:extLst>
          </p:cNvPr>
          <p:cNvSpPr/>
          <p:nvPr/>
        </p:nvSpPr>
        <p:spPr>
          <a:xfrm>
            <a:off x="9156356" y="420129"/>
            <a:ext cx="3035644" cy="5239266"/>
          </a:xfrm>
          <a:custGeom>
            <a:avLst/>
            <a:gdLst>
              <a:gd name="connsiteX0" fmla="*/ 2619633 w 3035644"/>
              <a:gd name="connsiteY0" fmla="*/ 0 h 5239266"/>
              <a:gd name="connsiteX1" fmla="*/ 2887476 w 3035644"/>
              <a:gd name="connsiteY1" fmla="*/ 13525 h 5239266"/>
              <a:gd name="connsiteX2" fmla="*/ 3035644 w 3035644"/>
              <a:gd name="connsiteY2" fmla="*/ 36138 h 5239266"/>
              <a:gd name="connsiteX3" fmla="*/ 3035644 w 3035644"/>
              <a:gd name="connsiteY3" fmla="*/ 5203128 h 5239266"/>
              <a:gd name="connsiteX4" fmla="*/ 2887476 w 3035644"/>
              <a:gd name="connsiteY4" fmla="*/ 5225741 h 5239266"/>
              <a:gd name="connsiteX5" fmla="*/ 2619633 w 3035644"/>
              <a:gd name="connsiteY5" fmla="*/ 5239266 h 5239266"/>
              <a:gd name="connsiteX6" fmla="*/ 0 w 3035644"/>
              <a:gd name="connsiteY6" fmla="*/ 2619633 h 5239266"/>
              <a:gd name="connsiteX7" fmla="*/ 2619633 w 3035644"/>
              <a:gd name="connsiteY7" fmla="*/ 0 h 523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5644" h="5239266">
                <a:moveTo>
                  <a:pt x="2619633" y="0"/>
                </a:moveTo>
                <a:cubicBezTo>
                  <a:pt x="2710057" y="0"/>
                  <a:pt x="2799411" y="4582"/>
                  <a:pt x="2887476" y="13525"/>
                </a:cubicBezTo>
                <a:lnTo>
                  <a:pt x="3035644" y="36138"/>
                </a:lnTo>
                <a:lnTo>
                  <a:pt x="3035644" y="5203128"/>
                </a:lnTo>
                <a:lnTo>
                  <a:pt x="2887476" y="5225741"/>
                </a:lnTo>
                <a:cubicBezTo>
                  <a:pt x="2799411" y="5234685"/>
                  <a:pt x="2710057" y="5239266"/>
                  <a:pt x="2619633" y="5239266"/>
                </a:cubicBezTo>
                <a:cubicBezTo>
                  <a:pt x="1172850" y="5239266"/>
                  <a:pt x="0" y="4066416"/>
                  <a:pt x="0" y="2619633"/>
                </a:cubicBezTo>
                <a:cubicBezTo>
                  <a:pt x="0" y="1172850"/>
                  <a:pt x="1172850" y="0"/>
                  <a:pt x="2619633" y="0"/>
                </a:cubicBezTo>
                <a:close/>
              </a:path>
            </a:pathLst>
          </a:custGeom>
          <a:solidFill>
            <a:srgbClr val="20C54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1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130385-8888-4A46-B686-EF482B1F8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9764" y="2351339"/>
            <a:ext cx="2722750" cy="1077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noProof="1"/>
              <a:t>Ютьюб-канал «Контекст»</a:t>
            </a:r>
            <a:endParaRPr lang="en-US" noProof="1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1B05ED3B-64B4-4784-90DF-4E8B9791C6AF}"/>
              </a:ext>
            </a:extLst>
          </p:cNvPr>
          <p:cNvSpPr txBox="1">
            <a:spLocks/>
          </p:cNvSpPr>
          <p:nvPr/>
        </p:nvSpPr>
        <p:spPr>
          <a:xfrm>
            <a:off x="9659764" y="3261323"/>
            <a:ext cx="2213934" cy="1077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noProof="1"/>
              <a:t>https://www.youtube.com/watch?v=CLNahsvDLN0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24B9F8-8C9D-4FE9-822E-3F43CF0EA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49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05C19CD-3CAA-4150-A30E-8D818D237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0" y="3725334"/>
            <a:ext cx="5879323" cy="821347"/>
          </a:xfrm>
        </p:spPr>
        <p:txBody>
          <a:bodyPr>
            <a:normAutofit fontScale="90000"/>
          </a:bodyPr>
          <a:lstStyle/>
          <a:p>
            <a:r>
              <a:rPr lang="ru-RU" sz="4400" dirty="0"/>
              <a:t>Можно ли в </a:t>
            </a:r>
            <a:r>
              <a:rPr lang="ru-RU" sz="4400" dirty="0" err="1"/>
              <a:t>РИЛ</a:t>
            </a:r>
            <a:r>
              <a:rPr lang="ru-RU" sz="4400" dirty="0"/>
              <a:t> ТАЙМЕ?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9C0B08-36D0-4E4B-8C91-0AE8F36247C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544" y="874243"/>
            <a:ext cx="6968341" cy="391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97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B995F06-6523-4112-9467-D8A4A22F74BE}"/>
              </a:ext>
            </a:extLst>
          </p:cNvPr>
          <p:cNvSpPr/>
          <p:nvPr/>
        </p:nvSpPr>
        <p:spPr>
          <a:xfrm>
            <a:off x="9156356" y="420129"/>
            <a:ext cx="3035644" cy="5239266"/>
          </a:xfrm>
          <a:custGeom>
            <a:avLst/>
            <a:gdLst>
              <a:gd name="connsiteX0" fmla="*/ 2619633 w 3035644"/>
              <a:gd name="connsiteY0" fmla="*/ 0 h 5239266"/>
              <a:gd name="connsiteX1" fmla="*/ 2887476 w 3035644"/>
              <a:gd name="connsiteY1" fmla="*/ 13525 h 5239266"/>
              <a:gd name="connsiteX2" fmla="*/ 3035644 w 3035644"/>
              <a:gd name="connsiteY2" fmla="*/ 36138 h 5239266"/>
              <a:gd name="connsiteX3" fmla="*/ 3035644 w 3035644"/>
              <a:gd name="connsiteY3" fmla="*/ 5203128 h 5239266"/>
              <a:gd name="connsiteX4" fmla="*/ 2887476 w 3035644"/>
              <a:gd name="connsiteY4" fmla="*/ 5225741 h 5239266"/>
              <a:gd name="connsiteX5" fmla="*/ 2619633 w 3035644"/>
              <a:gd name="connsiteY5" fmla="*/ 5239266 h 5239266"/>
              <a:gd name="connsiteX6" fmla="*/ 0 w 3035644"/>
              <a:gd name="connsiteY6" fmla="*/ 2619633 h 5239266"/>
              <a:gd name="connsiteX7" fmla="*/ 2619633 w 3035644"/>
              <a:gd name="connsiteY7" fmla="*/ 0 h 523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5644" h="5239266">
                <a:moveTo>
                  <a:pt x="2619633" y="0"/>
                </a:moveTo>
                <a:cubicBezTo>
                  <a:pt x="2710057" y="0"/>
                  <a:pt x="2799411" y="4582"/>
                  <a:pt x="2887476" y="13525"/>
                </a:cubicBezTo>
                <a:lnTo>
                  <a:pt x="3035644" y="36138"/>
                </a:lnTo>
                <a:lnTo>
                  <a:pt x="3035644" y="5203128"/>
                </a:lnTo>
                <a:lnTo>
                  <a:pt x="2887476" y="5225741"/>
                </a:lnTo>
                <a:cubicBezTo>
                  <a:pt x="2799411" y="5234685"/>
                  <a:pt x="2710057" y="5239266"/>
                  <a:pt x="2619633" y="5239266"/>
                </a:cubicBezTo>
                <a:cubicBezTo>
                  <a:pt x="1172850" y="5239266"/>
                  <a:pt x="0" y="4066416"/>
                  <a:pt x="0" y="2619633"/>
                </a:cubicBezTo>
                <a:cubicBezTo>
                  <a:pt x="0" y="1172850"/>
                  <a:pt x="1172850" y="0"/>
                  <a:pt x="2619633" y="0"/>
                </a:cubicBezTo>
                <a:close/>
              </a:path>
            </a:pathLst>
          </a:custGeom>
          <a:solidFill>
            <a:srgbClr val="20C54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1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5C23A8B-438F-48EA-940E-85714F8B8AC2}"/>
              </a:ext>
            </a:extLst>
          </p:cNvPr>
          <p:cNvSpPr txBox="1">
            <a:spLocks/>
          </p:cNvSpPr>
          <p:nvPr/>
        </p:nvSpPr>
        <p:spPr>
          <a:xfrm>
            <a:off x="9659764" y="2351339"/>
            <a:ext cx="2722750" cy="1077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noProof="1"/>
              <a:t>Ютьюб-канал «Контекст»</a:t>
            </a:r>
            <a:endParaRPr lang="en-US" noProof="1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061C8B37-6647-4629-9F81-171D11A084F5}"/>
              </a:ext>
            </a:extLst>
          </p:cNvPr>
          <p:cNvSpPr txBox="1">
            <a:spLocks/>
          </p:cNvSpPr>
          <p:nvPr/>
        </p:nvSpPr>
        <p:spPr>
          <a:xfrm>
            <a:off x="9659764" y="3261323"/>
            <a:ext cx="2213934" cy="1077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noProof="1"/>
              <a:t>https://www.youtube.com/watch?v=CLNahsvDLN0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711290-E333-44D2-BD05-EEFFE944D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66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05C19CD-3CAA-4150-A30E-8D818D237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0" y="3725334"/>
            <a:ext cx="5879323" cy="821347"/>
          </a:xfrm>
        </p:spPr>
        <p:txBody>
          <a:bodyPr>
            <a:normAutofit/>
          </a:bodyPr>
          <a:lstStyle/>
          <a:p>
            <a:r>
              <a:rPr lang="ru-RU" dirty="0"/>
              <a:t>РЕАЛЬНЫЕ ПРИМЕРЫ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9C0B08-36D0-4E4B-8C91-0AE8F36247C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544" y="874243"/>
            <a:ext cx="6968341" cy="391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97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B995F06-6523-4112-9467-D8A4A22F74BE}"/>
              </a:ext>
            </a:extLst>
          </p:cNvPr>
          <p:cNvSpPr/>
          <p:nvPr/>
        </p:nvSpPr>
        <p:spPr>
          <a:xfrm>
            <a:off x="9156356" y="420129"/>
            <a:ext cx="3035644" cy="5239266"/>
          </a:xfrm>
          <a:custGeom>
            <a:avLst/>
            <a:gdLst>
              <a:gd name="connsiteX0" fmla="*/ 2619633 w 3035644"/>
              <a:gd name="connsiteY0" fmla="*/ 0 h 5239266"/>
              <a:gd name="connsiteX1" fmla="*/ 2887476 w 3035644"/>
              <a:gd name="connsiteY1" fmla="*/ 13525 h 5239266"/>
              <a:gd name="connsiteX2" fmla="*/ 3035644 w 3035644"/>
              <a:gd name="connsiteY2" fmla="*/ 36138 h 5239266"/>
              <a:gd name="connsiteX3" fmla="*/ 3035644 w 3035644"/>
              <a:gd name="connsiteY3" fmla="*/ 5203128 h 5239266"/>
              <a:gd name="connsiteX4" fmla="*/ 2887476 w 3035644"/>
              <a:gd name="connsiteY4" fmla="*/ 5225741 h 5239266"/>
              <a:gd name="connsiteX5" fmla="*/ 2619633 w 3035644"/>
              <a:gd name="connsiteY5" fmla="*/ 5239266 h 5239266"/>
              <a:gd name="connsiteX6" fmla="*/ 0 w 3035644"/>
              <a:gd name="connsiteY6" fmla="*/ 2619633 h 5239266"/>
              <a:gd name="connsiteX7" fmla="*/ 2619633 w 3035644"/>
              <a:gd name="connsiteY7" fmla="*/ 0 h 523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5644" h="5239266">
                <a:moveTo>
                  <a:pt x="2619633" y="0"/>
                </a:moveTo>
                <a:cubicBezTo>
                  <a:pt x="2710057" y="0"/>
                  <a:pt x="2799411" y="4582"/>
                  <a:pt x="2887476" y="13525"/>
                </a:cubicBezTo>
                <a:lnTo>
                  <a:pt x="3035644" y="36138"/>
                </a:lnTo>
                <a:lnTo>
                  <a:pt x="3035644" y="5203128"/>
                </a:lnTo>
                <a:lnTo>
                  <a:pt x="2887476" y="5225741"/>
                </a:lnTo>
                <a:cubicBezTo>
                  <a:pt x="2799411" y="5234685"/>
                  <a:pt x="2710057" y="5239266"/>
                  <a:pt x="2619633" y="5239266"/>
                </a:cubicBezTo>
                <a:cubicBezTo>
                  <a:pt x="1172850" y="5239266"/>
                  <a:pt x="0" y="4066416"/>
                  <a:pt x="0" y="2619633"/>
                </a:cubicBezTo>
                <a:cubicBezTo>
                  <a:pt x="0" y="1172850"/>
                  <a:pt x="1172850" y="0"/>
                  <a:pt x="2619633" y="0"/>
                </a:cubicBezTo>
                <a:close/>
              </a:path>
            </a:pathLst>
          </a:custGeom>
          <a:solidFill>
            <a:srgbClr val="20C54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1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276878F2-A778-49C9-9D2F-B953737A9DF1}"/>
              </a:ext>
            </a:extLst>
          </p:cNvPr>
          <p:cNvSpPr txBox="1">
            <a:spLocks/>
          </p:cNvSpPr>
          <p:nvPr/>
        </p:nvSpPr>
        <p:spPr>
          <a:xfrm>
            <a:off x="9659764" y="2351339"/>
            <a:ext cx="2722750" cy="1077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noProof="1"/>
              <a:t>Ютьюб-канал «Контекст»</a:t>
            </a:r>
            <a:endParaRPr lang="en-US" noProof="1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734313D-F81A-4963-98CC-99F04599E92B}"/>
              </a:ext>
            </a:extLst>
          </p:cNvPr>
          <p:cNvSpPr txBox="1">
            <a:spLocks/>
          </p:cNvSpPr>
          <p:nvPr/>
        </p:nvSpPr>
        <p:spPr>
          <a:xfrm>
            <a:off x="9659764" y="3261323"/>
            <a:ext cx="2213934" cy="1077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noProof="1"/>
              <a:t>https://www.youtube.com/watch?v=CLNahsvDLN0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6F6FEF-C565-4717-B349-D0EF975C2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19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2681" y="2740133"/>
            <a:ext cx="4665237" cy="1709539"/>
          </a:xfrm>
        </p:spPr>
        <p:txBody>
          <a:bodyPr>
            <a:normAutofit fontScale="90000"/>
          </a:bodyPr>
          <a:lstStyle/>
          <a:p>
            <a:r>
              <a:rPr lang="ru-RU" i="1" dirty="0"/>
              <a:t>КАК ЗАЩИТИТЬСЯ?</a:t>
            </a:r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C3857A-001B-4178-81F5-BE6B4D695A1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802"/>
            <a:ext cx="1905000" cy="1905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4DCB5B-8BF5-4C58-B796-B5A58BC4CB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556802"/>
            <a:ext cx="1905000" cy="1905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F08E351-0AA0-4BDB-8417-2B37145139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56802"/>
            <a:ext cx="1905000" cy="1905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BB252CC-D0F7-4290-81A2-476AAD3B2D2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556802"/>
            <a:ext cx="1905000" cy="1905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33602A1-45B7-4A4C-8DDF-4B1561FDD7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556802"/>
            <a:ext cx="1905000" cy="1905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C3CB51F-9B86-4887-9AF2-44B10A42712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3556802"/>
            <a:ext cx="1905000" cy="1905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0DEB1AF-E1B5-4FA0-9118-275DF143DF4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3556802"/>
            <a:ext cx="1905000" cy="1905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0B618CF-BD77-4D3B-986B-26A8A4FD8E95}"/>
              </a:ext>
            </a:extLst>
          </p:cNvPr>
          <p:cNvSpPr/>
          <p:nvPr/>
        </p:nvSpPr>
        <p:spPr>
          <a:xfrm>
            <a:off x="7052681" y="4673600"/>
            <a:ext cx="1672219" cy="4953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01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05C19CD-3CAA-4150-A30E-8D818D237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0" y="320006"/>
            <a:ext cx="7819256" cy="1325563"/>
          </a:xfrm>
        </p:spPr>
        <p:txBody>
          <a:bodyPr/>
          <a:lstStyle/>
          <a:p>
            <a:r>
              <a:rPr lang="ru-RU" dirty="0"/>
              <a:t>НА ЧТО ОБРАТИТЬ ВНИМАНИЕ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E3F77B9-2EC3-47B0-ABB3-32A068845F1D}"/>
              </a:ext>
            </a:extLst>
          </p:cNvPr>
          <p:cNvSpPr txBox="1">
            <a:spLocks/>
          </p:cNvSpPr>
          <p:nvPr/>
        </p:nvSpPr>
        <p:spPr>
          <a:xfrm>
            <a:off x="118244" y="1061955"/>
            <a:ext cx="4132436" cy="2004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noProof="1"/>
              <a:t>Глаза и мимика (нереалисточность, заторможенность и тп)</a:t>
            </a:r>
            <a:endParaRPr lang="en-US" noProof="1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314FEE5-A5E0-44FE-834A-4517AD75F9D2}"/>
              </a:ext>
            </a:extLst>
          </p:cNvPr>
          <p:cNvSpPr txBox="1">
            <a:spLocks/>
          </p:cNvSpPr>
          <p:nvPr/>
        </p:nvSpPr>
        <p:spPr>
          <a:xfrm>
            <a:off x="153535" y="2370137"/>
            <a:ext cx="4132436" cy="2004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noProof="1"/>
              <a:t>«Роботизированный» голос</a:t>
            </a:r>
            <a:endParaRPr lang="en-US" noProof="1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36678A88-C5BB-462D-9923-011EB692F73E}"/>
              </a:ext>
            </a:extLst>
          </p:cNvPr>
          <p:cNvSpPr txBox="1">
            <a:spLocks/>
          </p:cNvSpPr>
          <p:nvPr/>
        </p:nvSpPr>
        <p:spPr>
          <a:xfrm>
            <a:off x="210617" y="3246274"/>
            <a:ext cx="4132436" cy="2004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noProof="1"/>
              <a:t>Неправильно лежат тени, некорретно падает свет</a:t>
            </a:r>
            <a:endParaRPr lang="en-US" noProof="1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F7FE4870-63AB-4B59-A838-DF998A7407EB}"/>
              </a:ext>
            </a:extLst>
          </p:cNvPr>
          <p:cNvSpPr txBox="1">
            <a:spLocks/>
          </p:cNvSpPr>
          <p:nvPr/>
        </p:nvSpPr>
        <p:spPr>
          <a:xfrm>
            <a:off x="7848947" y="2947696"/>
            <a:ext cx="4132436" cy="2004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noProof="1"/>
              <a:t>ВАС ПРОСЯТ СДЕЛАТЬ ЧТО-ТО НЕХАРАКТЕРНОЕ.</a:t>
            </a:r>
            <a:endParaRPr lang="en-US" noProof="1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1B478FCF-D2CE-488C-A0EA-E8AD7AFBD5E8}"/>
              </a:ext>
            </a:extLst>
          </p:cNvPr>
          <p:cNvSpPr txBox="1">
            <a:spLocks/>
          </p:cNvSpPr>
          <p:nvPr/>
        </p:nvSpPr>
        <p:spPr>
          <a:xfrm>
            <a:off x="7906029" y="3950076"/>
            <a:ext cx="4132436" cy="20047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noProof="1"/>
              <a:t>ПРОСЯТ ПЕРЕВЕСТИ ДЕНЬГИ НА СЧЕТ ДРУГОГО ЛИЦА, НАЗВАТЬ КОД ИЗ СМС ИЛИ ПЕРЕЙТИ ПО ССЫЛКЕ.</a:t>
            </a:r>
            <a:endParaRPr lang="en-US" noProof="1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6172BB7-E9DF-4E51-B7D6-8ECC27995464}"/>
              </a:ext>
            </a:extLst>
          </p:cNvPr>
          <p:cNvSpPr txBox="1">
            <a:spLocks/>
          </p:cNvSpPr>
          <p:nvPr/>
        </p:nvSpPr>
        <p:spPr>
          <a:xfrm>
            <a:off x="4356414" y="3224557"/>
            <a:ext cx="3435451" cy="2004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noProof="1">
                <a:solidFill>
                  <a:srgbClr val="22C550"/>
                </a:solidFill>
              </a:rPr>
              <a:t>ДОГОВОРИТСЯ СО ЗНАКОМЫМИ О </a:t>
            </a:r>
            <a:r>
              <a:rPr lang="ru-RU" b="1" noProof="1">
                <a:solidFill>
                  <a:srgbClr val="22C550"/>
                </a:solidFill>
              </a:rPr>
              <a:t>КОДОМ СЛОВЕ!</a:t>
            </a:r>
            <a:endParaRPr lang="en-US" b="1" noProof="1">
              <a:solidFill>
                <a:srgbClr val="22C55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F05362-78D9-4EEB-9E96-DEA608B1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364" y="3454163"/>
            <a:ext cx="2296859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94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714F9A-57FC-47D3-A196-531173ED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018876"/>
            <a:ext cx="5146848" cy="1709539"/>
          </a:xfrm>
        </p:spPr>
        <p:txBody>
          <a:bodyPr>
            <a:noAutofit/>
          </a:bodyPr>
          <a:lstStyle/>
          <a:p>
            <a:r>
              <a:rPr lang="ru-RU" dirty="0"/>
              <a:t>ДИСКЛЕЙМЕР</a:t>
            </a:r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7294BB8-BC44-4C40-92EC-EEECFE983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94300" y="3743365"/>
            <a:ext cx="6896099" cy="2413000"/>
          </a:xfrm>
        </p:spPr>
        <p:txBody>
          <a:bodyPr/>
          <a:lstStyle/>
          <a:p>
            <a:r>
              <a:rPr lang="ru-RU" sz="2800" dirty="0"/>
              <a:t>Весь представленный на уроке контент создан автором исключительно в образовательных целях.</a:t>
            </a:r>
          </a:p>
          <a:p>
            <a:r>
              <a:rPr lang="ru-RU" sz="2800" dirty="0"/>
              <a:t>Материалы урока не предназначены для публикации без указания, что они были представлены на уроке в рамках темы по борьбе с мошенничеством. </a:t>
            </a:r>
            <a:endParaRPr lang="en-US" sz="28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A0DE86-641F-4E8A-81F2-D5EE70F18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855" y="2146299"/>
            <a:ext cx="406401" cy="4064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53EE7A8-80DA-4D8F-AE99-B5E9FC563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350" y="2146299"/>
            <a:ext cx="406401" cy="4064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2F33D31-4A68-488F-ABE3-3571A49B5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845" y="2146298"/>
            <a:ext cx="406401" cy="406401"/>
          </a:xfrm>
          <a:prstGeom prst="rect">
            <a:avLst/>
          </a:prstGeom>
        </p:spPr>
      </p:pic>
      <p:sp>
        <p:nvSpPr>
          <p:cNvPr id="8" name="Footer Placeholder 16">
            <a:extLst>
              <a:ext uri="{FF2B5EF4-FFF2-40B4-BE49-F238E27FC236}">
                <a16:creationId xmlns:a16="http://schemas.microsoft.com/office/drawing/2014/main" id="{5829D11C-835A-42F7-812F-D7365501B445}"/>
              </a:ext>
            </a:extLst>
          </p:cNvPr>
          <p:cNvSpPr txBox="1">
            <a:spLocks/>
          </p:cNvSpPr>
          <p:nvPr/>
        </p:nvSpPr>
        <p:spPr>
          <a:xfrm>
            <a:off x="47452" y="4123833"/>
            <a:ext cx="5146848" cy="2413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Автор урока ПРОТИВ использования искусственного интеллекта в противоправных и мошеннических целях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43017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 ДАННЫМ ПРИГЛАШЕННОЕ ЭКСПЕРТА КАНАЛА «КОНТЕКСТ»: 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C97258-90A0-4744-80A2-E4FF6231F4A6}"/>
              </a:ext>
            </a:extLst>
          </p:cNvPr>
          <p:cNvSpPr txBox="1">
            <a:spLocks/>
          </p:cNvSpPr>
          <p:nvPr/>
        </p:nvSpPr>
        <p:spPr>
          <a:xfrm>
            <a:off x="7493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ЭКСПЕРТЫ ПО ИСКУССТВЕННОМУ ИНТЕЛЛЕКТУ В СУДЕБНЫХ ДЕЛАХ СМОГЛИ РАСПОЗНАТЬ ТОЛЬКО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4A86FA-F66E-477D-B1C2-FE96850E00D2}"/>
              </a:ext>
            </a:extLst>
          </p:cNvPr>
          <p:cNvSpPr txBox="1">
            <a:spLocks/>
          </p:cNvSpPr>
          <p:nvPr/>
        </p:nvSpPr>
        <p:spPr>
          <a:xfrm>
            <a:off x="838200" y="37875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rgbClr val="FF0000"/>
                </a:solidFill>
              </a:rPr>
              <a:t>56% </a:t>
            </a:r>
            <a:r>
              <a:rPr lang="ru-RU" dirty="0"/>
              <a:t>ПОДДЕЛОК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6ADDF9-8AD9-4C4E-B5C7-D4FE9487E058}"/>
              </a:ext>
            </a:extLst>
          </p:cNvPr>
          <p:cNvSpPr txBox="1">
            <a:spLocks/>
          </p:cNvSpPr>
          <p:nvPr/>
        </p:nvSpPr>
        <p:spPr>
          <a:xfrm>
            <a:off x="-606919" y="56199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solidFill>
                  <a:srgbClr val="20C54F"/>
                </a:solidFill>
              </a:rPr>
              <a:t>Проверить человека можете только вы!</a:t>
            </a:r>
            <a:endParaRPr lang="en-US" sz="3600" dirty="0">
              <a:solidFill>
                <a:srgbClr val="20C5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956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2681" y="2740133"/>
            <a:ext cx="4665237" cy="1709539"/>
          </a:xfrm>
        </p:spPr>
        <p:txBody>
          <a:bodyPr>
            <a:normAutofit/>
          </a:bodyPr>
          <a:lstStyle/>
          <a:p>
            <a:r>
              <a:rPr lang="ru-RU" i="1" dirty="0"/>
              <a:t>Спасибо!</a:t>
            </a:r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C3857A-001B-4178-81F5-BE6B4D695A1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802"/>
            <a:ext cx="1905000" cy="1905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4DCB5B-8BF5-4C58-B796-B5A58BC4CB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556802"/>
            <a:ext cx="1905000" cy="1905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F08E351-0AA0-4BDB-8417-2B37145139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56802"/>
            <a:ext cx="1905000" cy="1905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BB252CC-D0F7-4290-81A2-476AAD3B2D2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556802"/>
            <a:ext cx="1905000" cy="1905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33602A1-45B7-4A4C-8DDF-4B1561FDD7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556802"/>
            <a:ext cx="1905000" cy="1905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C3CB51F-9B86-4887-9AF2-44B10A42712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3556802"/>
            <a:ext cx="1905000" cy="1905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0DEB1AF-E1B5-4FA0-9118-275DF143DF4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3556802"/>
            <a:ext cx="1905000" cy="1905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0B618CF-BD77-4D3B-986B-26A8A4FD8E95}"/>
              </a:ext>
            </a:extLst>
          </p:cNvPr>
          <p:cNvSpPr/>
          <p:nvPr/>
        </p:nvSpPr>
        <p:spPr>
          <a:xfrm>
            <a:off x="7052681" y="4673600"/>
            <a:ext cx="1672219" cy="4953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433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0439" y="2476573"/>
            <a:ext cx="4665237" cy="1709539"/>
          </a:xfrm>
        </p:spPr>
        <p:txBody>
          <a:bodyPr>
            <a:normAutofit/>
          </a:bodyPr>
          <a:lstStyle/>
          <a:p>
            <a:r>
              <a:rPr lang="ru-RU" sz="4000" i="1" dirty="0">
                <a:effectLst/>
              </a:rPr>
              <a:t>ИСКУССТВЕННЫЙ ИНТЕЛЛЕКТ</a:t>
            </a:r>
            <a:endParaRPr lang="en-US" sz="40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7027133" y="4918230"/>
            <a:ext cx="5240920" cy="1042614"/>
          </a:xfrm>
        </p:spPr>
        <p:txBody>
          <a:bodyPr>
            <a:noAutofit/>
          </a:bodyPr>
          <a:lstStyle/>
          <a:p>
            <a:r>
              <a:rPr lang="ru-RU" sz="2200" dirty="0"/>
              <a:t>способность машины или компьютерной системы выполнять задачи, для которых обычно требуется человеческий интеллект.</a:t>
            </a:r>
            <a:endParaRPr lang="en-US" sz="2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3A446B-33BF-41D9-A1B4-D60832EACC37}"/>
              </a:ext>
            </a:extLst>
          </p:cNvPr>
          <p:cNvSpPr txBox="1"/>
          <p:nvPr/>
        </p:nvSpPr>
        <p:spPr>
          <a:xfrm>
            <a:off x="7120439" y="4137158"/>
            <a:ext cx="45297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effectLst/>
              </a:rPr>
              <a:t>artificial intelligence; AI</a:t>
            </a:r>
            <a:endParaRPr lang="ru-RU" sz="2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D8E61F-4EC1-4993-95E7-9C0478C81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7442"/>
            <a:ext cx="2030838" cy="15231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54959DD-70C2-41FD-97CD-0FCE8DDEB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502" y="3697440"/>
            <a:ext cx="2030838" cy="15231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9280748-E586-41B1-95F9-CB5159D2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004" y="3697440"/>
            <a:ext cx="2030838" cy="152312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CD68903-5B35-4D03-9B2D-29B3A62C5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06" y="3697439"/>
            <a:ext cx="2180994" cy="15231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89938A-F2BD-4EF6-93A2-D2374D68145A}"/>
              </a:ext>
            </a:extLst>
          </p:cNvPr>
          <p:cNvSpPr txBox="1"/>
          <p:nvPr/>
        </p:nvSpPr>
        <p:spPr>
          <a:xfrm>
            <a:off x="227045" y="554775"/>
            <a:ext cx="117379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/>
              </a:rPr>
              <a:t>314 </a:t>
            </a:r>
            <a:r>
              <a:rPr lang="ru-RU" dirty="0">
                <a:solidFill>
                  <a:schemeClr val="bg1"/>
                </a:solidFill>
                <a:effectLst/>
              </a:rPr>
              <a:t>млн человек будут используют инструменты ИИ в 2024 году.</a:t>
            </a:r>
            <a:br>
              <a:rPr lang="ru-RU" dirty="0">
                <a:solidFill>
                  <a:schemeClr val="bg1"/>
                </a:solidFill>
                <a:effectLst/>
              </a:rPr>
            </a:br>
            <a:br>
              <a:rPr lang="ru-RU" dirty="0">
                <a:solidFill>
                  <a:schemeClr val="bg1"/>
                </a:solidFill>
                <a:effectLst/>
              </a:rPr>
            </a:br>
            <a:r>
              <a:rPr lang="ru-RU" b="1" dirty="0">
                <a:solidFill>
                  <a:schemeClr val="bg1"/>
                </a:solidFill>
                <a:effectLst/>
              </a:rPr>
              <a:t>90% </a:t>
            </a:r>
            <a:r>
              <a:rPr lang="ru-RU" dirty="0">
                <a:solidFill>
                  <a:schemeClr val="bg1"/>
                </a:solidFill>
                <a:effectLst/>
              </a:rPr>
              <a:t>интернет-контента будет создаваться при помощи искусственного интеллекта к </a:t>
            </a:r>
            <a:r>
              <a:rPr lang="ru-RU" b="1" dirty="0">
                <a:solidFill>
                  <a:schemeClr val="bg1"/>
                </a:solidFill>
                <a:effectLst/>
              </a:rPr>
              <a:t>2026</a:t>
            </a:r>
            <a:r>
              <a:rPr lang="ru-RU" dirty="0">
                <a:solidFill>
                  <a:schemeClr val="bg1"/>
                </a:solidFill>
                <a:effectLst/>
              </a:rPr>
              <a:t> году.</a:t>
            </a:r>
            <a:br>
              <a:rPr lang="ru-RU" dirty="0">
                <a:solidFill>
                  <a:schemeClr val="bg1"/>
                </a:solidFill>
                <a:effectLst/>
              </a:rPr>
            </a:br>
            <a:br>
              <a:rPr lang="ru-RU" dirty="0">
                <a:solidFill>
                  <a:schemeClr val="bg1"/>
                </a:solidFill>
                <a:effectLst/>
              </a:rPr>
            </a:br>
            <a:r>
              <a:rPr lang="ru-RU" sz="1200" dirty="0">
                <a:solidFill>
                  <a:schemeClr val="bg1"/>
                </a:solidFill>
                <a:effectLst/>
              </a:rPr>
              <a:t>РБК</a:t>
            </a:r>
            <a:r>
              <a:rPr lang="ru-RU" sz="1200" dirty="0">
                <a:solidFill>
                  <a:schemeClr val="bg1"/>
                </a:solidFill>
              </a:rPr>
              <a:t>, </a:t>
            </a:r>
            <a:r>
              <a:rPr lang="ru-RU" sz="1200" dirty="0">
                <a:solidFill>
                  <a:schemeClr val="bg1"/>
                </a:solidFill>
                <a:effectLst/>
              </a:rPr>
              <a:t>https://trends.rbc.ru/trends/industry/657963559a79474dd4bc9b88?from=copy</a:t>
            </a:r>
          </a:p>
        </p:txBody>
      </p:sp>
    </p:spTree>
    <p:extLst>
      <p:ext uri="{BB962C8B-B14F-4D97-AF65-F5344CB8AC3E}">
        <p14:creationId xmlns:p14="http://schemas.microsoft.com/office/powerpoint/2010/main" val="523848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2681" y="2262564"/>
            <a:ext cx="4665237" cy="1709539"/>
          </a:xfrm>
        </p:spPr>
        <p:txBody>
          <a:bodyPr>
            <a:normAutofit/>
          </a:bodyPr>
          <a:lstStyle/>
          <a:p>
            <a:r>
              <a:rPr lang="en-US" i="1" dirty="0">
                <a:effectLst/>
              </a:rPr>
              <a:t>deepfake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7052681" y="5011536"/>
            <a:ext cx="5240920" cy="1042614"/>
          </a:xfrm>
        </p:spPr>
        <p:txBody>
          <a:bodyPr>
            <a:noAutofit/>
          </a:bodyPr>
          <a:lstStyle/>
          <a:p>
            <a:r>
              <a:rPr lang="ru-RU" dirty="0"/>
              <a:t>методика синтеза изображения или голоса, основанная на искусственном интеллекте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3A446B-33BF-41D9-A1B4-D60832EACC37}"/>
              </a:ext>
            </a:extLst>
          </p:cNvPr>
          <p:cNvSpPr txBox="1"/>
          <p:nvPr/>
        </p:nvSpPr>
        <p:spPr>
          <a:xfrm>
            <a:off x="7052681" y="3823304"/>
            <a:ext cx="45297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dirty="0" err="1"/>
              <a:t>deep</a:t>
            </a:r>
            <a:r>
              <a:rPr lang="ru-RU" sz="2400" i="1" dirty="0"/>
              <a:t> </a:t>
            </a:r>
            <a:r>
              <a:rPr lang="ru-RU" sz="2400" i="1" dirty="0" err="1"/>
              <a:t>learning</a:t>
            </a:r>
            <a:r>
              <a:rPr lang="ru-RU" sz="2400" dirty="0"/>
              <a:t> «глубинное обучение» + </a:t>
            </a:r>
            <a:r>
              <a:rPr lang="ru-RU" sz="2400" i="1" dirty="0" err="1"/>
              <a:t>fake</a:t>
            </a:r>
            <a:r>
              <a:rPr lang="ru-RU" sz="2400" dirty="0"/>
              <a:t> «подделка»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D8E61F-4EC1-4993-95E7-9C0478C81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7442"/>
            <a:ext cx="2030838" cy="15231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54959DD-70C2-41FD-97CD-0FCE8DDEBF4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502" y="3688109"/>
            <a:ext cx="2030838" cy="15324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9280748-E586-41B1-95F9-CB5159D2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004" y="3697440"/>
            <a:ext cx="2030838" cy="152312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CD68903-5B35-4D03-9B2D-29B3A62C5F5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06" y="3688108"/>
            <a:ext cx="2180994" cy="152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6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05C19CD-3CAA-4150-A30E-8D818D237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7150" y="3517516"/>
            <a:ext cx="8530159" cy="821347"/>
          </a:xfrm>
        </p:spPr>
        <p:txBody>
          <a:bodyPr>
            <a:normAutofit/>
          </a:bodyPr>
          <a:lstStyle/>
          <a:p>
            <a:r>
              <a:rPr lang="ru-RU" sz="4400" dirty="0" err="1"/>
              <a:t>ДИПФЕЙКИ</a:t>
            </a:r>
            <a:r>
              <a:rPr lang="ru-RU" sz="4400" dirty="0"/>
              <a:t> С ЛИЦОМ УЧИТЕЛЯ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9C0B08-36D0-4E4B-8C91-0AE8F36247C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544" y="874243"/>
            <a:ext cx="6968341" cy="391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71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B526E9-9F44-485E-8B89-AA73B1B8E804}"/>
              </a:ext>
            </a:extLst>
          </p:cNvPr>
          <p:cNvSpPr>
            <a:spLocks noGrp="1"/>
          </p:cNvSpPr>
          <p:nvPr/>
        </p:nvSpPr>
        <p:spPr>
          <a:xfrm>
            <a:off x="8681197" y="3374371"/>
            <a:ext cx="3275893" cy="13111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800" b="1" kern="1200">
                <a:solidFill>
                  <a:srgbClr val="49CEEF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noProof="1">
                <a:solidFill>
                  <a:schemeClr val="bg1"/>
                </a:solidFill>
              </a:rPr>
              <a:t>0</a:t>
            </a:r>
            <a:r>
              <a:rPr lang="ru-RU" sz="8800" noProof="1">
                <a:solidFill>
                  <a:schemeClr val="bg1"/>
                </a:solidFill>
              </a:rPr>
              <a:t>1</a:t>
            </a:r>
            <a:endParaRPr lang="en-US" sz="8800" noProof="1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C62C7B-0CD8-44B8-B8C7-8311FB69C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081"/>
            <a:ext cx="12192000" cy="6858000"/>
          </a:xfrm>
          <a:prstGeom prst="rect">
            <a:avLst/>
          </a:prstGeom>
        </p:spPr>
      </p:pic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4399B5A0-1B8E-4E98-BD00-3CC6C6F7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1" y="5967307"/>
            <a:ext cx="8307869" cy="437621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latin typeface="+mn-lt"/>
              </a:rPr>
              <a:t>*Из-за значительного размера презентации, приводятся скриншоты сгенерированного видео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2626A7-48EE-4221-B4FB-7251DC988862}"/>
              </a:ext>
            </a:extLst>
          </p:cNvPr>
          <p:cNvSpPr txBox="1"/>
          <p:nvPr/>
        </p:nvSpPr>
        <p:spPr>
          <a:xfrm>
            <a:off x="9313180" y="6308058"/>
            <a:ext cx="2727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effectLst/>
              </a:rPr>
              <a:t>«Звёздные войны. Эпизод III: Месть ситхов»,</a:t>
            </a:r>
          </a:p>
          <a:p>
            <a:r>
              <a:rPr lang="ru-RU" sz="1000" dirty="0">
                <a:effectLst/>
              </a:rPr>
              <a:t>2005 год.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253405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94D92A8-7BE4-44E1-B750-05F5E5BE8E99}"/>
              </a:ext>
            </a:extLst>
          </p:cNvPr>
          <p:cNvSpPr>
            <a:spLocks noGrp="1"/>
          </p:cNvSpPr>
          <p:nvPr/>
        </p:nvSpPr>
        <p:spPr>
          <a:xfrm>
            <a:off x="8681197" y="3374371"/>
            <a:ext cx="3275893" cy="13111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800" b="1" kern="1200">
                <a:solidFill>
                  <a:srgbClr val="49CEEF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noProof="1">
                <a:solidFill>
                  <a:schemeClr val="bg1"/>
                </a:solidFill>
              </a:rPr>
              <a:t>0</a:t>
            </a:r>
            <a:r>
              <a:rPr lang="ru-RU" sz="8800" noProof="1">
                <a:solidFill>
                  <a:schemeClr val="bg1"/>
                </a:solidFill>
              </a:rPr>
              <a:t>2</a:t>
            </a:r>
            <a:endParaRPr lang="en-US" sz="8800" noProof="1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E55E5B-30DB-4963-8F2D-5B60D6A07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427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C904ED-EDDA-46A9-9083-38B53CD3EB3C}"/>
              </a:ext>
            </a:extLst>
          </p:cNvPr>
          <p:cNvSpPr txBox="1"/>
          <p:nvPr/>
        </p:nvSpPr>
        <p:spPr>
          <a:xfrm>
            <a:off x="9313180" y="6308058"/>
            <a:ext cx="27270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effectLst/>
              </a:rPr>
              <a:t>«Железный человек», 2008 год.</a:t>
            </a:r>
            <a:endParaRPr lang="ru-RU" sz="1000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102B3141-1DCD-478D-B842-DBE52EB76918}"/>
              </a:ext>
            </a:extLst>
          </p:cNvPr>
          <p:cNvSpPr txBox="1">
            <a:spLocks/>
          </p:cNvSpPr>
          <p:nvPr/>
        </p:nvSpPr>
        <p:spPr>
          <a:xfrm>
            <a:off x="63971" y="5967307"/>
            <a:ext cx="8307869" cy="437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>
                <a:latin typeface="+mn-lt"/>
              </a:rPr>
              <a:t>*Из-за значительного размера презентации, приводятся скриншоты сгенерированного видео</a:t>
            </a:r>
            <a:endParaRPr lang="ru-RU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1178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F4DCCC6-B76F-4217-9FD4-66A4B73E1B44}"/>
              </a:ext>
            </a:extLst>
          </p:cNvPr>
          <p:cNvSpPr>
            <a:spLocks noGrp="1"/>
          </p:cNvSpPr>
          <p:nvPr/>
        </p:nvSpPr>
        <p:spPr>
          <a:xfrm>
            <a:off x="8681197" y="3374371"/>
            <a:ext cx="3275893" cy="13111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800" b="1" kern="1200">
                <a:solidFill>
                  <a:srgbClr val="49CEEF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noProof="1">
                <a:solidFill>
                  <a:schemeClr val="bg1"/>
                </a:solidFill>
              </a:rPr>
              <a:t>0</a:t>
            </a:r>
            <a:r>
              <a:rPr lang="ru-RU" sz="8800" noProof="1">
                <a:solidFill>
                  <a:schemeClr val="bg1"/>
                </a:solidFill>
              </a:rPr>
              <a:t>3</a:t>
            </a:r>
            <a:endParaRPr lang="en-US" sz="8800" noProof="1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749787-A916-435D-8EF0-0975A4A15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6746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05ED70-AF0A-45D3-92C3-EB90DB9AC5C7}"/>
              </a:ext>
            </a:extLst>
          </p:cNvPr>
          <p:cNvSpPr txBox="1"/>
          <p:nvPr/>
        </p:nvSpPr>
        <p:spPr>
          <a:xfrm>
            <a:off x="9313180" y="6308058"/>
            <a:ext cx="2727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effectLst/>
              </a:rPr>
              <a:t>«Пираты Карибского моря: Проклятие Чёрной жемчужины», </a:t>
            </a:r>
            <a:r>
              <a:rPr lang="ru-RU" sz="1000" dirty="0"/>
              <a:t>2003 год.</a:t>
            </a:r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1FB80ACC-C569-4A97-9AC2-E2B1DEDF1C67}"/>
              </a:ext>
            </a:extLst>
          </p:cNvPr>
          <p:cNvSpPr txBox="1">
            <a:spLocks/>
          </p:cNvSpPr>
          <p:nvPr/>
        </p:nvSpPr>
        <p:spPr>
          <a:xfrm>
            <a:off x="63971" y="5967307"/>
            <a:ext cx="8307869" cy="437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>
                <a:latin typeface="+mn-lt"/>
              </a:rPr>
              <a:t>*Из-за значительного размера презентации, приводятся скриншоты сгенерированного видео</a:t>
            </a:r>
            <a:endParaRPr lang="ru-RU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6037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800" y="568325"/>
            <a:ext cx="10515600" cy="1325563"/>
          </a:xfrm>
        </p:spPr>
        <p:txBody>
          <a:bodyPr/>
          <a:lstStyle/>
          <a:p>
            <a:r>
              <a:rPr lang="ru-RU" dirty="0"/>
              <a:t>ГОЛОСОВАНИЕ</a:t>
            </a:r>
            <a:r>
              <a:rPr lang="ru-RU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8937C7-E8AE-4D6D-A602-CC7CD7C9A748}"/>
              </a:ext>
            </a:extLst>
          </p:cNvPr>
          <p:cNvSpPr txBox="1">
            <a:spLocks/>
          </p:cNvSpPr>
          <p:nvPr/>
        </p:nvSpPr>
        <p:spPr>
          <a:xfrm>
            <a:off x="939800" y="1893888"/>
            <a:ext cx="10515600" cy="2128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Проголосуйте за тот ролик, который наиболее реально выглядит.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042A31-2BA8-4C66-8DBA-8203FFB32483}"/>
              </a:ext>
            </a:extLst>
          </p:cNvPr>
          <p:cNvSpPr txBox="1">
            <a:spLocks/>
          </p:cNvSpPr>
          <p:nvPr/>
        </p:nvSpPr>
        <p:spPr>
          <a:xfrm>
            <a:off x="838200" y="41370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КОММЕНТАРИИ И ЭМОЦИИ ОЧЕНЬ ПРИВЕТСТВУЮТСЯ.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419832"/>
      </p:ext>
    </p:extLst>
  </p:cSld>
  <p:clrMapOvr>
    <a:masterClrMapping/>
  </p:clrMapOvr>
</p:sld>
</file>

<file path=ppt/theme/theme1.xml><?xml version="1.0" encoding="utf-8"?>
<a:theme xmlns:a="http://schemas.openxmlformats.org/drawingml/2006/main" name="SHOWEET-CORP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441</Words>
  <Application>Microsoft Office PowerPoint</Application>
  <PresentationFormat>Широкоэкранный</PresentationFormat>
  <Paragraphs>73</Paragraphs>
  <Slides>21</Slides>
  <Notes>20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Times New Roman</vt:lpstr>
      <vt:lpstr>SHOWEET-CORPO</vt:lpstr>
      <vt:lpstr>Тема Office</vt:lpstr>
      <vt:lpstr>«Эра дипфейков – </vt:lpstr>
      <vt:lpstr>ДИСКЛЕЙМЕР</vt:lpstr>
      <vt:lpstr>ИСКУССТВЕННЫЙ ИНТЕЛЛЕКТ</vt:lpstr>
      <vt:lpstr>deepfake</vt:lpstr>
      <vt:lpstr>ДИПФЕЙКИ С ЛИЦОМ УЧИТЕЛЯ</vt:lpstr>
      <vt:lpstr>*Из-за значительного размера презентации, приводятся скриншоты сгенерированного видео</vt:lpstr>
      <vt:lpstr>Презентация PowerPoint</vt:lpstr>
      <vt:lpstr>Презентация PowerPoint</vt:lpstr>
      <vt:lpstr>ГОЛОСОВАНИЕ</vt:lpstr>
      <vt:lpstr>КАК ДЕЛАЮТ ПОДДЕЛЬНЫЕ ВОЙСЫ?</vt:lpstr>
      <vt:lpstr>Презентация PowerPoint</vt:lpstr>
      <vt:lpstr>КАК ДЕЛАЮТ ПОДДЕЛЬНЫЕ ВИДЕО?</vt:lpstr>
      <vt:lpstr>Презентация PowerPoint</vt:lpstr>
      <vt:lpstr>Можно ли в РИЛ ТАЙМЕ?</vt:lpstr>
      <vt:lpstr>Презентация PowerPoint</vt:lpstr>
      <vt:lpstr>РЕАЛЬНЫЕ ПРИМЕРЫ</vt:lpstr>
      <vt:lpstr>Презентация PowerPoint</vt:lpstr>
      <vt:lpstr>КАК ЗАЩИТИТЬСЯ?</vt:lpstr>
      <vt:lpstr>НА ЧТО ОБРАТИТЬ ВНИМАНИЕ</vt:lpstr>
      <vt:lpstr>ПО ДАННЫМ ПРИГЛАШЕННОЕ ЭКСПЕРТА КАНАЛА «КОНТЕКСТ»: 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Эра Дипфейков</dc:title>
  <dc:creator>NGood</dc:creator>
  <cp:lastModifiedBy>NGood</cp:lastModifiedBy>
  <cp:revision>84</cp:revision>
  <dcterms:created xsi:type="dcterms:W3CDTF">2024-10-04T14:06:28Z</dcterms:created>
  <dcterms:modified xsi:type="dcterms:W3CDTF">2025-12-03T13:04:17Z</dcterms:modified>
</cp:coreProperties>
</file>