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17"/>
  </p:notesMasterIdLst>
  <p:sldIdLst>
    <p:sldId id="256" r:id="rId2"/>
    <p:sldId id="257" r:id="rId3"/>
    <p:sldId id="258" r:id="rId4"/>
    <p:sldId id="259" r:id="rId5"/>
    <p:sldId id="260" r:id="rId6"/>
    <p:sldId id="262" r:id="rId7"/>
    <p:sldId id="275" r:id="rId8"/>
    <p:sldId id="264" r:id="rId9"/>
    <p:sldId id="265" r:id="rId10"/>
    <p:sldId id="266" r:id="rId11"/>
    <p:sldId id="267" r:id="rId12"/>
    <p:sldId id="277" r:id="rId13"/>
    <p:sldId id="269" r:id="rId14"/>
    <p:sldId id="279" r:id="rId15"/>
    <p:sldId id="274" r:id="rId16"/>
  </p:sldIdLst>
  <p:sldSz cx="10080625" cy="7559675"/>
  <p:notesSz cx="7559675" cy="10691813"/>
  <p:defaultTextStyle>
    <a:defPPr>
      <a:defRPr lang="en-GB"/>
    </a:defPPr>
    <a:lvl1pPr algn="l" defTabSz="449263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kern="1200">
        <a:solidFill>
          <a:schemeClr val="bg1"/>
        </a:solidFill>
        <a:latin typeface="Arial" charset="0"/>
        <a:ea typeface="+mn-ea"/>
        <a:cs typeface="+mn-cs"/>
      </a:defRPr>
    </a:lvl1pPr>
    <a:lvl2pPr marL="742950" indent="-285750" algn="l" defTabSz="449263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kern="1200">
        <a:solidFill>
          <a:schemeClr val="bg1"/>
        </a:solidFill>
        <a:latin typeface="Arial" charset="0"/>
        <a:ea typeface="+mn-ea"/>
        <a:cs typeface="+mn-cs"/>
      </a:defRPr>
    </a:lvl2pPr>
    <a:lvl3pPr marL="1143000" indent="-228600" algn="l" defTabSz="449263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kern="1200">
        <a:solidFill>
          <a:schemeClr val="bg1"/>
        </a:solidFill>
        <a:latin typeface="Arial" charset="0"/>
        <a:ea typeface="+mn-ea"/>
        <a:cs typeface="+mn-cs"/>
      </a:defRPr>
    </a:lvl3pPr>
    <a:lvl4pPr marL="1600200" indent="-228600" algn="l" defTabSz="449263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kern="1200">
        <a:solidFill>
          <a:schemeClr val="bg1"/>
        </a:solidFill>
        <a:latin typeface="Arial" charset="0"/>
        <a:ea typeface="+mn-ea"/>
        <a:cs typeface="+mn-cs"/>
      </a:defRPr>
    </a:lvl4pPr>
    <a:lvl5pPr marL="2057400" indent="-228600" algn="l" defTabSz="449263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kern="1200">
        <a:solidFill>
          <a:schemeClr val="bg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bg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bg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bg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bg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</p:showPr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1" d="100"/>
          <a:sy n="61" d="100"/>
        </p:scale>
        <p:origin x="-396" y="-84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AutoShape 1"/>
          <p:cNvSpPr>
            <a:spLocks noChangeArrowheads="1"/>
          </p:cNvSpPr>
          <p:nvPr/>
        </p:nvSpPr>
        <p:spPr bwMode="auto">
          <a:xfrm>
            <a:off x="0" y="0"/>
            <a:ext cx="7559675" cy="10691813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 w="936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ru-RU"/>
          </a:p>
        </p:txBody>
      </p:sp>
      <p:sp>
        <p:nvSpPr>
          <p:cNvPr id="21507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6488" y="812800"/>
            <a:ext cx="5341937" cy="400526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sp>
      <p:sp>
        <p:nvSpPr>
          <p:cNvPr id="2051" name="Rectangle 3"/>
          <p:cNvSpPr>
            <a:spLocks noGrp="1" noChangeArrowheads="1"/>
          </p:cNvSpPr>
          <p:nvPr>
            <p:ph type="body"/>
          </p:nvPr>
        </p:nvSpPr>
        <p:spPr bwMode="auto">
          <a:xfrm>
            <a:off x="755650" y="5078413"/>
            <a:ext cx="6045200" cy="480853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ru-RU" noProof="0" smtClean="0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hdr"/>
          </p:nvPr>
        </p:nvSpPr>
        <p:spPr bwMode="auto">
          <a:xfrm>
            <a:off x="0" y="0"/>
            <a:ext cx="3278188" cy="5318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lnSpc>
                <a:spcPct val="95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400" smtClean="0">
                <a:solidFill>
                  <a:srgbClr val="000000"/>
                </a:solidFill>
                <a:latin typeface="Times New Roman" pitchFamily="16" charset="0"/>
                <a:cs typeface="Arial Unicode MS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dt"/>
          </p:nvPr>
        </p:nvSpPr>
        <p:spPr bwMode="auto">
          <a:xfrm>
            <a:off x="4278313" y="0"/>
            <a:ext cx="3278187" cy="5318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95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400" smtClean="0">
                <a:solidFill>
                  <a:srgbClr val="000000"/>
                </a:solidFill>
                <a:latin typeface="Times New Roman" pitchFamily="16" charset="0"/>
                <a:cs typeface="Arial Unicode MS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ftr"/>
          </p:nvPr>
        </p:nvSpPr>
        <p:spPr bwMode="auto">
          <a:xfrm>
            <a:off x="0" y="10156825"/>
            <a:ext cx="3278188" cy="5318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lnSpc>
                <a:spcPct val="95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400" smtClean="0">
                <a:solidFill>
                  <a:srgbClr val="000000"/>
                </a:solidFill>
                <a:latin typeface="Times New Roman" pitchFamily="16" charset="0"/>
                <a:cs typeface="Arial Unicode MS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/>
          </p:nvPr>
        </p:nvSpPr>
        <p:spPr bwMode="auto">
          <a:xfrm>
            <a:off x="4278313" y="10156825"/>
            <a:ext cx="3278187" cy="5318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>
              <a:lnSpc>
                <a:spcPct val="95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400" smtClean="0">
                <a:solidFill>
                  <a:srgbClr val="000000"/>
                </a:solidFill>
                <a:latin typeface="Times New Roman" pitchFamily="16" charset="0"/>
                <a:cs typeface="Arial Unicode MS" charset="0"/>
              </a:defRPr>
            </a:lvl1pPr>
          </a:lstStyle>
          <a:p>
            <a:pPr>
              <a:defRPr/>
            </a:pPr>
            <a:fld id="{8B96A5FF-8730-40BE-A40E-0A01BACDCC8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49DB3481-3C0D-4F4A-859C-F01077EF232F}" type="slidenum">
              <a:rPr lang="ru-RU"/>
              <a:pPr/>
              <a:t>1</a:t>
            </a:fld>
            <a:endParaRPr lang="ru-RU"/>
          </a:p>
        </p:txBody>
      </p:sp>
      <p:sp>
        <p:nvSpPr>
          <p:cNvPr id="22531" name="Text Box 1"/>
          <p:cNvSpPr txBox="1">
            <a:spLocks noChangeArrowheads="1"/>
          </p:cNvSpPr>
          <p:nvPr/>
        </p:nvSpPr>
        <p:spPr bwMode="auto">
          <a:xfrm>
            <a:off x="1106488" y="812800"/>
            <a:ext cx="5345112" cy="400843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>
              <a:ea typeface="MS Gothic" charset="0"/>
              <a:cs typeface="MS Gothic" charset="0"/>
            </a:endParaRPr>
          </a:p>
        </p:txBody>
      </p:sp>
      <p:sp>
        <p:nvSpPr>
          <p:cNvPr id="22532" name="Rectangle 2"/>
          <p:cNvSpPr txBox="1">
            <a:spLocks noGrp="1" noChangeArrowheads="1"/>
          </p:cNvSpPr>
          <p:nvPr>
            <p:ph type="body"/>
          </p:nvPr>
        </p:nvSpPr>
        <p:spPr>
          <a:xfrm>
            <a:off x="755650" y="5078413"/>
            <a:ext cx="6046788" cy="4810125"/>
          </a:xfrm>
          <a:noFill/>
          <a:ln/>
        </p:spPr>
        <p:txBody>
          <a:bodyPr wrap="none" anchor="ctr"/>
          <a:lstStyle/>
          <a:p>
            <a:endParaRPr lang="ru-RU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4C873C80-35EB-4AA3-9545-B6B471E19267}" type="slidenum">
              <a:rPr lang="ru-RU"/>
              <a:pPr/>
              <a:t>2</a:t>
            </a:fld>
            <a:endParaRPr lang="ru-RU"/>
          </a:p>
        </p:txBody>
      </p:sp>
      <p:sp>
        <p:nvSpPr>
          <p:cNvPr id="23555" name="Text Box 1"/>
          <p:cNvSpPr txBox="1">
            <a:spLocks noChangeArrowheads="1"/>
          </p:cNvSpPr>
          <p:nvPr/>
        </p:nvSpPr>
        <p:spPr bwMode="auto">
          <a:xfrm>
            <a:off x="1106488" y="812800"/>
            <a:ext cx="5345112" cy="400843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>
              <a:ea typeface="MS Gothic" charset="0"/>
              <a:cs typeface="MS Gothic" charset="0"/>
            </a:endParaRPr>
          </a:p>
        </p:txBody>
      </p:sp>
      <p:sp>
        <p:nvSpPr>
          <p:cNvPr id="23556" name="Rectangle 2"/>
          <p:cNvSpPr txBox="1">
            <a:spLocks noGrp="1" noChangeArrowheads="1"/>
          </p:cNvSpPr>
          <p:nvPr>
            <p:ph type="body"/>
          </p:nvPr>
        </p:nvSpPr>
        <p:spPr>
          <a:xfrm>
            <a:off x="755650" y="5078413"/>
            <a:ext cx="6046788" cy="4810125"/>
          </a:xfrm>
          <a:noFill/>
          <a:ln/>
        </p:spPr>
        <p:txBody>
          <a:bodyPr wrap="none" anchor="ctr"/>
          <a:lstStyle/>
          <a:p>
            <a:endParaRPr lang="ru-RU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5D23D44C-B846-4577-99D6-8B4180377D97}" type="slidenum">
              <a:rPr lang="ru-RU"/>
              <a:pPr/>
              <a:t>3</a:t>
            </a:fld>
            <a:endParaRPr lang="ru-RU"/>
          </a:p>
        </p:txBody>
      </p:sp>
      <p:sp>
        <p:nvSpPr>
          <p:cNvPr id="24579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06488" y="812800"/>
            <a:ext cx="5343525" cy="400685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24580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755650" y="5078413"/>
            <a:ext cx="6046788" cy="4719637"/>
          </a:xfrm>
          <a:noFill/>
          <a:ln/>
        </p:spPr>
        <p:txBody>
          <a:bodyPr wrap="none" anchor="ctr"/>
          <a:lstStyle/>
          <a:p>
            <a:endParaRPr lang="ru-RU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A705C70-9E7E-4F4A-BBC2-A47A9874986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dissolv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2DB1BD-7BB9-425A-B771-12037F998B8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dissolv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304088" y="301625"/>
            <a:ext cx="2266950" cy="645318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03238" y="301625"/>
            <a:ext cx="6648450" cy="645318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DD5AB4-EE53-40AF-B510-A1805C4A31A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dissolv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3238" y="301625"/>
            <a:ext cx="9067800" cy="1258888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BC3703-FCF0-4BF5-8A22-D4CB0D57AC7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dissolv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344A15-7ACE-48A5-81AC-2F895A460AB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dissolv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A970E0-41BE-4042-85DC-1B7168B14C7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dissolv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03238" y="1768475"/>
            <a:ext cx="4457700" cy="49863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113338" y="1768475"/>
            <a:ext cx="4457700" cy="49863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E41BA0-4988-47C0-808A-1536FEB340C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dissolv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4825" y="303213"/>
            <a:ext cx="9072563" cy="1258887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4325B5-2C0F-4C13-A467-220F4ED7D13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dissolv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74001D-F65C-418B-A900-A29B29C8E7D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dissolv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19884B-6E8D-43BC-97D2-2671ECE3FAB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dissolv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0D5727-D1AB-4386-87CF-F6CEF16C783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dissolv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2E253C-F1FA-4C9C-BA52-6732D33A74D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dissolv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503238" y="301625"/>
            <a:ext cx="9067800" cy="125888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Для правки текста заголовка щелкните мышью</a:t>
            </a:r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503238" y="1768475"/>
            <a:ext cx="9067800" cy="498633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2808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Для правки структуры щелкните мышью</a:t>
            </a:r>
          </a:p>
          <a:p>
            <a:pPr lvl="1"/>
            <a:r>
              <a:rPr lang="en-GB" smtClean="0"/>
              <a:t>Второй уровень структуры</a:t>
            </a:r>
          </a:p>
          <a:p>
            <a:pPr lvl="2"/>
            <a:r>
              <a:rPr lang="en-GB" smtClean="0"/>
              <a:t>Третий уровень структуры</a:t>
            </a:r>
          </a:p>
          <a:p>
            <a:pPr lvl="3"/>
            <a:r>
              <a:rPr lang="en-GB" smtClean="0"/>
              <a:t>Четвертый уровень структуры</a:t>
            </a:r>
          </a:p>
          <a:p>
            <a:pPr lvl="4"/>
            <a:r>
              <a:rPr lang="en-GB" smtClean="0"/>
              <a:t>Пятый уровень структуры</a:t>
            </a:r>
          </a:p>
          <a:p>
            <a:pPr lvl="4"/>
            <a:r>
              <a:rPr lang="en-GB" smtClean="0"/>
              <a:t>Шестой уровень структуры</a:t>
            </a:r>
          </a:p>
          <a:p>
            <a:pPr lvl="4"/>
            <a:r>
              <a:rPr lang="en-GB" smtClean="0"/>
              <a:t>Седьмой уровень структуры</a:t>
            </a:r>
          </a:p>
          <a:p>
            <a:pPr lvl="4"/>
            <a:r>
              <a:rPr lang="en-GB" smtClean="0"/>
              <a:t>Восьмой уровень структуры</a:t>
            </a:r>
          </a:p>
          <a:p>
            <a:pPr lvl="4"/>
            <a:r>
              <a:rPr lang="en-GB" smtClean="0"/>
              <a:t>Девятый уровень структуры</a:t>
            </a:r>
          </a:p>
        </p:txBody>
      </p:sp>
      <p:sp>
        <p:nvSpPr>
          <p:cNvPr id="2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503238" y="6886575"/>
            <a:ext cx="2344737" cy="5175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lnSpc>
                <a:spcPct val="95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400" smtClean="0">
                <a:solidFill>
                  <a:srgbClr val="000000"/>
                </a:solidFill>
                <a:latin typeface="Times New Roman" pitchFamily="16" charset="0"/>
                <a:cs typeface="Arial Unicode MS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ftr"/>
          </p:nvPr>
        </p:nvSpPr>
        <p:spPr bwMode="auto">
          <a:xfrm>
            <a:off x="3448050" y="6886575"/>
            <a:ext cx="3192463" cy="5175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ctr">
              <a:lnSpc>
                <a:spcPct val="95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400" smtClean="0">
                <a:solidFill>
                  <a:srgbClr val="000000"/>
                </a:solidFill>
                <a:latin typeface="Times New Roman" pitchFamily="16" charset="0"/>
                <a:cs typeface="Arial Unicode MS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7227888" y="6886575"/>
            <a:ext cx="2344737" cy="5175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95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400" smtClean="0">
                <a:solidFill>
                  <a:srgbClr val="000000"/>
                </a:solidFill>
                <a:latin typeface="Times New Roman" pitchFamily="16" charset="0"/>
                <a:cs typeface="Arial Unicode MS" charset="0"/>
              </a:defRPr>
            </a:lvl1pPr>
          </a:lstStyle>
          <a:p>
            <a:pPr>
              <a:defRPr/>
            </a:pPr>
            <a:fld id="{64419726-4ED7-4D5B-9864-68AD17D0A12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ransition>
    <p:dissolve/>
  </p:transition>
  <p:txStyles>
    <p:titleStyle>
      <a:lvl1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ea typeface="MS Gothic" charset="0"/>
          <a:cs typeface="MS Gothic" charset="0"/>
        </a:defRPr>
      </a:lvl2pPr>
      <a:lvl3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ea typeface="MS Gothic" charset="0"/>
          <a:cs typeface="MS Gothic" charset="0"/>
        </a:defRPr>
      </a:lvl3pPr>
      <a:lvl4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ea typeface="MS Gothic" charset="0"/>
          <a:cs typeface="MS Gothic" charset="0"/>
        </a:defRPr>
      </a:lvl4pPr>
      <a:lvl5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ea typeface="MS Gothic" charset="0"/>
          <a:cs typeface="MS Gothic" charset="0"/>
        </a:defRPr>
      </a:lvl5pPr>
      <a:lvl6pPr marL="2514600" indent="-228600"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ea typeface="MS Gothic" charset="0"/>
          <a:cs typeface="MS Gothic" charset="0"/>
        </a:defRPr>
      </a:lvl6pPr>
      <a:lvl7pPr marL="2971800" indent="-228600"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ea typeface="MS Gothic" charset="0"/>
          <a:cs typeface="MS Gothic" charset="0"/>
        </a:defRPr>
      </a:lvl7pPr>
      <a:lvl8pPr marL="3429000" indent="-228600"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ea typeface="MS Gothic" charset="0"/>
          <a:cs typeface="MS Gothic" charset="0"/>
        </a:defRPr>
      </a:lvl8pPr>
      <a:lvl9pPr marL="3886200" indent="-228600"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ea typeface="MS Gothic" charset="0"/>
          <a:cs typeface="MS Gothic" charset="0"/>
        </a:defRPr>
      </a:lvl9pPr>
    </p:titleStyle>
    <p:bodyStyle>
      <a:lvl1pPr marL="342900" indent="-342900" algn="l" defTabSz="449263" rtl="0" eaLnBrk="0" fontAlgn="base" hangingPunct="0">
        <a:lnSpc>
          <a:spcPct val="93000"/>
        </a:lnSpc>
        <a:spcBef>
          <a:spcPct val="0"/>
        </a:spcBef>
        <a:spcAft>
          <a:spcPts val="1425"/>
        </a:spcAft>
        <a:buClr>
          <a:srgbClr val="000000"/>
        </a:buClr>
        <a:buSzPct val="100000"/>
        <a:buFont typeface="Times New Roman" pitchFamily="16" charset="0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49263" rtl="0" eaLnBrk="0" fontAlgn="base" hangingPunct="0">
        <a:lnSpc>
          <a:spcPct val="93000"/>
        </a:lnSpc>
        <a:spcBef>
          <a:spcPct val="0"/>
        </a:spcBef>
        <a:spcAft>
          <a:spcPts val="1138"/>
        </a:spcAft>
        <a:buClr>
          <a:srgbClr val="000000"/>
        </a:buClr>
        <a:buSzPct val="100000"/>
        <a:buFont typeface="Times New Roman" pitchFamily="16" charset="0"/>
        <a:defRPr sz="2800">
          <a:solidFill>
            <a:srgbClr val="000000"/>
          </a:solidFill>
          <a:latin typeface="+mn-lt"/>
          <a:ea typeface="+mn-ea"/>
          <a:cs typeface="+mn-cs"/>
        </a:defRPr>
      </a:lvl2pPr>
      <a:lvl3pPr marL="1143000" indent="-228600" algn="l" defTabSz="449263" rtl="0" eaLnBrk="0" fontAlgn="base" hangingPunct="0">
        <a:lnSpc>
          <a:spcPct val="93000"/>
        </a:lnSpc>
        <a:spcBef>
          <a:spcPct val="0"/>
        </a:spcBef>
        <a:spcAft>
          <a:spcPts val="850"/>
        </a:spcAft>
        <a:buClr>
          <a:srgbClr val="000000"/>
        </a:buClr>
        <a:buSzPct val="100000"/>
        <a:buFont typeface="Times New Roman" pitchFamily="16" charset="0"/>
        <a:defRPr sz="2400">
          <a:solidFill>
            <a:srgbClr val="000000"/>
          </a:solidFill>
          <a:latin typeface="+mn-lt"/>
          <a:ea typeface="+mn-ea"/>
          <a:cs typeface="+mn-cs"/>
        </a:defRPr>
      </a:lvl3pPr>
      <a:lvl4pPr marL="1600200" indent="-228600" algn="l" defTabSz="449263" rtl="0" eaLnBrk="0" fontAlgn="base" hangingPunct="0">
        <a:lnSpc>
          <a:spcPct val="93000"/>
        </a:lnSpc>
        <a:spcBef>
          <a:spcPct val="0"/>
        </a:spcBef>
        <a:spcAft>
          <a:spcPts val="575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  <a:cs typeface="+mn-cs"/>
        </a:defRPr>
      </a:lvl4pPr>
      <a:lvl5pPr marL="2057400" indent="-228600" algn="l" defTabSz="449263" rtl="0" eaLnBrk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449263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  <a:cs typeface="+mn-cs"/>
        </a:defRPr>
      </a:lvl6pPr>
      <a:lvl7pPr marL="2971800" indent="-228600" algn="l" defTabSz="449263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  <a:cs typeface="+mn-cs"/>
        </a:defRPr>
      </a:lvl7pPr>
      <a:lvl8pPr marL="3429000" indent="-228600" algn="l" defTabSz="449263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  <a:cs typeface="+mn-cs"/>
        </a:defRPr>
      </a:lvl8pPr>
      <a:lvl9pPr marL="3886200" indent="-228600" algn="l" defTabSz="449263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9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Рисунок 7" descr="school2106[1].png"/>
          <p:cNvPicPr>
            <a:picLocks noGrp="1" noChangeAspect="1"/>
          </p:cNvPicPr>
          <p:nvPr>
            <p:ph type="pic" idx="1"/>
          </p:nvPr>
        </p:nvPicPr>
        <p:blipFill>
          <a:blip r:embed="rId3" cstate="email"/>
          <a:srcRect/>
          <a:stretch>
            <a:fillRect/>
          </a:stretch>
        </p:blipFill>
        <p:spPr>
          <a:xfrm>
            <a:off x="0" y="2351077"/>
            <a:ext cx="3721940" cy="2786082"/>
          </a:xfrm>
        </p:spPr>
      </p:pic>
      <p:sp>
        <p:nvSpPr>
          <p:cNvPr id="2052" name="Текст 6"/>
          <p:cNvSpPr>
            <a:spLocks noGrp="1"/>
          </p:cNvSpPr>
          <p:nvPr>
            <p:ph type="body" sz="half" idx="2"/>
          </p:nvPr>
        </p:nvSpPr>
        <p:spPr>
          <a:xfrm>
            <a:off x="2039916" y="5637225"/>
            <a:ext cx="6048375" cy="887412"/>
          </a:xfrm>
        </p:spPr>
        <p:txBody>
          <a:bodyPr/>
          <a:lstStyle/>
          <a:p>
            <a:pPr eaLnBrk="1"/>
            <a:endParaRPr lang="ru-RU" dirty="0" smtClean="0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897040" y="922317"/>
            <a:ext cx="6048375" cy="625475"/>
          </a:xfrm>
        </p:spPr>
        <p:txBody>
          <a:bodyPr/>
          <a:lstStyle/>
          <a:p>
            <a:pPr algn="ctr"/>
            <a:r>
              <a:rPr lang="ru-RU" sz="4800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Урок - обобщение</a:t>
            </a:r>
            <a:endParaRPr lang="ru-RU" sz="4800" dirty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825998" y="5208597"/>
            <a:ext cx="5038725" cy="865237"/>
          </a:xfrm>
          <a:prstGeom prst="rect">
            <a:avLst/>
          </a:prstGeom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 err="1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Gulim" pitchFamily="34" charset="-127"/>
                <a:cs typeface="Times New Roman" pitchFamily="18" charset="0"/>
              </a:rPr>
              <a:t>Жеребцова</a:t>
            </a:r>
            <a:r>
              <a:rPr lang="ru-RU" b="1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Gulim" pitchFamily="34" charset="-127"/>
                <a:cs typeface="Times New Roman" pitchFamily="18" charset="0"/>
              </a:rPr>
              <a:t> Ирина Дмитриевна,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Gulim" pitchFamily="34" charset="-127"/>
                <a:cs typeface="Times New Roman" pitchFamily="18" charset="0"/>
              </a:rPr>
              <a:t>учитель начальных классов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Gulim" pitchFamily="34" charset="-127"/>
                <a:cs typeface="Times New Roman" pitchFamily="18" charset="0"/>
              </a:rPr>
              <a:t>г. Тарко-Сале,  ЯНАО</a:t>
            </a:r>
            <a:endParaRPr lang="ru-RU" b="1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ea typeface="Gulim" pitchFamily="34" charset="-127"/>
              <a:cs typeface="Times New Roman" pitchFamily="18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/>
            <a:r>
              <a:rPr lang="ru-RU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А вот и крыша!</a:t>
            </a:r>
          </a:p>
        </p:txBody>
      </p:sp>
      <p:sp>
        <p:nvSpPr>
          <p:cNvPr id="6" name="Прямоугольник 5"/>
          <p:cNvSpPr/>
          <p:nvPr/>
        </p:nvSpPr>
        <p:spPr bwMode="auto">
          <a:xfrm>
            <a:off x="3040048" y="5922977"/>
            <a:ext cx="4071966" cy="928694"/>
          </a:xfrm>
          <a:prstGeom prst="rect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</a:endParaRPr>
          </a:p>
        </p:txBody>
      </p:sp>
      <p:sp>
        <p:nvSpPr>
          <p:cNvPr id="7" name="Прямоугольник 6"/>
          <p:cNvSpPr/>
          <p:nvPr/>
        </p:nvSpPr>
        <p:spPr bwMode="auto">
          <a:xfrm>
            <a:off x="3468676" y="2851143"/>
            <a:ext cx="3214710" cy="3071834"/>
          </a:xfrm>
          <a:prstGeom prst="rect">
            <a:avLst/>
          </a:prstGeom>
          <a:solidFill>
            <a:schemeClr val="accent2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</a:endParaRPr>
          </a:p>
        </p:txBody>
      </p:sp>
      <p:sp>
        <p:nvSpPr>
          <p:cNvPr id="8" name="Равнобедренный треугольник 7"/>
          <p:cNvSpPr/>
          <p:nvPr/>
        </p:nvSpPr>
        <p:spPr bwMode="auto">
          <a:xfrm>
            <a:off x="3182924" y="1279507"/>
            <a:ext cx="3786214" cy="1571636"/>
          </a:xfrm>
          <a:prstGeom prst="triangle">
            <a:avLst/>
          </a:prstGeom>
          <a:solidFill>
            <a:schemeClr val="accent2">
              <a:lumMod val="60000"/>
              <a:lumOff val="4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</a:endParaRPr>
          </a:p>
        </p:txBody>
      </p:sp>
      <p:pic>
        <p:nvPicPr>
          <p:cNvPr id="10" name="Picture 2" descr="http://funforkids.ru/pictures/luntik/luntik030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97766" y="1350945"/>
            <a:ext cx="2374900" cy="282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Заголовок 1"/>
          <p:cNvSpPr>
            <a:spLocks noGrp="1"/>
          </p:cNvSpPr>
          <p:nvPr>
            <p:ph type="title"/>
          </p:nvPr>
        </p:nvSpPr>
        <p:spPr>
          <a:xfrm>
            <a:off x="503238" y="301625"/>
            <a:ext cx="9067800" cy="620692"/>
          </a:xfrm>
        </p:spPr>
        <p:txBody>
          <a:bodyPr/>
          <a:lstStyle/>
          <a:p>
            <a:pPr eaLnBrk="1"/>
            <a:r>
              <a:rPr lang="ru-RU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Реши задачу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682594" y="1565259"/>
            <a:ext cx="8643998" cy="3698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58775" algn="just" eaLnBrk="1"/>
            <a:r>
              <a:rPr lang="ru-RU" sz="36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Старшеклассники сделали к празднику 90 игрушек. 37 игрушек они подарили первоклассникам, 26 игрушек отнесли в детский сад, а остальные игрушки отдали своим братьям и сёстрам. Сколько игрушек ребята отдали своим братьям и сёстрам?</a:t>
            </a:r>
          </a:p>
        </p:txBody>
      </p:sp>
    </p:spTree>
  </p:cSld>
  <p:clrMapOvr>
    <a:masterClrMapping/>
  </p:clrMapOvr>
  <p:transition>
    <p:pull dir="u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/>
            <a:r>
              <a:rPr lang="ru-RU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С окошками-то куда веселее!</a:t>
            </a:r>
          </a:p>
        </p:txBody>
      </p:sp>
      <p:sp>
        <p:nvSpPr>
          <p:cNvPr id="6" name="Прямоугольник 5"/>
          <p:cNvSpPr/>
          <p:nvPr/>
        </p:nvSpPr>
        <p:spPr bwMode="auto">
          <a:xfrm>
            <a:off x="3040048" y="5922977"/>
            <a:ext cx="4071966" cy="857256"/>
          </a:xfrm>
          <a:prstGeom prst="rect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</a:endParaRPr>
          </a:p>
        </p:txBody>
      </p:sp>
      <p:sp>
        <p:nvSpPr>
          <p:cNvPr id="7" name="Прямоугольник 6"/>
          <p:cNvSpPr/>
          <p:nvPr/>
        </p:nvSpPr>
        <p:spPr bwMode="auto">
          <a:xfrm>
            <a:off x="3468676" y="2851143"/>
            <a:ext cx="3214710" cy="3071834"/>
          </a:xfrm>
          <a:prstGeom prst="rect">
            <a:avLst/>
          </a:prstGeom>
          <a:solidFill>
            <a:schemeClr val="accent2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</a:endParaRPr>
          </a:p>
        </p:txBody>
      </p:sp>
      <p:sp>
        <p:nvSpPr>
          <p:cNvPr id="8" name="Равнобедренный треугольник 7"/>
          <p:cNvSpPr/>
          <p:nvPr/>
        </p:nvSpPr>
        <p:spPr bwMode="auto">
          <a:xfrm>
            <a:off x="3182924" y="1279507"/>
            <a:ext cx="3786214" cy="1571636"/>
          </a:xfrm>
          <a:prstGeom prst="triangle">
            <a:avLst/>
          </a:prstGeom>
          <a:solidFill>
            <a:schemeClr val="accent2">
              <a:lumMod val="60000"/>
              <a:lumOff val="4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</a:endParaRPr>
          </a:p>
        </p:txBody>
      </p:sp>
      <p:pic>
        <p:nvPicPr>
          <p:cNvPr id="10" name="Picture 2" descr="http://funforkids.ru/pictures/luntik/luntik030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97766" y="1350945"/>
            <a:ext cx="2374900" cy="282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Прямоугольник 8"/>
          <p:cNvSpPr/>
          <p:nvPr/>
        </p:nvSpPr>
        <p:spPr bwMode="auto">
          <a:xfrm>
            <a:off x="3754428" y="3351209"/>
            <a:ext cx="571504" cy="428628"/>
          </a:xfrm>
          <a:prstGeom prst="rect">
            <a:avLst/>
          </a:prstGeom>
          <a:solidFill>
            <a:srgbClr val="FFC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</a:endParaRPr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4754560" y="4494217"/>
            <a:ext cx="571504" cy="428628"/>
          </a:xfrm>
          <a:prstGeom prst="rect">
            <a:avLst/>
          </a:prstGeom>
          <a:solidFill>
            <a:srgbClr val="FFC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</a:endParaRPr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3754428" y="4494217"/>
            <a:ext cx="571504" cy="428628"/>
          </a:xfrm>
          <a:prstGeom prst="rect">
            <a:avLst/>
          </a:prstGeom>
          <a:solidFill>
            <a:srgbClr val="FFC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</a:endParaRPr>
          </a:p>
        </p:txBody>
      </p:sp>
      <p:sp>
        <p:nvSpPr>
          <p:cNvPr id="13" name="Прямоугольник 12"/>
          <p:cNvSpPr/>
          <p:nvPr/>
        </p:nvSpPr>
        <p:spPr bwMode="auto">
          <a:xfrm>
            <a:off x="5683254" y="3351209"/>
            <a:ext cx="571504" cy="428628"/>
          </a:xfrm>
          <a:prstGeom prst="rect">
            <a:avLst/>
          </a:prstGeom>
          <a:solidFill>
            <a:srgbClr val="FFC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</a:endParaRPr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4754560" y="3351209"/>
            <a:ext cx="571504" cy="428628"/>
          </a:xfrm>
          <a:prstGeom prst="rect">
            <a:avLst/>
          </a:prstGeom>
          <a:solidFill>
            <a:srgbClr val="FFC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</a:endParaRPr>
          </a:p>
        </p:txBody>
      </p:sp>
      <p:sp>
        <p:nvSpPr>
          <p:cNvPr id="15" name="Прямоугольник 14"/>
          <p:cNvSpPr/>
          <p:nvPr/>
        </p:nvSpPr>
        <p:spPr bwMode="auto">
          <a:xfrm>
            <a:off x="5754692" y="4494217"/>
            <a:ext cx="571504" cy="428628"/>
          </a:xfrm>
          <a:prstGeom prst="rect">
            <a:avLst/>
          </a:prstGeom>
          <a:solidFill>
            <a:srgbClr val="FFC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Заголовок 1"/>
          <p:cNvSpPr>
            <a:spLocks noGrp="1"/>
          </p:cNvSpPr>
          <p:nvPr>
            <p:ph type="title"/>
          </p:nvPr>
        </p:nvSpPr>
        <p:spPr>
          <a:xfrm>
            <a:off x="1396974" y="708003"/>
            <a:ext cx="7072362" cy="500066"/>
          </a:xfrm>
        </p:spPr>
        <p:txBody>
          <a:bodyPr/>
          <a:lstStyle/>
          <a:p>
            <a:pPr algn="ctr" eaLnBrk="1"/>
            <a:r>
              <a:rPr lang="ru-RU" sz="4400" b="0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Задание на внимательность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754032" y="2708267"/>
            <a:ext cx="8501122" cy="18097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eaLnBrk="1"/>
            <a:r>
              <a:rPr lang="ru-RU" sz="4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 комнате горело 50 свечей, 20 из них задули. Сколько свечей в комнате?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/>
            <a:r>
              <a:rPr lang="ru-RU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С окошками-то куда веселее!</a:t>
            </a:r>
          </a:p>
        </p:txBody>
      </p:sp>
      <p:sp>
        <p:nvSpPr>
          <p:cNvPr id="6" name="Прямоугольник 5"/>
          <p:cNvSpPr/>
          <p:nvPr/>
        </p:nvSpPr>
        <p:spPr bwMode="auto">
          <a:xfrm>
            <a:off x="3040048" y="5922977"/>
            <a:ext cx="4071966" cy="857256"/>
          </a:xfrm>
          <a:prstGeom prst="rect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</a:endParaRPr>
          </a:p>
        </p:txBody>
      </p:sp>
      <p:sp>
        <p:nvSpPr>
          <p:cNvPr id="7" name="Прямоугольник 6"/>
          <p:cNvSpPr/>
          <p:nvPr/>
        </p:nvSpPr>
        <p:spPr bwMode="auto">
          <a:xfrm>
            <a:off x="3468676" y="2851143"/>
            <a:ext cx="3214710" cy="3071834"/>
          </a:xfrm>
          <a:prstGeom prst="rect">
            <a:avLst/>
          </a:prstGeom>
          <a:solidFill>
            <a:schemeClr val="accent2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</a:endParaRPr>
          </a:p>
        </p:txBody>
      </p:sp>
      <p:sp>
        <p:nvSpPr>
          <p:cNvPr id="8" name="Равнобедренный треугольник 7"/>
          <p:cNvSpPr/>
          <p:nvPr/>
        </p:nvSpPr>
        <p:spPr bwMode="auto">
          <a:xfrm>
            <a:off x="3182924" y="1279507"/>
            <a:ext cx="3786214" cy="1571636"/>
          </a:xfrm>
          <a:prstGeom prst="triangle">
            <a:avLst/>
          </a:prstGeom>
          <a:solidFill>
            <a:schemeClr val="accent2">
              <a:lumMod val="60000"/>
              <a:lumOff val="4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</a:endParaRPr>
          </a:p>
        </p:txBody>
      </p:sp>
      <p:pic>
        <p:nvPicPr>
          <p:cNvPr id="10" name="Picture 2" descr="http://funforkids.ru/pictures/luntik/luntik030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97766" y="1350945"/>
            <a:ext cx="2374900" cy="282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Прямоугольник 8"/>
          <p:cNvSpPr/>
          <p:nvPr/>
        </p:nvSpPr>
        <p:spPr bwMode="auto">
          <a:xfrm>
            <a:off x="3754428" y="3351209"/>
            <a:ext cx="571504" cy="428628"/>
          </a:xfrm>
          <a:prstGeom prst="rect">
            <a:avLst/>
          </a:prstGeom>
          <a:solidFill>
            <a:srgbClr val="FFC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</a:endParaRPr>
          </a:p>
        </p:txBody>
      </p:sp>
      <p:cxnSp>
        <p:nvCxnSpPr>
          <p:cNvPr id="17" name="Соединительная линия уступом 16"/>
          <p:cNvCxnSpPr/>
          <p:nvPr/>
        </p:nvCxnSpPr>
        <p:spPr bwMode="auto">
          <a:xfrm>
            <a:off x="7112014" y="5922977"/>
            <a:ext cx="785818" cy="357190"/>
          </a:xfrm>
          <a:prstGeom prst="bentConnector3">
            <a:avLst>
              <a:gd name="adj1" fmla="val 50000"/>
            </a:avLst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2" name="Соединительная линия уступом 21"/>
          <p:cNvCxnSpPr/>
          <p:nvPr/>
        </p:nvCxnSpPr>
        <p:spPr bwMode="auto">
          <a:xfrm rot="16200000" flipH="1">
            <a:off x="7826394" y="6351605"/>
            <a:ext cx="571504" cy="428628"/>
          </a:xfrm>
          <a:prstGeom prst="bentConnector3">
            <a:avLst>
              <a:gd name="adj1" fmla="val 50000"/>
            </a:avLst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3" name="Овал 22"/>
          <p:cNvSpPr/>
          <p:nvPr/>
        </p:nvSpPr>
        <p:spPr bwMode="auto">
          <a:xfrm>
            <a:off x="4683122" y="3279771"/>
            <a:ext cx="785818" cy="500066"/>
          </a:xfrm>
          <a:prstGeom prst="ellipse">
            <a:avLst/>
          </a:prstGeom>
          <a:solidFill>
            <a:srgbClr val="FFC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</a:endParaRPr>
          </a:p>
        </p:txBody>
      </p:sp>
      <p:sp>
        <p:nvSpPr>
          <p:cNvPr id="24" name="Трапеция 23"/>
          <p:cNvSpPr/>
          <p:nvPr/>
        </p:nvSpPr>
        <p:spPr bwMode="auto">
          <a:xfrm>
            <a:off x="5683254" y="3351209"/>
            <a:ext cx="857256" cy="428628"/>
          </a:xfrm>
          <a:prstGeom prst="trapezoid">
            <a:avLst/>
          </a:prstGeom>
          <a:solidFill>
            <a:srgbClr val="FFC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</a:endParaRPr>
          </a:p>
        </p:txBody>
      </p:sp>
      <p:sp>
        <p:nvSpPr>
          <p:cNvPr id="25" name="Ромб 24"/>
          <p:cNvSpPr/>
          <p:nvPr/>
        </p:nvSpPr>
        <p:spPr bwMode="auto">
          <a:xfrm>
            <a:off x="3611552" y="4422779"/>
            <a:ext cx="714380" cy="785818"/>
          </a:xfrm>
          <a:prstGeom prst="diamond">
            <a:avLst/>
          </a:prstGeom>
          <a:solidFill>
            <a:srgbClr val="FFC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</a:endParaRPr>
          </a:p>
        </p:txBody>
      </p:sp>
      <p:sp>
        <p:nvSpPr>
          <p:cNvPr id="26" name="Правильный пятиугольник 25"/>
          <p:cNvSpPr/>
          <p:nvPr/>
        </p:nvSpPr>
        <p:spPr bwMode="auto">
          <a:xfrm>
            <a:off x="4825998" y="4565655"/>
            <a:ext cx="642942" cy="642942"/>
          </a:xfrm>
          <a:prstGeom prst="pentagon">
            <a:avLst/>
          </a:prstGeom>
          <a:solidFill>
            <a:srgbClr val="FFC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</a:endParaRPr>
          </a:p>
        </p:txBody>
      </p:sp>
      <p:sp>
        <p:nvSpPr>
          <p:cNvPr id="27" name="Прямоугольный треугольник 26"/>
          <p:cNvSpPr/>
          <p:nvPr/>
        </p:nvSpPr>
        <p:spPr bwMode="auto">
          <a:xfrm>
            <a:off x="5826130" y="4637093"/>
            <a:ext cx="642942" cy="571504"/>
          </a:xfrm>
          <a:prstGeom prst="rtTriangle">
            <a:avLst/>
          </a:prstGeom>
          <a:solidFill>
            <a:srgbClr val="FFC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</a:endParaRPr>
          </a:p>
        </p:txBody>
      </p:sp>
      <p:cxnSp>
        <p:nvCxnSpPr>
          <p:cNvPr id="30" name="Прямая соединительная линия 29"/>
          <p:cNvCxnSpPr/>
          <p:nvPr/>
        </p:nvCxnSpPr>
        <p:spPr bwMode="auto">
          <a:xfrm>
            <a:off x="8326460" y="6851671"/>
            <a:ext cx="1143008" cy="1588"/>
          </a:xfrm>
          <a:prstGeom prst="line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/>
            <a:endParaRPr lang="ru-RU" smtClean="0"/>
          </a:p>
        </p:txBody>
      </p:sp>
      <p:pic>
        <p:nvPicPr>
          <p:cNvPr id="20483" name="Рисунок 6" descr="1301043209_y_4bee6748[1].jpg"/>
          <p:cNvPicPr>
            <a:picLocks noGrp="1" noChangeAspect="1"/>
          </p:cNvPicPr>
          <p:nvPr>
            <p:ph type="pic"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1152525" y="323850"/>
            <a:ext cx="7775575" cy="5040313"/>
          </a:xfrm>
        </p:spPr>
      </p:pic>
      <p:sp>
        <p:nvSpPr>
          <p:cNvPr id="20484" name="Текст 5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pPr algn="ctr" eaLnBrk="1"/>
            <a:r>
              <a:rPr lang="ru-RU" sz="3600" b="1" smtClean="0">
                <a:solidFill>
                  <a:srgbClr val="C00000"/>
                </a:solidFill>
              </a:rPr>
              <a:t>Лунтик</a:t>
            </a:r>
            <a:r>
              <a:rPr lang="ru-RU" sz="3600" b="1" dirty="0" smtClean="0">
                <a:solidFill>
                  <a:srgbClr val="C00000"/>
                </a:solidFill>
              </a:rPr>
              <a:t> и его друзья благодарят вас, ребята!</a:t>
            </a:r>
          </a:p>
        </p:txBody>
      </p:sp>
    </p:spTree>
  </p:cSld>
  <p:clrMapOvr>
    <a:masterClrMapping/>
  </p:clrMapOvr>
  <p:transition>
    <p:pull dir="d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1"/>
          <p:cNvSpPr>
            <a:spLocks noGrp="1" noChangeArrowheads="1"/>
          </p:cNvSpPr>
          <p:nvPr>
            <p:ph type="title"/>
          </p:nvPr>
        </p:nvSpPr>
        <p:spPr>
          <a:xfrm>
            <a:off x="503238" y="346075"/>
            <a:ext cx="9070975" cy="1263650"/>
          </a:xfrm>
        </p:spPr>
        <p:txBody>
          <a:bodyPr/>
          <a:lstStyle/>
          <a:p>
            <a:pPr eaLnBrk="1"/>
            <a:r>
              <a:rPr lang="ru-RU" smtClean="0"/>
              <a:t>Отгадай загадку</a:t>
            </a:r>
            <a:br>
              <a:rPr lang="ru-RU" smtClean="0"/>
            </a:br>
            <a:endParaRPr lang="ru-RU" smtClean="0"/>
          </a:p>
        </p:txBody>
      </p:sp>
      <p:sp>
        <p:nvSpPr>
          <p:cNvPr id="3075" name="Rectangle 2"/>
          <p:cNvSpPr>
            <a:spLocks noGrp="1" noChangeArrowheads="1"/>
          </p:cNvSpPr>
          <p:nvPr>
            <p:ph type="subTitle" idx="4294967295"/>
          </p:nvPr>
        </p:nvSpPr>
        <p:spPr>
          <a:xfrm>
            <a:off x="468280" y="1065193"/>
            <a:ext cx="9070975" cy="5400675"/>
          </a:xfrm>
        </p:spPr>
        <p:txBody>
          <a:bodyPr tIns="0" anchor="ctr"/>
          <a:lstStyle/>
          <a:p>
            <a:pPr marL="0" indent="0" algn="ctr" eaLnBrk="1">
              <a:spcAft>
                <a:spcPct val="0"/>
              </a:spcAft>
            </a:pPr>
            <a:r>
              <a:rPr lang="ru-RU" sz="5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Знают взрослые и дети, </a:t>
            </a:r>
          </a:p>
          <a:p>
            <a:pPr marL="0" indent="0" algn="ctr" eaLnBrk="1">
              <a:spcAft>
                <a:spcPct val="0"/>
              </a:spcAft>
            </a:pPr>
            <a:r>
              <a:rPr lang="ru-RU" sz="5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Что упал с другой планеты-</a:t>
            </a:r>
          </a:p>
          <a:p>
            <a:pPr marL="0" indent="0" algn="ctr" eaLnBrk="1">
              <a:spcAft>
                <a:spcPct val="0"/>
              </a:spcAft>
            </a:pPr>
            <a:r>
              <a:rPr lang="ru-RU" sz="5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Фиолетовый зверёк,</a:t>
            </a:r>
          </a:p>
          <a:p>
            <a:pPr marL="0" indent="0" algn="ctr" eaLnBrk="1">
              <a:spcAft>
                <a:spcPct val="0"/>
              </a:spcAft>
            </a:pPr>
            <a:r>
              <a:rPr lang="ru-RU" sz="5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Детям маленький дружок!</a:t>
            </a:r>
          </a:p>
          <a:p>
            <a:pPr marL="0" indent="0" algn="ctr" eaLnBrk="1">
              <a:spcAft>
                <a:spcPct val="0"/>
              </a:spcAft>
            </a:pPr>
            <a:endParaRPr lang="ru-RU" sz="4800" dirty="0" smtClean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2"/>
          <p:cNvSpPr>
            <a:spLocks noGrp="1" noChangeArrowheads="1"/>
          </p:cNvSpPr>
          <p:nvPr>
            <p:ph type="body" sz="half" idx="2"/>
          </p:nvPr>
        </p:nvSpPr>
        <p:spPr>
          <a:xfrm>
            <a:off x="1968478" y="5494349"/>
            <a:ext cx="6048375" cy="1316040"/>
          </a:xfrm>
        </p:spPr>
        <p:txBody>
          <a:bodyPr tIns="0" anchor="ctr"/>
          <a:lstStyle/>
          <a:p>
            <a:pPr algn="ctr" eaLnBrk="1">
              <a:spcAft>
                <a:spcPct val="0"/>
              </a:spcAft>
            </a:pPr>
            <a:endParaRPr lang="ru-RU" sz="5400" dirty="0" smtClean="0"/>
          </a:p>
          <a:p>
            <a:pPr algn="ctr" eaLnBrk="1">
              <a:spcAft>
                <a:spcPct val="0"/>
              </a:spcAft>
            </a:pPr>
            <a:r>
              <a:rPr lang="ru-RU" sz="5400" dirty="0" err="1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Лунтик</a:t>
            </a:r>
            <a:r>
              <a:rPr lang="ru-RU" sz="5400" dirty="0" smtClean="0"/>
              <a:t> </a:t>
            </a:r>
          </a:p>
          <a:p>
            <a:pPr algn="ctr" eaLnBrk="1">
              <a:spcAft>
                <a:spcPct val="0"/>
              </a:spcAft>
            </a:pPr>
            <a:endParaRPr lang="ru-RU" sz="5400" dirty="0" smtClean="0"/>
          </a:p>
          <a:p>
            <a:pPr algn="ctr" eaLnBrk="1">
              <a:spcAft>
                <a:spcPct val="0"/>
              </a:spcAft>
            </a:pPr>
            <a:endParaRPr lang="ru-RU" sz="5400" b="1" dirty="0" smtClean="0">
              <a:solidFill>
                <a:srgbClr val="002060"/>
              </a:solidFill>
            </a:endParaRPr>
          </a:p>
        </p:txBody>
      </p:sp>
      <p:pic>
        <p:nvPicPr>
          <p:cNvPr id="4100" name="Рисунок 8" descr="3a0d834ad1c7852d83933367af1d477a1[1].jpg"/>
          <p:cNvPicPr>
            <a:picLocks noGrp="1" noChangeAspect="1"/>
          </p:cNvPicPr>
          <p:nvPr>
            <p:ph type="pic" idx="1"/>
          </p:nvPr>
        </p:nvPicPr>
        <p:blipFill>
          <a:blip r:embed="rId3" cstate="email"/>
          <a:srcRect/>
          <a:stretch>
            <a:fillRect/>
          </a:stretch>
        </p:blipFill>
        <p:spPr/>
      </p:pic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Заголовок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/>
            <a:r>
              <a:rPr lang="ru-RU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Дорогие ребята!</a:t>
            </a:r>
          </a:p>
        </p:txBody>
      </p:sp>
      <p:sp>
        <p:nvSpPr>
          <p:cNvPr id="5123" name="Содержимое 6"/>
          <p:cNvSpPr>
            <a:spLocks noGrp="1"/>
          </p:cNvSpPr>
          <p:nvPr>
            <p:ph idx="4294967295"/>
          </p:nvPr>
        </p:nvSpPr>
        <p:spPr>
          <a:xfrm>
            <a:off x="611156" y="1565259"/>
            <a:ext cx="8785225" cy="4986338"/>
          </a:xfrm>
        </p:spPr>
        <p:txBody>
          <a:bodyPr/>
          <a:lstStyle/>
          <a:p>
            <a:pPr algn="just" eaLnBrk="1"/>
            <a:r>
              <a:rPr lang="ru-RU" dirty="0" smtClean="0"/>
              <a:t>   </a:t>
            </a:r>
            <a: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  <a:t>«</a:t>
            </a:r>
            <a:r>
              <a:rPr lang="ru-RU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Мы с дядюшкой Шером просим вас о помощи! Недавно мы  построили </a:t>
            </a:r>
            <a:r>
              <a:rPr lang="en-US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dirty="0" err="1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ru-RU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этажную школу для всех жителей нашей планеты, но братья гусеницы </a:t>
            </a:r>
            <a:r>
              <a:rPr lang="ru-RU" dirty="0" err="1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Пупсень</a:t>
            </a:r>
            <a:r>
              <a:rPr lang="ru-RU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и </a:t>
            </a:r>
            <a:r>
              <a:rPr lang="ru-RU" dirty="0" err="1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Вупсень</a:t>
            </a:r>
            <a:r>
              <a:rPr lang="ru-RU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заколдовали её. Чтобы расколдовать школу, необходимы ваши знания и умения!  Помогите нам пожалуйста!»</a:t>
            </a:r>
          </a:p>
          <a:p>
            <a:pPr algn="r" eaLnBrk="1"/>
            <a:r>
              <a:rPr lang="ru-RU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Ваш друг, </a:t>
            </a:r>
            <a:r>
              <a:rPr lang="ru-RU" dirty="0" err="1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Лунтик</a:t>
            </a:r>
            <a:r>
              <a:rPr lang="ru-RU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Заголовок 2"/>
          <p:cNvSpPr>
            <a:spLocks noGrp="1"/>
          </p:cNvSpPr>
          <p:nvPr>
            <p:ph type="title"/>
          </p:nvPr>
        </p:nvSpPr>
        <p:spPr>
          <a:xfrm>
            <a:off x="503238" y="301625"/>
            <a:ext cx="9067800" cy="406378"/>
          </a:xfrm>
        </p:spPr>
        <p:txBody>
          <a:bodyPr/>
          <a:lstStyle/>
          <a:p>
            <a:pPr eaLnBrk="1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Устный счет:</a:t>
            </a: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396842" y="922317"/>
          <a:ext cx="9215502" cy="50006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07751"/>
                <a:gridCol w="4607751"/>
              </a:tblGrid>
              <a:tr h="5000660">
                <a:tc>
                  <a:txBody>
                    <a:bodyPr/>
                    <a:lstStyle/>
                    <a:p>
                      <a:pPr marL="514350" indent="-514350" eaLnBrk="1">
                        <a:buFont typeface="Times New Roman" pitchFamily="16" charset="0"/>
                        <a:buAutoNum type="arabicPeriod"/>
                      </a:pPr>
                      <a:r>
                        <a:rPr lang="ru-RU" sz="24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Найди сумму чисел 3 и 16.</a:t>
                      </a:r>
                    </a:p>
                    <a:p>
                      <a:pPr marL="514350" indent="-514350" eaLnBrk="1">
                        <a:buFont typeface="Times New Roman" pitchFamily="16" charset="0"/>
                        <a:buAutoNum type="arabicPeriod"/>
                      </a:pPr>
                      <a:r>
                        <a:rPr lang="ru-RU" sz="24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Первый множитель 5, второй 7. Найдите произведение.</a:t>
                      </a:r>
                    </a:p>
                    <a:p>
                      <a:pPr marL="514350" indent="-514350" eaLnBrk="1">
                        <a:buFont typeface="Times New Roman" pitchFamily="16" charset="0"/>
                        <a:buAutoNum type="arabicPeriod"/>
                      </a:pPr>
                      <a:r>
                        <a:rPr lang="ru-RU" sz="24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Из какого числа надо вычесть 5, чтобы получилось 43?</a:t>
                      </a:r>
                    </a:p>
                    <a:p>
                      <a:pPr marL="514350" indent="-514350" eaLnBrk="1">
                        <a:buFont typeface="Times New Roman" pitchFamily="16" charset="0"/>
                        <a:buAutoNum type="arabicPeriod"/>
                      </a:pPr>
                      <a:r>
                        <a:rPr lang="ru-RU" sz="24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Уменьшаемое 27, вычитаемое 8. Найдите разность.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514350" indent="-514350" eaLnBrk="1">
                        <a:buFont typeface="Times New Roman" pitchFamily="16" charset="0"/>
                        <a:buNone/>
                      </a:pPr>
                      <a:r>
                        <a:rPr lang="ru-RU" sz="24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r>
                        <a:rPr lang="ru-RU" dirty="0" smtClean="0">
                          <a:solidFill>
                            <a:srgbClr val="002060"/>
                          </a:solidFill>
                        </a:rPr>
                        <a:t>. </a:t>
                      </a:r>
                      <a:r>
                        <a:rPr lang="ru-RU" sz="24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От суммы чисел 80 и 4 надо отнять 3.</a:t>
                      </a:r>
                    </a:p>
                    <a:p>
                      <a:pPr marL="514350" indent="-514350" eaLnBrk="1">
                        <a:buFont typeface="Times New Roman" pitchFamily="16" charset="0"/>
                        <a:buNone/>
                      </a:pPr>
                      <a:r>
                        <a:rPr lang="ru-RU" sz="24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6.</a:t>
                      </a:r>
                      <a:r>
                        <a:rPr lang="ru-RU" sz="2400" baseline="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4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 сколько 9 десятков больше 3 единиц?</a:t>
                      </a:r>
                    </a:p>
                    <a:p>
                      <a:pPr marL="361950" indent="-361950" eaLnBrk="1">
                        <a:buFont typeface="Times New Roman" pitchFamily="16" charset="0"/>
                        <a:buNone/>
                      </a:pPr>
                      <a:r>
                        <a:rPr lang="ru-RU" sz="24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7. Найди произведение чисел 7         и 9.</a:t>
                      </a:r>
                    </a:p>
                    <a:p>
                      <a:pPr marL="361950" indent="-361950" eaLnBrk="1">
                        <a:buFont typeface="Times New Roman" pitchFamily="16" charset="0"/>
                        <a:buNone/>
                      </a:pPr>
                      <a:r>
                        <a:rPr lang="ru-RU" sz="24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8. Первое слагаемое 45. Чему равно второе слагаемое, если сумма равна 50?</a:t>
                      </a: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1968478" y="6494481"/>
            <a:ext cx="6786610" cy="5502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19, 35, 48, 19, 81, 87, 63, 5.</a:t>
            </a:r>
            <a:endParaRPr lang="ru-RU" sz="32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Заголовок 9"/>
          <p:cNvSpPr>
            <a:spLocks noGrp="1"/>
          </p:cNvSpPr>
          <p:nvPr>
            <p:ph type="title"/>
          </p:nvPr>
        </p:nvSpPr>
        <p:spPr>
          <a:xfrm>
            <a:off x="503238" y="395288"/>
            <a:ext cx="9067800" cy="1871662"/>
          </a:xfrm>
        </p:spPr>
        <p:txBody>
          <a:bodyPr/>
          <a:lstStyle/>
          <a:p>
            <a:pPr eaLnBrk="1"/>
            <a:r>
              <a:rPr lang="ru-RU" b="1" dirty="0" smtClean="0">
                <a:solidFill>
                  <a:schemeClr val="accent6">
                    <a:lumMod val="75000"/>
                  </a:schemeClr>
                </a:solidFill>
              </a:rPr>
              <a:t>Первый </a:t>
            </a:r>
            <a:r>
              <a:rPr lang="ru-RU" sz="4800" b="1" dirty="0" smtClean="0">
                <a:solidFill>
                  <a:schemeClr val="accent6">
                    <a:lumMod val="75000"/>
                  </a:schemeClr>
                </a:solidFill>
              </a:rPr>
              <a:t>этаж</a:t>
            </a:r>
            <a:r>
              <a:rPr lang="ru-RU" b="1" dirty="0" smtClean="0">
                <a:solidFill>
                  <a:schemeClr val="accent6">
                    <a:lumMod val="75000"/>
                  </a:schemeClr>
                </a:solidFill>
              </a:rPr>
              <a:t> школы восстановлен!</a:t>
            </a:r>
            <a:r>
              <a:rPr lang="ru-RU" b="1" dirty="0" smtClean="0"/>
              <a:t/>
            </a:r>
            <a:br>
              <a:rPr lang="ru-RU" b="1" dirty="0" smtClean="0"/>
            </a:br>
            <a:endParaRPr lang="ru-RU" b="1" dirty="0" smtClean="0"/>
          </a:p>
        </p:txBody>
      </p:sp>
      <p:sp>
        <p:nvSpPr>
          <p:cNvPr id="5" name="Прямоугольник 4"/>
          <p:cNvSpPr/>
          <p:nvPr/>
        </p:nvSpPr>
        <p:spPr bwMode="auto">
          <a:xfrm>
            <a:off x="3040048" y="5208597"/>
            <a:ext cx="3786214" cy="1428760"/>
          </a:xfrm>
          <a:prstGeom prst="rect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</a:endParaRPr>
          </a:p>
        </p:txBody>
      </p:sp>
      <p:pic>
        <p:nvPicPr>
          <p:cNvPr id="6" name="Picture 2" descr="http://funforkids.ru/pictures/luntik/luntik030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40642" y="1208069"/>
            <a:ext cx="2374900" cy="282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Найдите периметр прямоугольника.</a:t>
            </a:r>
            <a:endParaRPr lang="ru-RU" dirty="0">
              <a:solidFill>
                <a:schemeClr val="accent6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 bwMode="auto">
          <a:xfrm>
            <a:off x="2754296" y="3779837"/>
            <a:ext cx="4357718" cy="1428760"/>
          </a:xfrm>
          <a:prstGeom prst="rect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896908" y="4279903"/>
            <a:ext cx="1571636" cy="5502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6 см</a:t>
            </a:r>
            <a:endParaRPr lang="ru-RU" sz="3200" b="1" dirty="0">
              <a:solidFill>
                <a:schemeClr val="accent6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325932" y="5422911"/>
            <a:ext cx="1428760" cy="5502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8 см</a:t>
            </a:r>
            <a:endParaRPr lang="ru-RU" sz="3200" b="1" dirty="0">
              <a:solidFill>
                <a:schemeClr val="accent6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968742" y="4208465"/>
            <a:ext cx="2286016" cy="5502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Р - ? см</a:t>
            </a:r>
            <a:endParaRPr lang="ru-RU" sz="3200" b="1" dirty="0">
              <a:solidFill>
                <a:schemeClr val="accent6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/>
            <a:r>
              <a:rPr lang="ru-RU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Два этажа школы восстановлены!</a:t>
            </a:r>
            <a:br>
              <a:rPr lang="ru-RU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Молодцы! </a:t>
            </a:r>
          </a:p>
        </p:txBody>
      </p:sp>
      <p:sp>
        <p:nvSpPr>
          <p:cNvPr id="5" name="Прямоугольник 4"/>
          <p:cNvSpPr/>
          <p:nvPr/>
        </p:nvSpPr>
        <p:spPr bwMode="auto">
          <a:xfrm>
            <a:off x="3040048" y="5922977"/>
            <a:ext cx="4071966" cy="857256"/>
          </a:xfrm>
          <a:prstGeom prst="rect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</a:endParaRPr>
          </a:p>
        </p:txBody>
      </p:sp>
      <p:sp>
        <p:nvSpPr>
          <p:cNvPr id="6" name="Прямоугольник 5"/>
          <p:cNvSpPr/>
          <p:nvPr/>
        </p:nvSpPr>
        <p:spPr bwMode="auto">
          <a:xfrm>
            <a:off x="3468676" y="2708267"/>
            <a:ext cx="3214710" cy="3214710"/>
          </a:xfrm>
          <a:prstGeom prst="rect">
            <a:avLst/>
          </a:prstGeom>
          <a:solidFill>
            <a:schemeClr val="accent2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</a:endParaRPr>
          </a:p>
        </p:txBody>
      </p:sp>
      <p:pic>
        <p:nvPicPr>
          <p:cNvPr id="8" name="Picture 2" descr="http://funforkids.ru/pictures/luntik/luntik030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469204" y="1208069"/>
            <a:ext cx="2374900" cy="282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/>
            <a:r>
              <a:rPr lang="ru-RU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Реши примеры в тетради</a:t>
            </a:r>
          </a:p>
        </p:txBody>
      </p:sp>
      <p:sp>
        <p:nvSpPr>
          <p:cNvPr id="11267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/>
            <a:endParaRPr lang="en-US" dirty="0" smtClean="0"/>
          </a:p>
          <a:p>
            <a:pPr eaLnBrk="1"/>
            <a:r>
              <a:rPr lang="en-US" dirty="0" smtClean="0"/>
              <a:t>     17 + 20 = 37                       42 – 3 = 39</a:t>
            </a:r>
          </a:p>
          <a:p>
            <a:pPr eaLnBrk="1"/>
            <a:r>
              <a:rPr lang="en-US" dirty="0" smtClean="0"/>
              <a:t>     93 – 30 = 63                       100 – 50 = 50</a:t>
            </a:r>
          </a:p>
          <a:p>
            <a:pPr eaLnBrk="1"/>
            <a:r>
              <a:rPr lang="en-US" dirty="0" smtClean="0"/>
              <a:t>     82 + 7 = 89                         39 + 1 = 40</a:t>
            </a:r>
          </a:p>
          <a:p>
            <a:pPr eaLnBrk="1"/>
            <a:r>
              <a:rPr lang="en-US" dirty="0" smtClean="0"/>
              <a:t>     78 – 9 = 68                          66 + 5 = 71</a:t>
            </a:r>
            <a:endParaRPr lang="ru-RU" dirty="0" smtClean="0"/>
          </a:p>
        </p:txBody>
      </p:sp>
      <p:sp>
        <p:nvSpPr>
          <p:cNvPr id="5" name="Овал 4"/>
          <p:cNvSpPr/>
          <p:nvPr/>
        </p:nvSpPr>
        <p:spPr bwMode="auto">
          <a:xfrm>
            <a:off x="2808064" y="2339677"/>
            <a:ext cx="720080" cy="576064"/>
          </a:xfrm>
          <a:prstGeom prst="ellipse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</a:endParaRPr>
          </a:p>
        </p:txBody>
      </p:sp>
      <p:sp>
        <p:nvSpPr>
          <p:cNvPr id="6" name="Овал 5"/>
          <p:cNvSpPr/>
          <p:nvPr/>
        </p:nvSpPr>
        <p:spPr bwMode="auto">
          <a:xfrm>
            <a:off x="2736056" y="2987749"/>
            <a:ext cx="720080" cy="576064"/>
          </a:xfrm>
          <a:prstGeom prst="ellipse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</a:endParaRPr>
          </a:p>
        </p:txBody>
      </p:sp>
      <p:sp>
        <p:nvSpPr>
          <p:cNvPr id="7" name="Овал 6"/>
          <p:cNvSpPr/>
          <p:nvPr/>
        </p:nvSpPr>
        <p:spPr bwMode="auto">
          <a:xfrm>
            <a:off x="2520032" y="3563813"/>
            <a:ext cx="720080" cy="576064"/>
          </a:xfrm>
          <a:prstGeom prst="ellipse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</a:endParaRPr>
          </a:p>
        </p:txBody>
      </p:sp>
      <p:sp>
        <p:nvSpPr>
          <p:cNvPr id="8" name="Овал 7"/>
          <p:cNvSpPr/>
          <p:nvPr/>
        </p:nvSpPr>
        <p:spPr bwMode="auto">
          <a:xfrm>
            <a:off x="2520032" y="4211885"/>
            <a:ext cx="720080" cy="576064"/>
          </a:xfrm>
          <a:prstGeom prst="ellipse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</a:endParaRPr>
          </a:p>
        </p:txBody>
      </p:sp>
      <p:sp>
        <p:nvSpPr>
          <p:cNvPr id="9" name="Овал 8"/>
          <p:cNvSpPr/>
          <p:nvPr/>
        </p:nvSpPr>
        <p:spPr bwMode="auto">
          <a:xfrm>
            <a:off x="7488584" y="4283893"/>
            <a:ext cx="720080" cy="576064"/>
          </a:xfrm>
          <a:prstGeom prst="ellipse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</a:endParaRPr>
          </a:p>
        </p:txBody>
      </p:sp>
      <p:sp>
        <p:nvSpPr>
          <p:cNvPr id="10" name="Овал 9"/>
          <p:cNvSpPr/>
          <p:nvPr/>
        </p:nvSpPr>
        <p:spPr bwMode="auto">
          <a:xfrm>
            <a:off x="7416576" y="3635821"/>
            <a:ext cx="720080" cy="576064"/>
          </a:xfrm>
          <a:prstGeom prst="ellipse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</a:endParaRPr>
          </a:p>
        </p:txBody>
      </p:sp>
      <p:sp>
        <p:nvSpPr>
          <p:cNvPr id="11" name="Овал 10"/>
          <p:cNvSpPr/>
          <p:nvPr/>
        </p:nvSpPr>
        <p:spPr bwMode="auto">
          <a:xfrm>
            <a:off x="7848624" y="2987749"/>
            <a:ext cx="720080" cy="576064"/>
          </a:xfrm>
          <a:prstGeom prst="ellipse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</a:endParaRPr>
          </a:p>
        </p:txBody>
      </p:sp>
      <p:sp>
        <p:nvSpPr>
          <p:cNvPr id="12" name="Овал 11"/>
          <p:cNvSpPr/>
          <p:nvPr/>
        </p:nvSpPr>
        <p:spPr bwMode="auto">
          <a:xfrm>
            <a:off x="7416576" y="2339677"/>
            <a:ext cx="720080" cy="576064"/>
          </a:xfrm>
          <a:prstGeom prst="ellipse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xit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1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xit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6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xit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1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" presetClass="exit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6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500"/>
                            </p:stCondLst>
                            <p:childTnLst>
                              <p:par>
                                <p:cTn id="30" presetID="2" presetClass="exit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1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3000"/>
                            </p:stCondLst>
                            <p:childTnLst>
                              <p:par>
                                <p:cTn id="35" presetID="2" presetClass="exit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6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3500"/>
                            </p:stCondLst>
                            <p:childTnLst>
                              <p:par>
                                <p:cTn id="40" presetID="2" presetClass="exit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1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</p:bldLst>
  </p:timing>
</p:sld>
</file>

<file path=ppt/theme/theme1.xml><?xml version="1.0" encoding="utf-8"?>
<a:theme xmlns:a="http://schemas.openxmlformats.org/drawingml/2006/main" name="Тема Office">
  <a:themeElements>
    <a:clrScheme name="Тема 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Тема Office">
      <a:majorFont>
        <a:latin typeface="Arial"/>
        <a:ea typeface="MS Gothic"/>
        <a:cs typeface="MS Gothic"/>
      </a:majorFont>
      <a:minorFont>
        <a:latin typeface="Arial"/>
        <a:ea typeface="MS Gothic"/>
        <a:cs typeface="MS Gothic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Тема 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34718</TotalTime>
  <Words>350</Words>
  <Application>Microsoft Office PowerPoint</Application>
  <PresentationFormat>Произвольный</PresentationFormat>
  <Paragraphs>47</Paragraphs>
  <Slides>15</Slides>
  <Notes>3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Тема Office</vt:lpstr>
      <vt:lpstr>Урок - обобщение</vt:lpstr>
      <vt:lpstr>Отгадай загадку </vt:lpstr>
      <vt:lpstr>Слайд 3</vt:lpstr>
      <vt:lpstr>Дорогие ребята!</vt:lpstr>
      <vt:lpstr>Устный счет:</vt:lpstr>
      <vt:lpstr>Первый этаж школы восстановлен! </vt:lpstr>
      <vt:lpstr>Найдите периметр прямоугольника.</vt:lpstr>
      <vt:lpstr>Два этажа школы восстановлены! Молодцы! </vt:lpstr>
      <vt:lpstr>Реши примеры в тетради</vt:lpstr>
      <vt:lpstr>А вот и крыша!</vt:lpstr>
      <vt:lpstr>Реши задачу</vt:lpstr>
      <vt:lpstr>С окошками-то куда веселее!</vt:lpstr>
      <vt:lpstr>Задание на внимательность</vt:lpstr>
      <vt:lpstr>С окошками-то куда веселее!</vt:lpstr>
      <vt:lpstr>Слайд 15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Закрепление пройденного за 2 класс </dc:title>
  <cp:lastModifiedBy>Tata</cp:lastModifiedBy>
  <cp:revision>35</cp:revision>
  <cp:lastPrinted>1601-01-01T00:00:00Z</cp:lastPrinted>
  <dcterms:created xsi:type="dcterms:W3CDTF">2010-10-05T06:44:04Z</dcterms:created>
  <dcterms:modified xsi:type="dcterms:W3CDTF">2012-01-09T18:19:43Z</dcterms:modified>
</cp:coreProperties>
</file>