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5" r:id="rId9"/>
    <p:sldId id="264" r:id="rId10"/>
    <p:sldId id="268" r:id="rId11"/>
    <p:sldId id="273" r:id="rId12"/>
    <p:sldId id="274" r:id="rId13"/>
    <p:sldId id="269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8" r:id="rId22"/>
    <p:sldId id="284" r:id="rId23"/>
    <p:sldId id="285" r:id="rId24"/>
    <p:sldId id="286" r:id="rId25"/>
    <p:sldId id="287" r:id="rId26"/>
    <p:sldId id="283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0" autoAdjust="0"/>
    <p:restoredTop sz="86409" autoAdjust="0"/>
  </p:normalViewPr>
  <p:slideViewPr>
    <p:cSldViewPr>
      <p:cViewPr varScale="1">
        <p:scale>
          <a:sx n="106" d="100"/>
          <a:sy n="106" d="100"/>
        </p:scale>
        <p:origin x="-102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3ED52-EDF0-4841-9314-5E1E8FD76C8B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3C520-307E-4129-84F9-37996E44AB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511754-169C-4772-8331-BF656DE538C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0E4CD5-043F-4162-9806-5EC64227B2C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4DC203-8E70-4E82-AD93-87CF3C793C44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E54A08-A680-4475-8146-A3245114C037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82A543-CC1E-4746-8822-6BF579035504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4DF626-1529-4002-80E2-424CF531AD4A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1BDF4F-D1F6-4585-95D6-0085F26D5AFE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8869509-C604-45D6-BEC8-76F4969FC481}" type="datetimeFigureOut">
              <a:rPr lang="ru-RU" smtClean="0"/>
              <a:pPr/>
              <a:t>30.11.2011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8142AD4-79C0-4E8D-9664-0FEC5AD0D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5" Type="http://schemas.openxmlformats.org/officeDocument/2006/relationships/slide" Target="slide25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800" dirty="0" smtClean="0">
                <a:solidFill>
                  <a:srgbClr val="0000CC"/>
                </a:solidFill>
              </a:rPr>
              <a:t/>
            </a:r>
            <a:br>
              <a:rPr lang="ru-RU" sz="2800" dirty="0" smtClean="0">
                <a:solidFill>
                  <a:srgbClr val="0000CC"/>
                </a:solidFill>
              </a:rPr>
            </a:br>
            <a:r>
              <a:rPr lang="ru-RU" sz="2000" dirty="0" smtClean="0">
                <a:solidFill>
                  <a:srgbClr val="0000CC"/>
                </a:solidFill>
              </a:rPr>
              <a:t>Методическая  разработка урока</a:t>
            </a:r>
            <a:br>
              <a:rPr lang="ru-RU" sz="2000" dirty="0" smtClean="0">
                <a:solidFill>
                  <a:srgbClr val="0000CC"/>
                </a:solidFill>
              </a:rPr>
            </a:br>
            <a:r>
              <a:rPr lang="ru-RU" sz="2000" dirty="0" smtClean="0">
                <a:solidFill>
                  <a:srgbClr val="0000CC"/>
                </a:solidFill>
              </a:rPr>
              <a:t> по истории России </a:t>
            </a:r>
            <a:br>
              <a:rPr lang="ru-RU" sz="2000" dirty="0" smtClean="0">
                <a:solidFill>
                  <a:srgbClr val="0000CC"/>
                </a:solidFill>
              </a:rPr>
            </a:br>
            <a:r>
              <a:rPr lang="ru-RU" sz="2000" dirty="0" smtClean="0">
                <a:solidFill>
                  <a:srgbClr val="0000CC"/>
                </a:solidFill>
              </a:rPr>
              <a:t>«Отмена крепостного права»         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2285992"/>
            <a:ext cx="6400800" cy="4429156"/>
          </a:xfrm>
        </p:spPr>
        <p:txBody>
          <a:bodyPr>
            <a:normAutofit/>
          </a:bodyPr>
          <a:lstStyle/>
          <a:p>
            <a:pPr algn="r"/>
            <a:endParaRPr lang="ru-RU" sz="2600" dirty="0" smtClean="0">
              <a:solidFill>
                <a:srgbClr val="0000CC"/>
              </a:solidFill>
            </a:endParaRPr>
          </a:p>
          <a:p>
            <a:pPr algn="r"/>
            <a:endParaRPr lang="ru-RU" sz="1400" dirty="0" smtClean="0">
              <a:solidFill>
                <a:srgbClr val="0000CC"/>
              </a:solidFill>
            </a:endParaRP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  Работу выполнили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             Титова Любовь Юрьевна  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учитель истории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   и обществознания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  высшей категории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МОУ </a:t>
            </a:r>
            <a:r>
              <a:rPr lang="ru-RU" sz="1400" dirty="0" err="1" smtClean="0">
                <a:solidFill>
                  <a:srgbClr val="0000CC"/>
                </a:solidFill>
              </a:rPr>
              <a:t>Кушнурской</a:t>
            </a:r>
            <a:r>
              <a:rPr lang="ru-RU" sz="1400" dirty="0" smtClean="0">
                <a:solidFill>
                  <a:srgbClr val="0000CC"/>
                </a:solidFill>
              </a:rPr>
              <a:t> СОШ</a:t>
            </a:r>
          </a:p>
          <a:p>
            <a:pPr algn="r"/>
            <a:r>
              <a:rPr lang="ru-RU" sz="1400" dirty="0" err="1" smtClean="0">
                <a:solidFill>
                  <a:srgbClr val="0000CC"/>
                </a:solidFill>
              </a:rPr>
              <a:t>Шарангского</a:t>
            </a:r>
            <a:r>
              <a:rPr lang="ru-RU" sz="1400" dirty="0" smtClean="0">
                <a:solidFill>
                  <a:srgbClr val="0000CC"/>
                </a:solidFill>
              </a:rPr>
              <a:t> района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Нижегородской области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Протасова Роза Михайловна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учитель истории и обществознания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высшей категории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</a:rPr>
              <a:t>МБОУ </a:t>
            </a:r>
            <a:r>
              <a:rPr lang="ru-RU" sz="1400" dirty="0" err="1" smtClean="0">
                <a:solidFill>
                  <a:srgbClr val="0000CC"/>
                </a:solidFill>
              </a:rPr>
              <a:t>Большеустинской</a:t>
            </a:r>
            <a:r>
              <a:rPr lang="ru-RU" sz="1400" dirty="0" smtClean="0">
                <a:solidFill>
                  <a:srgbClr val="0000CC"/>
                </a:solidFill>
              </a:rPr>
              <a:t>  ООШ </a:t>
            </a:r>
            <a:endParaRPr lang="ru-RU" sz="1400" dirty="0" smtClean="0">
              <a:solidFill>
                <a:srgbClr val="0000CC"/>
              </a:solidFill>
            </a:endParaRPr>
          </a:p>
          <a:p>
            <a:pPr algn="r"/>
            <a:r>
              <a:rPr lang="ru-RU" sz="1400" dirty="0" err="1" smtClean="0">
                <a:solidFill>
                  <a:srgbClr val="0000CC"/>
                </a:solidFill>
              </a:rPr>
              <a:t>Шарангского</a:t>
            </a:r>
            <a:r>
              <a:rPr lang="ru-RU" sz="1400" dirty="0" smtClean="0">
                <a:solidFill>
                  <a:srgbClr val="0000CC"/>
                </a:solidFill>
              </a:rPr>
              <a:t> района</a:t>
            </a:r>
          </a:p>
          <a:p>
            <a:pPr algn="r"/>
            <a:r>
              <a:rPr lang="ru-RU" sz="1400" dirty="0" smtClean="0">
                <a:solidFill>
                  <a:srgbClr val="0000CC"/>
                </a:solidFill>
              </a:rPr>
              <a:t>Нижегородской области</a:t>
            </a:r>
          </a:p>
          <a:p>
            <a:pPr algn="r"/>
            <a:endParaRPr lang="ru-RU" sz="1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23034" cy="714380"/>
          </a:xfrm>
        </p:spPr>
        <p:txBody>
          <a:bodyPr>
            <a:normAutofit/>
          </a:bodyPr>
          <a:lstStyle/>
          <a:p>
            <a:r>
              <a:rPr lang="ru-RU" sz="2800" b="0" cap="none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Технологическая карта урока</a:t>
            </a:r>
            <a:endParaRPr lang="ru-RU" sz="2800" b="0" cap="none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214421"/>
          <a:ext cx="8072494" cy="5486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28826"/>
                <a:gridCol w="6143668"/>
              </a:tblGrid>
              <a:tr h="385477">
                <a:tc>
                  <a:txBody>
                    <a:bodyPr/>
                    <a:lstStyle/>
                    <a:p>
                      <a:r>
                        <a:rPr lang="ru-RU" dirty="0" smtClean="0"/>
                        <a:t>Дидактическая </a:t>
                      </a:r>
                    </a:p>
                    <a:p>
                      <a:r>
                        <a:rPr lang="ru-RU" dirty="0" smtClean="0"/>
                        <a:t>структура</a:t>
                      </a:r>
                      <a:r>
                        <a:rPr lang="ru-RU" baseline="0" dirty="0" smtClean="0"/>
                        <a:t> 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Методическая подструктура урока</a:t>
                      </a:r>
                      <a:endParaRPr lang="ru-RU" dirty="0"/>
                    </a:p>
                  </a:txBody>
                  <a:tcPr/>
                </a:tc>
              </a:tr>
              <a:tr h="385477"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 урока, план урока, возможная личностно-значимая</a:t>
                      </a:r>
                      <a:r>
                        <a:rPr lang="ru-RU" baseline="0" dirty="0" smtClean="0"/>
                        <a:t> проблема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Тема: Отмена крепостного права в России в 1861 году.</a:t>
                      </a:r>
                    </a:p>
                    <a:p>
                      <a:r>
                        <a:rPr lang="ru-RU" dirty="0" smtClean="0"/>
                        <a:t>План:</a:t>
                      </a:r>
                    </a:p>
                    <a:p>
                      <a:r>
                        <a:rPr lang="ru-RU" dirty="0" smtClean="0"/>
                        <a:t>1.Подготовка отмены крепостного права</a:t>
                      </a:r>
                    </a:p>
                    <a:p>
                      <a:r>
                        <a:rPr lang="ru-RU" dirty="0" smtClean="0"/>
                        <a:t>2.Отмена  крепостного права</a:t>
                      </a:r>
                    </a:p>
                    <a:p>
                      <a:r>
                        <a:rPr lang="ru-RU" dirty="0" smtClean="0"/>
                        <a:t>3.Значение отмены крепостного права.</a:t>
                      </a:r>
                    </a:p>
                    <a:p>
                      <a:r>
                        <a:rPr lang="ru-RU" dirty="0" smtClean="0"/>
                        <a:t>Возможная личностно-значимая проблема:</a:t>
                      </a:r>
                    </a:p>
                    <a:p>
                      <a:r>
                        <a:rPr lang="ru-RU" dirty="0" smtClean="0"/>
                        <a:t>Почему Н.А.Некрасов  о крестьянской реформе написал следующее: «Порвалась цепь великая, </a:t>
                      </a:r>
                      <a:r>
                        <a:rPr lang="ru-RU" dirty="0" err="1" smtClean="0"/>
                        <a:t>порвалась-расскочилася</a:t>
                      </a:r>
                      <a:r>
                        <a:rPr lang="ru-RU" dirty="0" smtClean="0"/>
                        <a:t>:</a:t>
                      </a:r>
                      <a:r>
                        <a:rPr lang="ru-RU" baseline="0" dirty="0" smtClean="0"/>
                        <a:t> одним концом по барину, другим- по мужику!»?</a:t>
                      </a:r>
                    </a:p>
                    <a:p>
                      <a:r>
                        <a:rPr lang="ru-RU" baseline="0" dirty="0" smtClean="0"/>
                        <a:t>Проблемное задание на урок:  Раскрыть сложность, двойственность и противоречивость крестьянской реформы.</a:t>
                      </a:r>
                      <a:endParaRPr lang="ru-RU" dirty="0"/>
                    </a:p>
                  </a:txBody>
                  <a:tcPr/>
                </a:tc>
              </a:tr>
              <a:tr h="385477"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Планируемые результаты изучения материала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Учащиеся понимают, что реформа</a:t>
                      </a:r>
                      <a:r>
                        <a:rPr lang="ru-RU" baseline="0" dirty="0" smtClean="0"/>
                        <a:t> дала гражданские права и свободы 25 </a:t>
                      </a:r>
                      <a:r>
                        <a:rPr lang="ru-RU" baseline="0" dirty="0" err="1" smtClean="0"/>
                        <a:t>млн.крестьян,но</a:t>
                      </a:r>
                      <a:r>
                        <a:rPr lang="ru-RU" baseline="0" dirty="0" smtClean="0"/>
                        <a:t> не наделила их землёй; вводятся в оборот новые термины –</a:t>
                      </a:r>
                      <a:r>
                        <a:rPr lang="ru-RU" baseline="0" dirty="0" err="1" smtClean="0"/>
                        <a:t>временнообязанные</a:t>
                      </a:r>
                      <a:r>
                        <a:rPr lang="ru-RU" baseline="0" dirty="0" smtClean="0"/>
                        <a:t> крестьяне, </a:t>
                      </a:r>
                      <a:r>
                        <a:rPr lang="ru-RU" baseline="0" dirty="0" err="1" smtClean="0"/>
                        <a:t>отрезки,выкуп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168610"/>
          <a:ext cx="8715436" cy="661797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28826"/>
                <a:gridCol w="6786610"/>
              </a:tblGrid>
              <a:tr h="857256">
                <a:tc>
                  <a:txBody>
                    <a:bodyPr/>
                    <a:lstStyle/>
                    <a:p>
                      <a:r>
                        <a:rPr lang="ru-RU" dirty="0" smtClean="0"/>
                        <a:t>Дидактическая структура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Методическая структура урока</a:t>
                      </a:r>
                      <a:endParaRPr lang="ru-RU" dirty="0"/>
                    </a:p>
                  </a:txBody>
                  <a:tcPr/>
                </a:tc>
              </a:tr>
              <a:tr h="1785950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Методы</a:t>
                      </a:r>
                      <a:r>
                        <a:rPr lang="ru-RU" baseline="0" dirty="0" smtClean="0"/>
                        <a:t> и приёмы обучения.</a:t>
                      </a:r>
                    </a:p>
                    <a:p>
                      <a:r>
                        <a:rPr lang="ru-RU" baseline="0" dirty="0" smtClean="0"/>
                        <a:t>Формы организации учебной деятельности.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Проверка</a:t>
                      </a:r>
                      <a:r>
                        <a:rPr lang="ru-RU" u="sng" baseline="0" dirty="0" smtClean="0"/>
                        <a:t> домашнего задания.5 минут.</a:t>
                      </a:r>
                    </a:p>
                    <a:p>
                      <a:r>
                        <a:rPr lang="ru-RU" u="none" baseline="0" dirty="0" smtClean="0"/>
                        <a:t>Учитель: беседа, постановка проблемы, цели урока</a:t>
                      </a:r>
                    </a:p>
                    <a:p>
                      <a:r>
                        <a:rPr lang="ru-RU" u="none" baseline="0" dirty="0" smtClean="0"/>
                        <a:t>Ученики: актуализация знаний.</a:t>
                      </a:r>
                    </a:p>
                    <a:p>
                      <a:r>
                        <a:rPr lang="ru-RU" u="none" baseline="0" dirty="0" smtClean="0"/>
                        <a:t>Метод: постановка риторических вопросов</a:t>
                      </a:r>
                    </a:p>
                    <a:p>
                      <a:endParaRPr lang="ru-RU" u="none" dirty="0"/>
                    </a:p>
                  </a:txBody>
                  <a:tcPr/>
                </a:tc>
              </a:tr>
              <a:tr h="22031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Изучение нового материала. Осмысление. 30 минут</a:t>
                      </a:r>
                    </a:p>
                    <a:p>
                      <a:r>
                        <a:rPr lang="ru-RU" i="1" u="none" dirty="0" smtClean="0"/>
                        <a:t>1.Подготовка отмены крепостного права.</a:t>
                      </a:r>
                    </a:p>
                    <a:p>
                      <a:r>
                        <a:rPr lang="ru-RU" i="0" u="none" dirty="0" smtClean="0"/>
                        <a:t>Учитель: беседа с классом</a:t>
                      </a:r>
                      <a:r>
                        <a:rPr lang="ru-RU" i="0" u="none" baseline="0" dirty="0" smtClean="0"/>
                        <a:t>  </a:t>
                      </a:r>
                      <a:r>
                        <a:rPr lang="ru-RU" i="0" u="none" baseline="0" dirty="0" smtClean="0">
                          <a:hlinkClick r:id="rId2" action="ppaction://hlinksldjump"/>
                        </a:rPr>
                        <a:t>с опорой на слайд презентации</a:t>
                      </a:r>
                      <a:endParaRPr lang="ru-RU" i="0" u="none" dirty="0" smtClean="0"/>
                    </a:p>
                    <a:p>
                      <a:r>
                        <a:rPr lang="ru-RU" i="0" u="none" dirty="0" smtClean="0"/>
                        <a:t>Ученики: работа в группах, работа в тетрадях- </a:t>
                      </a:r>
                      <a:r>
                        <a:rPr lang="ru-RU" i="0" u="none" dirty="0" smtClean="0">
                          <a:hlinkClick r:id="rId3" action="ppaction://hlinksldjump"/>
                        </a:rPr>
                        <a:t>схема в тетради</a:t>
                      </a:r>
                      <a:endParaRPr lang="ru-RU" i="0" u="none" dirty="0" smtClean="0"/>
                    </a:p>
                    <a:p>
                      <a:r>
                        <a:rPr lang="ru-RU" i="0" u="none" dirty="0" smtClean="0"/>
                        <a:t>Проблема:</a:t>
                      </a:r>
                      <a:r>
                        <a:rPr lang="ru-RU" i="0" u="none" baseline="0" dirty="0" smtClean="0"/>
                        <a:t> условия отмены крепостного права в проектах Назимова, либеральных чиновников и помещиков и </a:t>
                      </a:r>
                      <a:r>
                        <a:rPr lang="ru-RU" i="0" u="none" baseline="0" dirty="0" smtClean="0">
                          <a:hlinkClick r:id="rId4" action="ppaction://hlinksldjump"/>
                        </a:rPr>
                        <a:t>Александра 2.</a:t>
                      </a:r>
                      <a:endParaRPr lang="ru-RU" i="0" u="none" dirty="0" smtClean="0"/>
                    </a:p>
                    <a:p>
                      <a:r>
                        <a:rPr lang="ru-RU" i="0" u="none" dirty="0" smtClean="0"/>
                        <a:t>Метод: критическое мышление, групповое принятие</a:t>
                      </a:r>
                      <a:r>
                        <a:rPr lang="ru-RU" i="0" u="none" baseline="0" dirty="0" smtClean="0"/>
                        <a:t> решения</a:t>
                      </a:r>
                      <a:endParaRPr lang="ru-RU" i="0" u="none" dirty="0" smtClean="0"/>
                    </a:p>
                    <a:p>
                      <a:endParaRPr lang="ru-RU" u="none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0001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u="none" dirty="0" smtClean="0"/>
                        <a:t>2.Отмена крепостного права</a:t>
                      </a:r>
                      <a:endParaRPr lang="ru-RU" i="0" u="none" dirty="0" smtClean="0"/>
                    </a:p>
                    <a:p>
                      <a:r>
                        <a:rPr lang="ru-RU" i="0" u="none" dirty="0" smtClean="0"/>
                        <a:t>Учитель: постановка проблемы,</a:t>
                      </a:r>
                      <a:r>
                        <a:rPr lang="ru-RU" i="0" u="none" baseline="0" dirty="0" smtClean="0"/>
                        <a:t> </a:t>
                      </a:r>
                      <a:r>
                        <a:rPr lang="ru-RU" i="0" u="none" baseline="0" dirty="0" smtClean="0">
                          <a:hlinkClick r:id="rId5" action="ppaction://hlinksldjump"/>
                        </a:rPr>
                        <a:t>схема  алгоритма</a:t>
                      </a:r>
                      <a:endParaRPr lang="ru-RU" i="0" u="none" dirty="0" smtClean="0"/>
                    </a:p>
                    <a:p>
                      <a:r>
                        <a:rPr lang="ru-RU" i="0" u="none" dirty="0" smtClean="0"/>
                        <a:t>Ученики: анализ исторического источника,  самостоятельная </a:t>
                      </a:r>
                      <a:r>
                        <a:rPr lang="ru-RU" i="0" u="none" baseline="0" dirty="0" smtClean="0"/>
                        <a:t>работа- заполнить </a:t>
                      </a:r>
                      <a:r>
                        <a:rPr lang="ru-RU" i="0" u="none" baseline="0" dirty="0" smtClean="0">
                          <a:hlinkClick r:id="rId3" action="ppaction://hlinksldjump"/>
                        </a:rPr>
                        <a:t>схему в тетради</a:t>
                      </a:r>
                      <a:endParaRPr lang="ru-RU" i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428604"/>
          <a:ext cx="8143932" cy="48920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00264"/>
                <a:gridCol w="6143668"/>
              </a:tblGrid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Дидактическая структура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Методическая структура урока</a:t>
                      </a:r>
                      <a:endParaRPr lang="ru-RU" dirty="0"/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Проблема: проанализировать процедуру  освобождения крестьян.</a:t>
                      </a:r>
                    </a:p>
                    <a:p>
                      <a:r>
                        <a:rPr lang="ru-RU" dirty="0" smtClean="0"/>
                        <a:t>Метод:</a:t>
                      </a:r>
                      <a:r>
                        <a:rPr lang="ru-RU" baseline="0" dirty="0" smtClean="0"/>
                        <a:t> дифференциальный алгоритм чтения исторического источника</a:t>
                      </a:r>
                      <a:endParaRPr lang="ru-RU" dirty="0"/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u="none" dirty="0" smtClean="0"/>
                        <a:t>3.Значение отмены крепостного права</a:t>
                      </a:r>
                    </a:p>
                    <a:p>
                      <a:r>
                        <a:rPr lang="ru-RU" i="0" u="none" dirty="0" smtClean="0"/>
                        <a:t>Учитель:</a:t>
                      </a:r>
                      <a:r>
                        <a:rPr lang="ru-RU" i="0" u="none" baseline="0" dirty="0" smtClean="0"/>
                        <a:t> </a:t>
                      </a:r>
                      <a:r>
                        <a:rPr lang="ru-RU" i="0" u="none" baseline="0" dirty="0" smtClean="0">
                          <a:hlinkClick r:id="rId2" action="ppaction://hlinksldjump"/>
                        </a:rPr>
                        <a:t>беседа с классом</a:t>
                      </a:r>
                      <a:endParaRPr lang="ru-RU" i="0" u="none" baseline="0" dirty="0" smtClean="0"/>
                    </a:p>
                    <a:p>
                      <a:r>
                        <a:rPr lang="ru-RU" i="0" u="none" baseline="0" dirty="0" smtClean="0"/>
                        <a:t>Ученики: </a:t>
                      </a:r>
                      <a:r>
                        <a:rPr lang="ru-RU" i="0" u="none" baseline="0" dirty="0" smtClean="0">
                          <a:hlinkClick r:id="rId3" action="ppaction://hlinksldjump"/>
                        </a:rPr>
                        <a:t>заполнение схемы в тетради</a:t>
                      </a:r>
                      <a:endParaRPr lang="ru-RU" i="0" u="none" baseline="0" dirty="0" smtClean="0"/>
                    </a:p>
                    <a:p>
                      <a:r>
                        <a:rPr lang="ru-RU" i="0" u="none" dirty="0" smtClean="0"/>
                        <a:t>Проблема: двойственный характер реформы</a:t>
                      </a:r>
                    </a:p>
                    <a:p>
                      <a:r>
                        <a:rPr lang="ru-RU" i="0" u="none" dirty="0" smtClean="0"/>
                        <a:t>Метод: индивидуальная работа </a:t>
                      </a:r>
                      <a:endParaRPr lang="ru-RU" i="0" u="none" dirty="0"/>
                    </a:p>
                  </a:txBody>
                  <a:tcPr/>
                </a:tc>
              </a:tr>
              <a:tr h="15001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                Рефлексия. Домашнее задание.10 минут.</a:t>
                      </a:r>
                    </a:p>
                    <a:p>
                      <a:r>
                        <a:rPr lang="ru-RU" dirty="0" smtClean="0"/>
                        <a:t>              Учитель</a:t>
                      </a:r>
                      <a:r>
                        <a:rPr lang="ru-RU" baseline="0" dirty="0" smtClean="0"/>
                        <a:t> и ученики: обсуждение проблемы с              использованием </a:t>
                      </a:r>
                      <a:r>
                        <a:rPr lang="ru-RU" baseline="0" dirty="0" smtClean="0">
                          <a:hlinkClick r:id="rId4" action="ppaction://hlinksldjump"/>
                        </a:rPr>
                        <a:t>презентации.</a:t>
                      </a:r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                             </a:t>
                      </a:r>
                      <a:r>
                        <a:rPr lang="ru-RU" baseline="0" dirty="0" smtClean="0">
                          <a:hlinkClick r:id="rId5" action="ppaction://hlinksldjump"/>
                        </a:rPr>
                        <a:t>  </a:t>
                      </a:r>
                      <a:r>
                        <a:rPr lang="ru-RU" baseline="0" dirty="0" err="1" smtClean="0">
                          <a:hlinkClick r:id="rId5" action="ppaction://hlinksldjump"/>
                        </a:rPr>
                        <a:t>Синквейн</a:t>
                      </a:r>
                      <a:r>
                        <a:rPr lang="ru-RU" baseline="0" dirty="0" smtClean="0">
                          <a:hlinkClick r:id="rId5" action="ppaction://hlinksldjump"/>
                        </a:rPr>
                        <a:t>.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Стрелка влево 2">
            <a:hlinkClick r:id="rId6" action="ppaction://hlinksldjump"/>
          </p:cNvPr>
          <p:cNvSpPr/>
          <p:nvPr/>
        </p:nvSpPr>
        <p:spPr>
          <a:xfrm>
            <a:off x="357158" y="5857892"/>
            <a:ext cx="785818" cy="6429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Дидактический материал к уроку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pic>
        <p:nvPicPr>
          <p:cNvPr id="4" name="Содержимое 3" descr="4_crgf9kqe0oc7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71670" y="1357298"/>
            <a:ext cx="5061664" cy="4708525"/>
          </a:xfrm>
        </p:spPr>
      </p:pic>
      <p:sp>
        <p:nvSpPr>
          <p:cNvPr id="8" name="TextBox 7"/>
          <p:cNvSpPr txBox="1"/>
          <p:nvPr/>
        </p:nvSpPr>
        <p:spPr>
          <a:xfrm>
            <a:off x="2857488" y="6286520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Александр 2 Освободитель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357158" y="5500702"/>
            <a:ext cx="571504" cy="928694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71480"/>
            <a:ext cx="8215338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solidFill>
                  <a:srgbClr val="0000CC"/>
                </a:solidFill>
                <a:latin typeface="+mn-lt"/>
              </a:rPr>
              <a:t>Отмена крепостного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solidFill>
                  <a:srgbClr val="0000CC"/>
                </a:solidFill>
                <a:latin typeface="+mn-lt"/>
              </a:rPr>
              <a:t>права в России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5"/>
          <p:cNvSpPr>
            <a:spLocks noChangeArrowheads="1"/>
          </p:cNvSpPr>
          <p:nvPr/>
        </p:nvSpPr>
        <p:spPr bwMode="auto">
          <a:xfrm>
            <a:off x="142875" y="2571750"/>
            <a:ext cx="17033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i="1" dirty="0">
                <a:solidFill>
                  <a:srgbClr val="0000CC"/>
                </a:solidFill>
                <a:latin typeface="Franklin Gothic Book" pitchFamily="34" charset="0"/>
              </a:rPr>
              <a:t>Подготовка </a:t>
            </a:r>
          </a:p>
          <a:p>
            <a:r>
              <a:rPr lang="ru-RU" sz="2000" b="1" i="1" dirty="0">
                <a:solidFill>
                  <a:srgbClr val="0000CC"/>
                </a:solidFill>
                <a:latin typeface="Franklin Gothic Book" pitchFamily="34" charset="0"/>
              </a:rPr>
              <a:t>крестьянской</a:t>
            </a:r>
          </a:p>
          <a:p>
            <a:r>
              <a:rPr lang="ru-RU" sz="2000" b="1" i="1" dirty="0">
                <a:solidFill>
                  <a:srgbClr val="0000CC"/>
                </a:solidFill>
                <a:latin typeface="Franklin Gothic Book" pitchFamily="34" charset="0"/>
              </a:rPr>
              <a:t> реформы</a:t>
            </a:r>
          </a:p>
        </p:txBody>
      </p:sp>
      <p:sp>
        <p:nvSpPr>
          <p:cNvPr id="11267" name="Прямоугольник 6"/>
          <p:cNvSpPr>
            <a:spLocks noChangeArrowheads="1"/>
          </p:cNvSpPr>
          <p:nvPr/>
        </p:nvSpPr>
        <p:spPr bwMode="auto">
          <a:xfrm>
            <a:off x="2357438" y="571500"/>
            <a:ext cx="6500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CC"/>
                </a:solidFill>
                <a:latin typeface="Franklin Gothic Book" pitchFamily="34" charset="0"/>
              </a:rPr>
              <a:t>30 марта 1856 г. речь  Александра </a:t>
            </a:r>
            <a:r>
              <a:rPr lang="en-US" dirty="0">
                <a:solidFill>
                  <a:srgbClr val="0000CC"/>
                </a:solidFill>
                <a:latin typeface="Franklin Gothic Book" pitchFamily="34" charset="0"/>
              </a:rPr>
              <a:t>I</a:t>
            </a:r>
            <a:r>
              <a:rPr lang="ru-RU" dirty="0">
                <a:solidFill>
                  <a:srgbClr val="0000CC"/>
                </a:solidFill>
                <a:latin typeface="Franklin Gothic Book" pitchFamily="34" charset="0"/>
              </a:rPr>
              <a:t> перед представителями московского дворянства </a:t>
            </a:r>
          </a:p>
        </p:txBody>
      </p:sp>
      <p:sp>
        <p:nvSpPr>
          <p:cNvPr id="11268" name="Прямоугольник 5"/>
          <p:cNvSpPr>
            <a:spLocks noChangeArrowheads="1"/>
          </p:cNvSpPr>
          <p:nvPr/>
        </p:nvSpPr>
        <p:spPr bwMode="auto">
          <a:xfrm>
            <a:off x="2357438" y="1643063"/>
            <a:ext cx="6572250" cy="580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CC"/>
                </a:solidFill>
              </a:rPr>
              <a:t>3 января 1857 г. – образован Секретный комитет</a:t>
            </a:r>
          </a:p>
          <a:p>
            <a:endParaRPr lang="ru-RU" sz="1400" dirty="0">
              <a:solidFill>
                <a:srgbClr val="0000CC"/>
              </a:solidFill>
            </a:endParaRPr>
          </a:p>
          <a:p>
            <a:endParaRPr lang="ru-RU" sz="1400" dirty="0">
              <a:solidFill>
                <a:srgbClr val="0000CC"/>
              </a:solidFill>
            </a:endParaRPr>
          </a:p>
          <a:p>
            <a:endParaRPr lang="ru-RU" sz="1400" dirty="0">
              <a:solidFill>
                <a:srgbClr val="0000CC"/>
              </a:solidFill>
            </a:endParaRPr>
          </a:p>
          <a:p>
            <a:r>
              <a:rPr lang="ru-RU" dirty="0">
                <a:solidFill>
                  <a:srgbClr val="0000CC"/>
                </a:solidFill>
              </a:rPr>
              <a:t>Октябрь 1857 г. адрес В.И.Назимова </a:t>
            </a:r>
            <a:r>
              <a:rPr lang="ru-RU" sz="1100" dirty="0">
                <a:solidFill>
                  <a:srgbClr val="0000CC"/>
                </a:solidFill>
              </a:rPr>
              <a:t>(освобождение крестьян без земли)</a:t>
            </a:r>
          </a:p>
          <a:p>
            <a:endParaRPr lang="ru-RU" sz="1100" dirty="0">
              <a:solidFill>
                <a:srgbClr val="0000CC"/>
              </a:solidFill>
            </a:endParaRPr>
          </a:p>
          <a:p>
            <a:endParaRPr lang="ru-RU" sz="1100" dirty="0">
              <a:solidFill>
                <a:srgbClr val="0000CC"/>
              </a:solidFill>
            </a:endParaRPr>
          </a:p>
          <a:p>
            <a:endParaRPr lang="ru-RU" sz="1100" dirty="0">
              <a:solidFill>
                <a:srgbClr val="0000CC"/>
              </a:solidFill>
            </a:endParaRPr>
          </a:p>
          <a:p>
            <a:r>
              <a:rPr lang="ru-RU" dirty="0">
                <a:solidFill>
                  <a:srgbClr val="0000CC"/>
                </a:solidFill>
              </a:rPr>
              <a:t>20 ноября 1857 г. – рескрипт В.И.Назимову </a:t>
            </a:r>
          </a:p>
          <a:p>
            <a:r>
              <a:rPr lang="ru-RU" sz="1100" dirty="0">
                <a:solidFill>
                  <a:srgbClr val="0000CC"/>
                </a:solidFill>
              </a:rPr>
              <a:t>(освобождение  с землей за выкуп)</a:t>
            </a:r>
          </a:p>
          <a:p>
            <a:endParaRPr lang="ru-RU" dirty="0">
              <a:solidFill>
                <a:srgbClr val="0000CC"/>
              </a:solidFill>
            </a:endParaRPr>
          </a:p>
          <a:p>
            <a:endParaRPr lang="ru-RU" dirty="0">
              <a:solidFill>
                <a:srgbClr val="0000CC"/>
              </a:solidFill>
            </a:endParaRPr>
          </a:p>
          <a:p>
            <a:r>
              <a:rPr lang="ru-RU" dirty="0">
                <a:solidFill>
                  <a:srgbClr val="0000CC"/>
                </a:solidFill>
              </a:rPr>
              <a:t>Февраль 1858 г. Секретный комитет переименован в Главный (председатель – Константин Николаевич)</a:t>
            </a:r>
          </a:p>
          <a:p>
            <a:endParaRPr lang="ru-RU" dirty="0">
              <a:solidFill>
                <a:srgbClr val="0000CC"/>
              </a:solidFill>
            </a:endParaRPr>
          </a:p>
          <a:p>
            <a:endParaRPr lang="ru-RU" dirty="0">
              <a:solidFill>
                <a:srgbClr val="0000CC"/>
              </a:solidFill>
            </a:endParaRPr>
          </a:p>
          <a:p>
            <a:endParaRPr lang="ru-RU" dirty="0">
              <a:solidFill>
                <a:srgbClr val="0000CC"/>
              </a:solidFill>
            </a:endParaRPr>
          </a:p>
          <a:p>
            <a:r>
              <a:rPr lang="ru-RU" dirty="0">
                <a:solidFill>
                  <a:srgbClr val="0000CC"/>
                </a:solidFill>
              </a:rPr>
              <a:t>Март 1859 г. – создание Редакционных комиссий</a:t>
            </a:r>
            <a:r>
              <a:rPr lang="ru-RU" dirty="0">
                <a:solidFill>
                  <a:srgbClr val="0000CC"/>
                </a:solidFill>
                <a:hlinkClick r:id="rId3" action="ppaction://hlinksldjump"/>
              </a:rPr>
              <a:t> </a:t>
            </a:r>
            <a:r>
              <a:rPr lang="ru-RU" dirty="0">
                <a:solidFill>
                  <a:srgbClr val="0000CC"/>
                </a:solidFill>
              </a:rPr>
              <a:t>(председатель – Я.И.Ростовцев)</a:t>
            </a:r>
          </a:p>
          <a:p>
            <a:endParaRPr lang="ru-RU" sz="1100" dirty="0">
              <a:solidFill>
                <a:srgbClr val="0000CC"/>
              </a:solidFill>
            </a:endParaRPr>
          </a:p>
          <a:p>
            <a:endParaRPr lang="ru-RU" dirty="0"/>
          </a:p>
          <a:p>
            <a:endParaRPr lang="ru-RU" sz="1100" dirty="0"/>
          </a:p>
          <a:p>
            <a:endParaRPr lang="ru-RU" dirty="0"/>
          </a:p>
          <a:p>
            <a:r>
              <a:rPr lang="ru-RU" sz="1100" dirty="0"/>
              <a:t>  </a:t>
            </a:r>
          </a:p>
        </p:txBody>
      </p:sp>
      <p:cxnSp>
        <p:nvCxnSpPr>
          <p:cNvPr id="8" name="Прямая со стрелкой 7"/>
          <p:cNvCxnSpPr>
            <a:stCxn id="11266" idx="3"/>
            <a:endCxn id="11267" idx="1"/>
          </p:cNvCxnSpPr>
          <p:nvPr/>
        </p:nvCxnSpPr>
        <p:spPr>
          <a:xfrm flipV="1">
            <a:off x="1846263" y="895350"/>
            <a:ext cx="511175" cy="2184400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11266" idx="3"/>
          </p:cNvCxnSpPr>
          <p:nvPr/>
        </p:nvCxnSpPr>
        <p:spPr>
          <a:xfrm flipV="1">
            <a:off x="1846263" y="2143125"/>
            <a:ext cx="439737" cy="936625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1266" idx="3"/>
          </p:cNvCxnSpPr>
          <p:nvPr/>
        </p:nvCxnSpPr>
        <p:spPr>
          <a:xfrm>
            <a:off x="1846263" y="3079750"/>
            <a:ext cx="439737" cy="2921000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1266" idx="3"/>
          </p:cNvCxnSpPr>
          <p:nvPr/>
        </p:nvCxnSpPr>
        <p:spPr>
          <a:xfrm flipV="1">
            <a:off x="1846263" y="2786063"/>
            <a:ext cx="439737" cy="293687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1266" idx="3"/>
          </p:cNvCxnSpPr>
          <p:nvPr/>
        </p:nvCxnSpPr>
        <p:spPr>
          <a:xfrm>
            <a:off x="1846263" y="3079750"/>
            <a:ext cx="511175" cy="4206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1266" idx="3"/>
            <a:endCxn id="11268" idx="1"/>
          </p:cNvCxnSpPr>
          <p:nvPr/>
        </p:nvCxnSpPr>
        <p:spPr>
          <a:xfrm>
            <a:off x="1846263" y="3079750"/>
            <a:ext cx="511175" cy="1465263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трелка влево 10">
            <a:hlinkClick r:id="rId4" action="ppaction://hlinksldjump"/>
          </p:cNvPr>
          <p:cNvSpPr/>
          <p:nvPr/>
        </p:nvSpPr>
        <p:spPr>
          <a:xfrm>
            <a:off x="428596" y="5286388"/>
            <a:ext cx="857256" cy="928694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4"/>
          <p:cNvSpPr>
            <a:spLocks noChangeArrowheads="1"/>
          </p:cNvSpPr>
          <p:nvPr/>
        </p:nvSpPr>
        <p:spPr bwMode="auto">
          <a:xfrm>
            <a:off x="39688" y="2428875"/>
            <a:ext cx="18115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00CC"/>
                </a:solidFill>
              </a:rPr>
              <a:t>Основные </a:t>
            </a:r>
          </a:p>
          <a:p>
            <a:r>
              <a:rPr lang="ru-RU" sz="2400" b="1" i="1" dirty="0">
                <a:solidFill>
                  <a:srgbClr val="0000CC"/>
                </a:solidFill>
              </a:rPr>
              <a:t>положения </a:t>
            </a:r>
          </a:p>
          <a:p>
            <a:r>
              <a:rPr lang="ru-RU" sz="2400" b="1" i="1" dirty="0">
                <a:solidFill>
                  <a:srgbClr val="0000CC"/>
                </a:solidFill>
              </a:rPr>
              <a:t>реформы</a:t>
            </a:r>
          </a:p>
        </p:txBody>
      </p:sp>
      <p:sp>
        <p:nvSpPr>
          <p:cNvPr id="12291" name="Прямоугольник 5"/>
          <p:cNvSpPr>
            <a:spLocks noChangeArrowheads="1"/>
          </p:cNvSpPr>
          <p:nvPr/>
        </p:nvSpPr>
        <p:spPr bwMode="auto">
          <a:xfrm>
            <a:off x="2428875" y="500063"/>
            <a:ext cx="6500813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0000CC"/>
                </a:solidFill>
              </a:rPr>
              <a:t>19 февраля 1861 г. – подписание Манифеста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5 марта - объявление об отмене крепостного права</a:t>
            </a:r>
          </a:p>
          <a:p>
            <a:pPr>
              <a:buFontTx/>
              <a:buChar char="-"/>
            </a:pPr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Предоставление свободы крестьянам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u="sng" dirty="0">
                <a:solidFill>
                  <a:srgbClr val="0000CC"/>
                </a:solidFill>
              </a:rPr>
              <a:t>Наделение землей</a:t>
            </a:r>
          </a:p>
          <a:p>
            <a:endParaRPr lang="ru-RU" sz="2000" b="1" u="sng" dirty="0">
              <a:solidFill>
                <a:srgbClr val="0000CC"/>
              </a:solidFill>
            </a:endParaRPr>
          </a:p>
          <a:p>
            <a:r>
              <a:rPr lang="ru-RU" sz="2000" b="1" u="sng" dirty="0">
                <a:solidFill>
                  <a:srgbClr val="0000CC"/>
                </a:solidFill>
              </a:rPr>
              <a:t>Выкупная сделка на определенных условиях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Крестьяне – собственники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Крестьяне - </a:t>
            </a:r>
            <a:r>
              <a:rPr lang="ru-RU" sz="2000" b="1" dirty="0" err="1">
                <a:solidFill>
                  <a:srgbClr val="0000CC"/>
                </a:solidFill>
              </a:rPr>
              <a:t>временнообязанные</a:t>
            </a:r>
            <a:endParaRPr lang="ru-RU" sz="2000" b="1" dirty="0">
              <a:solidFill>
                <a:srgbClr val="0000CC"/>
              </a:solidFill>
            </a:endParaRP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Отрезки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Порядок выкупной сделки определялся «Уставной грамотой»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endParaRPr lang="ru-RU" dirty="0">
              <a:solidFill>
                <a:srgbClr val="0000CC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964389" y="1607343"/>
            <a:ext cx="2357457" cy="571485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1321593" y="1964532"/>
            <a:ext cx="1643063" cy="571500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 flipH="1" flipV="1">
            <a:off x="1750218" y="2393157"/>
            <a:ext cx="785813" cy="571500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1857375" y="2714620"/>
            <a:ext cx="571485" cy="3571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1785929" y="3143258"/>
            <a:ext cx="642941" cy="500049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1607333" y="3321853"/>
            <a:ext cx="1071568" cy="571485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1321583" y="3607604"/>
            <a:ext cx="1714509" cy="642925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964393" y="3964794"/>
            <a:ext cx="2357451" cy="571487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857375" y="3071813"/>
            <a:ext cx="500047" cy="71435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0" y="3006725"/>
            <a:ext cx="23950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i="1" dirty="0">
                <a:solidFill>
                  <a:srgbClr val="0000CC"/>
                </a:solidFill>
              </a:rPr>
              <a:t>Значение отмены</a:t>
            </a:r>
          </a:p>
          <a:p>
            <a:r>
              <a:rPr lang="ru-RU" sz="2000" b="1" i="1" dirty="0">
                <a:solidFill>
                  <a:srgbClr val="0000CC"/>
                </a:solidFill>
              </a:rPr>
              <a:t>крепостного права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3105150" y="928688"/>
            <a:ext cx="5454763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00CC"/>
                </a:solidFill>
              </a:rPr>
              <a:t>Личная   свобода  крестьян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Социальное  расслоение: 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Сохранение помещичьего землевладения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Малоземелье крестьян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Необходимость других реформ</a:t>
            </a:r>
          </a:p>
          <a:p>
            <a:endParaRPr lang="ru-RU" sz="2000" b="1" dirty="0">
              <a:solidFill>
                <a:srgbClr val="0000CC"/>
              </a:solidFill>
            </a:endParaRPr>
          </a:p>
          <a:p>
            <a:endParaRPr lang="ru-RU" sz="2000" b="1" dirty="0">
              <a:solidFill>
                <a:srgbClr val="0000CC"/>
              </a:solidFill>
            </a:endParaRPr>
          </a:p>
          <a:p>
            <a:r>
              <a:rPr lang="ru-RU" sz="2000" b="1" dirty="0">
                <a:solidFill>
                  <a:srgbClr val="0000CC"/>
                </a:solidFill>
              </a:rPr>
              <a:t>Создание условий для развития капитализма</a:t>
            </a:r>
          </a:p>
          <a:p>
            <a:endParaRPr lang="ru-RU" dirty="0">
              <a:solidFill>
                <a:srgbClr val="0000CC"/>
              </a:solidFill>
            </a:endParaRPr>
          </a:p>
        </p:txBody>
      </p:sp>
      <p:cxnSp>
        <p:nvCxnSpPr>
          <p:cNvPr id="6" name="Прямая со стрелкой 5"/>
          <p:cNvCxnSpPr>
            <a:stCxn id="13314" idx="3"/>
          </p:cNvCxnSpPr>
          <p:nvPr/>
        </p:nvCxnSpPr>
        <p:spPr>
          <a:xfrm flipV="1">
            <a:off x="2395079" y="1214438"/>
            <a:ext cx="676734" cy="2146230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13314" idx="3"/>
          </p:cNvCxnSpPr>
          <p:nvPr/>
        </p:nvCxnSpPr>
        <p:spPr>
          <a:xfrm flipV="1">
            <a:off x="2395079" y="2143126"/>
            <a:ext cx="748171" cy="1217542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13314" idx="3"/>
          </p:cNvCxnSpPr>
          <p:nvPr/>
        </p:nvCxnSpPr>
        <p:spPr>
          <a:xfrm flipV="1">
            <a:off x="2395079" y="3000376"/>
            <a:ext cx="748171" cy="360292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13314" idx="3"/>
          </p:cNvCxnSpPr>
          <p:nvPr/>
        </p:nvCxnSpPr>
        <p:spPr>
          <a:xfrm>
            <a:off x="2395079" y="3360668"/>
            <a:ext cx="748171" cy="496957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3314" idx="3"/>
          </p:cNvCxnSpPr>
          <p:nvPr/>
        </p:nvCxnSpPr>
        <p:spPr>
          <a:xfrm>
            <a:off x="2395079" y="3360668"/>
            <a:ext cx="748171" cy="1425645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3314" idx="3"/>
          </p:cNvCxnSpPr>
          <p:nvPr/>
        </p:nvCxnSpPr>
        <p:spPr>
          <a:xfrm>
            <a:off x="2395079" y="3360668"/>
            <a:ext cx="676734" cy="2282895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25" y="571500"/>
            <a:ext cx="7215188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Проект отмены крепостного права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25" y="2000250"/>
            <a:ext cx="7143750" cy="642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dirty="0"/>
              <a:t>Редакционные комиссии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0125" y="4929188"/>
            <a:ext cx="7143750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Губернские  дворянские комитеты</a:t>
            </a:r>
          </a:p>
        </p:txBody>
      </p:sp>
      <p:sp>
        <p:nvSpPr>
          <p:cNvPr id="6" name="Стрелка вверх 5"/>
          <p:cNvSpPr/>
          <p:nvPr/>
        </p:nvSpPr>
        <p:spPr>
          <a:xfrm>
            <a:off x="4143375" y="1214438"/>
            <a:ext cx="785813" cy="7143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верх 6"/>
          <p:cNvSpPr/>
          <p:nvPr/>
        </p:nvSpPr>
        <p:spPr>
          <a:xfrm rot="2028232">
            <a:off x="1615977" y="2587708"/>
            <a:ext cx="857256" cy="22854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600" b="1" dirty="0"/>
              <a:t>Губернские</a:t>
            </a:r>
          </a:p>
          <a:p>
            <a:pPr algn="ctr">
              <a:defRPr/>
            </a:pPr>
            <a:r>
              <a:rPr lang="ru-RU" sz="1600" b="1" dirty="0"/>
              <a:t>проекты </a:t>
            </a:r>
          </a:p>
        </p:txBody>
      </p:sp>
      <p:sp>
        <p:nvSpPr>
          <p:cNvPr id="8" name="Стрелка вверх 7"/>
          <p:cNvSpPr/>
          <p:nvPr/>
        </p:nvSpPr>
        <p:spPr>
          <a:xfrm>
            <a:off x="4143372" y="2784486"/>
            <a:ext cx="857256" cy="2022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600" b="1" dirty="0"/>
              <a:t>Губернские</a:t>
            </a:r>
          </a:p>
          <a:p>
            <a:pPr algn="ctr">
              <a:defRPr/>
            </a:pPr>
            <a:r>
              <a:rPr lang="ru-RU" sz="1600" b="1" dirty="0"/>
              <a:t>проекты </a:t>
            </a:r>
          </a:p>
        </p:txBody>
      </p:sp>
      <p:sp>
        <p:nvSpPr>
          <p:cNvPr id="10" name="Стрелка вверх 9"/>
          <p:cNvSpPr/>
          <p:nvPr/>
        </p:nvSpPr>
        <p:spPr>
          <a:xfrm rot="19543255">
            <a:off x="6459538" y="2608263"/>
            <a:ext cx="857250" cy="22193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defRPr/>
            </a:pPr>
            <a:r>
              <a:rPr lang="ru-RU" sz="1600" b="1" dirty="0"/>
              <a:t>Губернские</a:t>
            </a:r>
          </a:p>
          <a:p>
            <a:pPr algn="ctr">
              <a:defRPr/>
            </a:pPr>
            <a:r>
              <a:rPr lang="ru-RU" sz="1600" b="1" dirty="0"/>
              <a:t>проекты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28688" y="4143375"/>
            <a:ext cx="6429375" cy="135731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отрезки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28662" y="4071942"/>
            <a:ext cx="5000625" cy="13573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максимальный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643042" y="214290"/>
            <a:ext cx="6000750" cy="5000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Р О С С И Я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8625" y="1285875"/>
            <a:ext cx="2071688" cy="71437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Нечерноземная полоса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29000" y="1285875"/>
            <a:ext cx="2214563" cy="71437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Черноземная полоса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86500" y="1285875"/>
            <a:ext cx="2071688" cy="71437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Степная полоса</a:t>
            </a:r>
          </a:p>
        </p:txBody>
      </p:sp>
      <p:sp>
        <p:nvSpPr>
          <p:cNvPr id="6" name="Овал 5"/>
          <p:cNvSpPr/>
          <p:nvPr/>
        </p:nvSpPr>
        <p:spPr>
          <a:xfrm>
            <a:off x="2571750" y="2643188"/>
            <a:ext cx="3929063" cy="785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РАЗМЕР НАДЕЛА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28688" y="4857750"/>
            <a:ext cx="2857500" cy="6429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минимальный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15063" y="4214813"/>
            <a:ext cx="1000125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отрезки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536575" y="5894388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6965950" y="5894388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1563" y="6130925"/>
            <a:ext cx="62865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Надел, которым пользовался крестьянин до реформы 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143625" y="5572125"/>
            <a:ext cx="104140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 – 40 % </a:t>
            </a:r>
          </a:p>
          <a:p>
            <a:pPr>
              <a:defRPr/>
            </a:pP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надела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6465094" y="3107532"/>
            <a:ext cx="714375" cy="357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6036469" y="4036219"/>
            <a:ext cx="714375" cy="357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5393532" y="5036344"/>
            <a:ext cx="928687" cy="428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7715250" y="4643438"/>
            <a:ext cx="1285875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помещику</a:t>
            </a:r>
          </a:p>
        </p:txBody>
      </p:sp>
      <p:sp>
        <p:nvSpPr>
          <p:cNvPr id="27" name="Стрелка вправо 26"/>
          <p:cNvSpPr/>
          <p:nvPr/>
        </p:nvSpPr>
        <p:spPr>
          <a:xfrm>
            <a:off x="7429500" y="4786313"/>
            <a:ext cx="214313" cy="214312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429125" y="2071688"/>
            <a:ext cx="285750" cy="50006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 rot="2883039">
            <a:off x="6703219" y="1931194"/>
            <a:ext cx="346075" cy="1052513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 rot="18887418">
            <a:off x="2036762" y="1968501"/>
            <a:ext cx="347663" cy="10525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4429125" y="3500438"/>
            <a:ext cx="357188" cy="571500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>
            <a:off x="4500563" y="785813"/>
            <a:ext cx="188912" cy="357187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>
            <a:off x="1714500" y="857250"/>
            <a:ext cx="188913" cy="357188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>
            <a:off x="7358063" y="785813"/>
            <a:ext cx="188912" cy="357187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7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0"/>
                            </p:stCondLst>
                            <p:childTnLst>
                              <p:par>
                                <p:cTn id="8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7000"/>
                            </p:stCondLst>
                            <p:childTnLst>
                              <p:par>
                                <p:cTn id="8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9000"/>
                            </p:stCondLst>
                            <p:childTnLst>
                              <p:par>
                                <p:cTn id="9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0"/>
                            </p:stCondLst>
                            <p:childTnLst>
                              <p:par>
                                <p:cTn id="10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500"/>
                            </p:stCondLst>
                            <p:childTnLst>
                              <p:par>
                                <p:cTn id="10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0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2000"/>
                            </p:stCondLst>
                            <p:childTnLst>
                              <p:par>
                                <p:cTn id="1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2" grpId="0" animBg="1"/>
      <p:bldP spid="3" grpId="0" animBg="1"/>
      <p:bldP spid="4" grpId="0" animBg="1"/>
      <p:bldP spid="5" grpId="0" animBg="1"/>
      <p:bldP spid="6" grpId="0" animBg="1"/>
      <p:bldP spid="10" grpId="0" animBg="1"/>
      <p:bldP spid="12" grpId="0"/>
      <p:bldP spid="26" grpId="0" animBg="1"/>
      <p:bldP spid="27" grpId="0" animBg="1"/>
      <p:bldP spid="29" grpId="0" animBg="1"/>
      <p:bldP spid="33" grpId="0" animBg="1"/>
      <p:bldP spid="34" grpId="0" animBg="1"/>
      <p:bldP spid="46" grpId="0" animBg="1"/>
      <p:bldP spid="47" grpId="0" animBg="1"/>
      <p:bldP spid="49" grpId="0" animBg="1"/>
      <p:bldP spid="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44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Аннотация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214422"/>
            <a:ext cx="8229600" cy="4708525"/>
          </a:xfrm>
        </p:spPr>
        <p:txBody>
          <a:bodyPr>
            <a:noAutofit/>
          </a:bodyPr>
          <a:lstStyle/>
          <a:p>
            <a:r>
              <a:rPr lang="ru-RU" sz="2200" dirty="0" smtClean="0">
                <a:solidFill>
                  <a:srgbClr val="0000CC"/>
                </a:solidFill>
              </a:rPr>
              <a:t>В основу занятия положена логика  раскрытия содержания крестьянской реформы  19 века через критическое мышление, анализ исторического источника с помощью  дифференциального алгоритма чтения, через заполнение схем с опорой на слайды презентации, составление </a:t>
            </a:r>
            <a:r>
              <a:rPr lang="ru-RU" sz="2200" dirty="0" err="1" smtClean="0">
                <a:solidFill>
                  <a:srgbClr val="0000CC"/>
                </a:solidFill>
              </a:rPr>
              <a:t>синквейна</a:t>
            </a:r>
            <a:r>
              <a:rPr lang="ru-RU" sz="2200" dirty="0" smtClean="0">
                <a:solidFill>
                  <a:srgbClr val="0000CC"/>
                </a:solidFill>
              </a:rPr>
              <a:t> , индивидуальную работу.</a:t>
            </a:r>
          </a:p>
          <a:p>
            <a:r>
              <a:rPr lang="ru-RU" sz="2200" dirty="0" smtClean="0">
                <a:solidFill>
                  <a:srgbClr val="0000CC"/>
                </a:solidFill>
              </a:rPr>
              <a:t>Учащиеся получают возможность выяснить то, что это падение произошло в результате реформы , проведённой сверху,  в интересах помещиков –крепостников, а не в результате буржуазной революции.  Соответственно характер крестьянской реформы –помещичье-крепостнический.</a:t>
            </a:r>
          </a:p>
          <a:p>
            <a:r>
              <a:rPr lang="ru-RU" sz="2200" dirty="0" smtClean="0">
                <a:solidFill>
                  <a:srgbClr val="0000CC"/>
                </a:solidFill>
              </a:rPr>
              <a:t>Данный  урок является частью темы «Великие реформы» Материал данного урока может быть использован в деятельности ученика и учителя как в  8 классе, так и на уроках в 10 классе, а также во внеклассной работе, и на факультативных занятиях.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071670" y="714356"/>
            <a:ext cx="3571900" cy="64294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ВЫКУПНАЯ   СУММА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29375" y="642938"/>
            <a:ext cx="257175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в 1,5 раза больше реальной стоимости земли</a:t>
            </a:r>
          </a:p>
        </p:txBody>
      </p:sp>
      <p:sp>
        <p:nvSpPr>
          <p:cNvPr id="4" name="Овал 3"/>
          <p:cNvSpPr/>
          <p:nvPr/>
        </p:nvSpPr>
        <p:spPr>
          <a:xfrm>
            <a:off x="714348" y="2000240"/>
            <a:ext cx="2928937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20% крестьянин платил сам</a:t>
            </a:r>
          </a:p>
        </p:txBody>
      </p:sp>
      <p:sp>
        <p:nvSpPr>
          <p:cNvPr id="5" name="Овал 4"/>
          <p:cNvSpPr/>
          <p:nvPr/>
        </p:nvSpPr>
        <p:spPr>
          <a:xfrm>
            <a:off x="5143500" y="2000250"/>
            <a:ext cx="292893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80% государственная ссуда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50" y="3429000"/>
            <a:ext cx="142875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выплатил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57438" y="3429000"/>
            <a:ext cx="142875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не выплатил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50" y="4714875"/>
            <a:ext cx="1428750" cy="8572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полностью свободен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57438" y="4714875"/>
            <a:ext cx="1500187" cy="13573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временно-обязанный</a:t>
            </a:r>
            <a:r>
              <a:rPr lang="ru-RU" dirty="0"/>
              <a:t>   </a:t>
            </a:r>
            <a:r>
              <a:rPr lang="ru-RU" sz="1400" dirty="0"/>
              <a:t>(несет феодальные повинности)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14942" y="3500438"/>
            <a:ext cx="3643338" cy="57150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крестьянин должен возвратить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86380" y="4643446"/>
            <a:ext cx="1571636" cy="107157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в течении   49 лет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358082" y="4643446"/>
            <a:ext cx="1571636" cy="107157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начисление  6 % годовых</a:t>
            </a:r>
          </a:p>
        </p:txBody>
      </p:sp>
      <p:sp>
        <p:nvSpPr>
          <p:cNvPr id="13" name="Левая фигурная скобка 12"/>
          <p:cNvSpPr/>
          <p:nvPr/>
        </p:nvSpPr>
        <p:spPr>
          <a:xfrm rot="16200000">
            <a:off x="6893719" y="4464844"/>
            <a:ext cx="285750" cy="33575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-71470" y="-71462"/>
            <a:ext cx="8249824" cy="58477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Порядок совершения выкупной сделки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2071688" y="1428750"/>
            <a:ext cx="214312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5429250" y="1428750"/>
            <a:ext cx="214313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3000375" y="2928938"/>
            <a:ext cx="142875" cy="406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1000125" y="2857500"/>
            <a:ext cx="142875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1009650" y="4094163"/>
            <a:ext cx="133350" cy="5492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3000375" y="4071938"/>
            <a:ext cx="142875" cy="5492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6715125" y="2951163"/>
            <a:ext cx="214313" cy="406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8001000" y="4071938"/>
            <a:ext cx="142875" cy="5000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6000750" y="4071938"/>
            <a:ext cx="142875" cy="5000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5715000" y="928688"/>
            <a:ext cx="642938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214938" y="6286500"/>
            <a:ext cx="366395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Выкупные платежи до 1907 года</a:t>
            </a:r>
          </a:p>
        </p:txBody>
      </p:sp>
      <p:sp>
        <p:nvSpPr>
          <p:cNvPr id="38" name="Стрелка влево 37">
            <a:hlinkClick r:id="rId3" action="ppaction://hlinksldjump"/>
          </p:cNvPr>
          <p:cNvSpPr/>
          <p:nvPr/>
        </p:nvSpPr>
        <p:spPr>
          <a:xfrm>
            <a:off x="428596" y="6072206"/>
            <a:ext cx="1143008" cy="5715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75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750"/>
                            </p:stCondLst>
                            <p:childTnLst>
                              <p:par>
                                <p:cTn id="3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25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250"/>
                            </p:stCondLst>
                            <p:childTnLst>
                              <p:par>
                                <p:cTn id="4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25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250"/>
                            </p:stCondLst>
                            <p:childTnLst>
                              <p:par>
                                <p:cTn id="5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250"/>
                            </p:stCondLst>
                            <p:childTnLst>
                              <p:par>
                                <p:cTn id="5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9750"/>
                            </p:stCondLst>
                            <p:childTnLst>
                              <p:par>
                                <p:cTn id="5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175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3750"/>
                            </p:stCondLst>
                            <p:childTnLst>
                              <p:par>
                                <p:cTn id="6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750"/>
                            </p:stCondLst>
                            <p:childTnLst>
                              <p:par>
                                <p:cTn id="7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7750"/>
                            </p:stCondLst>
                            <p:childTnLst>
                              <p:par>
                                <p:cTn id="7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9750"/>
                            </p:stCondLst>
                            <p:childTnLst>
                              <p:par>
                                <p:cTn id="7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1750"/>
                            </p:stCondLst>
                            <p:childTnLst>
                              <p:par>
                                <p:cTn id="8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3750"/>
                            </p:stCondLst>
                            <p:childTnLst>
                              <p:par>
                                <p:cTn id="8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5750"/>
                            </p:stCondLst>
                            <p:childTnLst>
                              <p:par>
                                <p:cTn id="9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775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825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3250"/>
                            </p:stCondLst>
                            <p:childTnLst>
                              <p:par>
                                <p:cTn id="10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3" grpId="0" animBg="1"/>
      <p:bldP spid="15" grpId="0" animBg="1"/>
      <p:bldP spid="1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1571612"/>
            <a:ext cx="4857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00CC"/>
                </a:solidFill>
              </a:rPr>
              <a:t>Спасибо за внимание!</a:t>
            </a:r>
            <a:endParaRPr lang="ru-RU" sz="72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 fontScale="90000"/>
          </a:bodyPr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Схемы для заполнения в тетрадях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1.Подготовка проекта отмены крепостного права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2.Основные положения крестьянской реформы</a:t>
            </a:r>
          </a:p>
          <a:p>
            <a:pPr>
              <a:buNone/>
            </a:pPr>
            <a:endParaRPr lang="ru-RU" dirty="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3.Значение отмены крепостного права</a:t>
            </a:r>
          </a:p>
          <a:p>
            <a:pPr>
              <a:buNone/>
            </a:pPr>
            <a:endParaRPr lang="ru-RU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6" name="Прямая со стрелкой 55"/>
          <p:cNvCxnSpPr/>
          <p:nvPr/>
        </p:nvCxnSpPr>
        <p:spPr>
          <a:xfrm rot="5400000">
            <a:off x="1071935" y="2428471"/>
            <a:ext cx="571504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>
            <a:off x="2143902" y="2428868"/>
            <a:ext cx="570710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5400000">
            <a:off x="3501224" y="2428868"/>
            <a:ext cx="570710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5400000">
            <a:off x="4715273" y="2428471"/>
            <a:ext cx="571504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rot="5400000">
            <a:off x="5894397" y="2464587"/>
            <a:ext cx="642148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rot="5400000">
            <a:off x="7108843" y="2464587"/>
            <a:ext cx="642148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1108051" y="3821115"/>
            <a:ext cx="500066" cy="15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2215340" y="3857628"/>
            <a:ext cx="427834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3572662" y="3786190"/>
            <a:ext cx="427834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4786314" y="3786190"/>
            <a:ext cx="428628" cy="15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5999966" y="3786190"/>
            <a:ext cx="429422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7215206" y="3786190"/>
            <a:ext cx="428628" cy="15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>
            <a:off x="1072332" y="4928404"/>
            <a:ext cx="570710" cy="794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5400000">
            <a:off x="2643968" y="4928404"/>
            <a:ext cx="571504" cy="15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5400000">
            <a:off x="4143372" y="4929198"/>
            <a:ext cx="571504" cy="15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трелка влево 18">
            <a:hlinkClick r:id="rId2" action="ppaction://hlinksldjump"/>
          </p:cNvPr>
          <p:cNvSpPr/>
          <p:nvPr/>
        </p:nvSpPr>
        <p:spPr>
          <a:xfrm>
            <a:off x="571472" y="5643578"/>
            <a:ext cx="571504" cy="857256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лево 20">
            <a:hlinkClick r:id="rId3" action="ppaction://hlinksldjump"/>
          </p:cNvPr>
          <p:cNvSpPr/>
          <p:nvPr/>
        </p:nvSpPr>
        <p:spPr>
          <a:xfrm>
            <a:off x="2214546" y="5715016"/>
            <a:ext cx="857256" cy="7858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714488"/>
            <a:ext cx="5929354" cy="392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214282" y="5929330"/>
            <a:ext cx="8229600" cy="428628"/>
          </a:xfrm>
        </p:spPr>
        <p:txBody>
          <a:bodyPr>
            <a:normAutofit/>
          </a:bodyPr>
          <a:lstStyle/>
          <a:p>
            <a:r>
              <a:rPr lang="ru-RU" sz="1800" b="0" cap="none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Мясоедов Григорий Григорьевич (1834-1911)</a:t>
            </a:r>
            <a:endParaRPr lang="ru-RU" sz="1800" b="0" cap="none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786" y="214290"/>
            <a:ext cx="7429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0000CC"/>
                </a:solidFill>
              </a:rPr>
              <a:t>"Чтение манифеста 19 февраля 1861 года" (1873) </a:t>
            </a:r>
            <a:endParaRPr lang="ru-RU" sz="4000" dirty="0">
              <a:solidFill>
                <a:srgbClr val="0000CC"/>
              </a:solidFill>
            </a:endParaRPr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214282" y="5857892"/>
            <a:ext cx="928694" cy="7858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Дифференциальный алгоритм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714348" y="1928802"/>
            <a:ext cx="1928826" cy="20002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3286116" y="1928802"/>
            <a:ext cx="1643074" cy="20002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643174" y="2786058"/>
            <a:ext cx="571504" cy="15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14414" y="200024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1 этап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24" y="2428868"/>
            <a:ext cx="1714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Выделение ключевых слов в отрезке текста (абзаца)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3306" y="200024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2 этап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7554" y="2428868"/>
            <a:ext cx="1500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Составление из них смысловых предложений 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5857884" y="1928802"/>
            <a:ext cx="1928826" cy="20002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357950" y="207167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3 этап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29322" y="2500306"/>
            <a:ext cx="1714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Выделение основного смысла отрезка текста</a:t>
            </a:r>
            <a:endParaRPr lang="ru-RU" dirty="0">
              <a:solidFill>
                <a:srgbClr val="0000CC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4929190" y="2786058"/>
            <a:ext cx="785818" cy="1588"/>
          </a:xfrm>
          <a:prstGeom prst="straightConnector1">
            <a:avLst/>
          </a:prstGeom>
          <a:ln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трелка влево 17">
            <a:hlinkClick r:id="rId2" action="ppaction://hlinksldjump"/>
          </p:cNvPr>
          <p:cNvSpPr/>
          <p:nvPr/>
        </p:nvSpPr>
        <p:spPr>
          <a:xfrm>
            <a:off x="357158" y="5500702"/>
            <a:ext cx="571504" cy="714380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774720"/>
          </a:xfrm>
        </p:spPr>
        <p:txBody>
          <a:bodyPr/>
          <a:lstStyle/>
          <a:p>
            <a:r>
              <a:rPr lang="ru-RU" b="0" dirty="0" err="1" smtClean="0">
                <a:ln>
                  <a:noFill/>
                </a:ln>
                <a:solidFill>
                  <a:srgbClr val="0000CC"/>
                </a:solidFill>
                <a:effectLst/>
              </a:rPr>
              <a:t>Синквейн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СИНКВЕЙН – приём технологии развития критического мышления, на стадии рефлексии. </a:t>
            </a: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ПРАВИЛА НАПИСАНИЯ СИНКВЕЙНА</a:t>
            </a:r>
            <a:br>
              <a:rPr lang="ru-RU" dirty="0" smtClean="0">
                <a:solidFill>
                  <a:srgbClr val="0000CC"/>
                </a:solidFill>
              </a:rPr>
            </a:br>
            <a:r>
              <a:rPr lang="ru-RU" dirty="0" smtClean="0">
                <a:solidFill>
                  <a:srgbClr val="0000CC"/>
                </a:solidFill>
              </a:rPr>
              <a:t>1 строчка – одно слово – название стихотворения, тема, обычно существительное.</a:t>
            </a:r>
            <a:br>
              <a:rPr lang="ru-RU" dirty="0" smtClean="0">
                <a:solidFill>
                  <a:srgbClr val="0000CC"/>
                </a:solidFill>
              </a:rPr>
            </a:br>
            <a:r>
              <a:rPr lang="ru-RU" dirty="0" smtClean="0">
                <a:solidFill>
                  <a:srgbClr val="0000CC"/>
                </a:solidFill>
              </a:rPr>
              <a:t>2 строчка – два слова (прилагательные или причастия). Описание темы, слова можно соединять союзами и предлогами.</a:t>
            </a:r>
            <a:br>
              <a:rPr lang="ru-RU" dirty="0" smtClean="0">
                <a:solidFill>
                  <a:srgbClr val="0000CC"/>
                </a:solidFill>
              </a:rPr>
            </a:br>
            <a:r>
              <a:rPr lang="ru-RU" dirty="0" smtClean="0">
                <a:solidFill>
                  <a:srgbClr val="0000CC"/>
                </a:solidFill>
              </a:rPr>
              <a:t>3 строчка – три слова (глаголы). Действия, относящиеся к теме.</a:t>
            </a:r>
            <a:br>
              <a:rPr lang="ru-RU" dirty="0" smtClean="0">
                <a:solidFill>
                  <a:srgbClr val="0000CC"/>
                </a:solidFill>
              </a:rPr>
            </a:br>
            <a:r>
              <a:rPr lang="ru-RU" dirty="0" smtClean="0">
                <a:solidFill>
                  <a:srgbClr val="0000CC"/>
                </a:solidFill>
              </a:rPr>
              <a:t>4 строчка – четыре слова – предложение. Фраза, которая показывает отношение автора к теме в 1-ой строчке.</a:t>
            </a:r>
            <a:br>
              <a:rPr lang="ru-RU" dirty="0" smtClean="0">
                <a:solidFill>
                  <a:srgbClr val="0000CC"/>
                </a:solidFill>
              </a:rPr>
            </a:br>
            <a:r>
              <a:rPr lang="ru-RU" dirty="0" smtClean="0">
                <a:solidFill>
                  <a:srgbClr val="0000CC"/>
                </a:solidFill>
              </a:rPr>
              <a:t>5 строчка – одно слово – ассоциация, синоним, который повторяет суть темы в 1-ой строчке, обычно существительное.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214282" y="6000768"/>
            <a:ext cx="785818" cy="7143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285750" y="1071563"/>
            <a:ext cx="8858250" cy="357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dirty="0">
                <a:solidFill>
                  <a:srgbClr val="0000CC"/>
                </a:solidFill>
              </a:rPr>
              <a:t>Литература</a:t>
            </a:r>
          </a:p>
          <a:p>
            <a:pPr algn="ctr"/>
            <a:endParaRPr lang="ru-RU" sz="3200" dirty="0">
              <a:solidFill>
                <a:srgbClr val="0000CC"/>
              </a:solidFill>
            </a:endParaRPr>
          </a:p>
          <a:p>
            <a:endParaRPr lang="ru-RU" dirty="0">
              <a:solidFill>
                <a:srgbClr val="0000CC"/>
              </a:solidFill>
            </a:endParaRPr>
          </a:p>
          <a:p>
            <a:r>
              <a:rPr lang="ru-RU" sz="2400" dirty="0">
                <a:solidFill>
                  <a:srgbClr val="0000CC"/>
                </a:solidFill>
              </a:rPr>
              <a:t>А.А.Данилов, Л.Г.Косулина «История России </a:t>
            </a:r>
            <a:r>
              <a:rPr lang="en-US" sz="2400" dirty="0">
                <a:solidFill>
                  <a:srgbClr val="0000CC"/>
                </a:solidFill>
              </a:rPr>
              <a:t>XIX</a:t>
            </a:r>
            <a:r>
              <a:rPr lang="ru-RU" sz="2400" dirty="0">
                <a:solidFill>
                  <a:srgbClr val="0000CC"/>
                </a:solidFill>
              </a:rPr>
              <a:t> век» </a:t>
            </a:r>
          </a:p>
          <a:p>
            <a:r>
              <a:rPr lang="ru-RU" sz="2400" dirty="0">
                <a:solidFill>
                  <a:srgbClr val="0000CC"/>
                </a:solidFill>
              </a:rPr>
              <a:t>М. – «Просвещение» – 2008</a:t>
            </a:r>
          </a:p>
          <a:p>
            <a:endParaRPr lang="ru-RU" sz="2400" dirty="0">
              <a:solidFill>
                <a:srgbClr val="0000CC"/>
              </a:solidFill>
            </a:endParaRPr>
          </a:p>
          <a:p>
            <a:r>
              <a:rPr lang="ru-RU" sz="2400" dirty="0">
                <a:solidFill>
                  <a:srgbClr val="0000CC"/>
                </a:solidFill>
              </a:rPr>
              <a:t>А.Г.Важенин «Конспекты уроков для учителя истории </a:t>
            </a:r>
          </a:p>
          <a:p>
            <a:r>
              <a:rPr lang="ru-RU" sz="2400" dirty="0">
                <a:solidFill>
                  <a:srgbClr val="0000CC"/>
                </a:solidFill>
              </a:rPr>
              <a:t>8 класс. История России </a:t>
            </a:r>
            <a:r>
              <a:rPr lang="en-US" sz="2400" dirty="0">
                <a:solidFill>
                  <a:srgbClr val="0000CC"/>
                </a:solidFill>
              </a:rPr>
              <a:t>XIX</a:t>
            </a:r>
            <a:r>
              <a:rPr lang="ru-RU" sz="2400" dirty="0">
                <a:solidFill>
                  <a:srgbClr val="0000CC"/>
                </a:solidFill>
              </a:rPr>
              <a:t> век»</a:t>
            </a:r>
          </a:p>
          <a:p>
            <a:r>
              <a:rPr lang="ru-RU" sz="2400" dirty="0">
                <a:solidFill>
                  <a:srgbClr val="0000CC"/>
                </a:solidFill>
              </a:rPr>
              <a:t> М. – </a:t>
            </a:r>
            <a:r>
              <a:rPr lang="ru-RU" sz="2400" dirty="0" err="1">
                <a:solidFill>
                  <a:srgbClr val="0000CC"/>
                </a:solidFill>
              </a:rPr>
              <a:t>Владос-Пресс</a:t>
            </a:r>
            <a:r>
              <a:rPr lang="ru-RU" sz="2400" dirty="0">
                <a:solidFill>
                  <a:srgbClr val="0000CC"/>
                </a:solidFill>
              </a:rPr>
              <a:t> – 2001.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2994" y="285728"/>
            <a:ext cx="571470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dirty="0">
                <a:solidFill>
                  <a:srgbClr val="0000CC"/>
                </a:solidFill>
              </a:rPr>
              <a:t>Домашнее задание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214554"/>
            <a:ext cx="85725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dirty="0" smtClean="0">
                <a:solidFill>
                  <a:srgbClr val="0000CC"/>
                </a:solidFill>
              </a:rPr>
              <a:t>Задание в рабочей тетради</a:t>
            </a:r>
          </a:p>
          <a:p>
            <a:pPr algn="ctr">
              <a:defRPr/>
            </a:pPr>
            <a:r>
              <a:rPr lang="ru-RU" sz="2800" dirty="0" err="1" smtClean="0">
                <a:solidFill>
                  <a:srgbClr val="0000CC"/>
                </a:solidFill>
              </a:rPr>
              <a:t>ст</a:t>
            </a:r>
            <a:r>
              <a:rPr lang="ru-RU" sz="2800" dirty="0" smtClean="0">
                <a:solidFill>
                  <a:srgbClr val="0000CC"/>
                </a:solidFill>
              </a:rPr>
              <a:t> 5-9</a:t>
            </a:r>
            <a:endParaRPr lang="ru-RU" sz="2800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0438" y="1357313"/>
            <a:ext cx="12618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dirty="0">
                <a:solidFill>
                  <a:srgbClr val="0000CC"/>
                </a:solidFill>
              </a:rPr>
              <a:t>§ 20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Характеристика темы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86122"/>
          </a:xfrm>
        </p:spPr>
        <p:txBody>
          <a:bodyPr/>
          <a:lstStyle/>
          <a:p>
            <a:r>
              <a:rPr lang="ru-RU" sz="2200" dirty="0" smtClean="0">
                <a:solidFill>
                  <a:srgbClr val="0000CC"/>
                </a:solidFill>
              </a:rPr>
              <a:t>Программа по истории и обществознанию. М, Просвещение,</a:t>
            </a:r>
          </a:p>
          <a:p>
            <a:r>
              <a:rPr lang="ru-RU" sz="2200" dirty="0" smtClean="0">
                <a:solidFill>
                  <a:srgbClr val="0000CC"/>
                </a:solidFill>
              </a:rPr>
              <a:t>Учебник  А.А. Данилов, Л.Г.Косулина  История России 19 век § 20 . М, Просвещение 2007</a:t>
            </a:r>
          </a:p>
          <a:p>
            <a:r>
              <a:rPr lang="ru-RU" sz="2200" dirty="0" smtClean="0">
                <a:solidFill>
                  <a:srgbClr val="0000CC"/>
                </a:solidFill>
              </a:rPr>
              <a:t>Данный  урок является частью темы «Отмена крепостного права» .Материал данного урока может быть использован в деятельности ученика и учителя как в  8 классе, так и на уроках в 10 классе, а также во внеклассной работе, и на факультативных занятиях. </a:t>
            </a:r>
          </a:p>
          <a:p>
            <a:pPr>
              <a:buNone/>
            </a:pPr>
            <a:endParaRPr lang="ru-RU" dirty="0" smtClean="0">
              <a:solidFill>
                <a:srgbClr val="0000CC"/>
              </a:solidFill>
            </a:endParaRPr>
          </a:p>
          <a:p>
            <a:endParaRPr lang="ru-RU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Место урока в изучаемой теме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350723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46591"/>
                <a:gridCol w="4458878"/>
                <a:gridCol w="2752735"/>
              </a:tblGrid>
              <a:tr h="537569">
                <a:tc>
                  <a:txBody>
                    <a:bodyPr/>
                    <a:lstStyle/>
                    <a:p>
                      <a:r>
                        <a:rPr lang="ru-RU" dirty="0" smtClean="0"/>
                        <a:t>№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 обучения</a:t>
                      </a:r>
                      <a:endParaRPr lang="ru-RU" dirty="0"/>
                    </a:p>
                  </a:txBody>
                  <a:tcPr/>
                </a:tc>
              </a:tr>
              <a:tr h="99834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Предпосылки и необходимость</a:t>
                      </a:r>
                      <a:r>
                        <a:rPr lang="ru-RU" baseline="0" dirty="0" smtClean="0"/>
                        <a:t> отмены крепостного права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Причины отмены крепостного права, российская</a:t>
                      </a:r>
                      <a:r>
                        <a:rPr lang="ru-RU" baseline="0" dirty="0" smtClean="0"/>
                        <a:t> « оттепель»</a:t>
                      </a:r>
                      <a:endParaRPr lang="ru-RU" dirty="0"/>
                    </a:p>
                  </a:txBody>
                  <a:tcPr/>
                </a:tc>
              </a:tr>
              <a:tr h="122872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Крестьянская реформа 1861 года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Проекты</a:t>
                      </a:r>
                      <a:r>
                        <a:rPr lang="ru-RU" baseline="0" dirty="0" smtClean="0"/>
                        <a:t> реформы, основные положения крестьянской реформы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07182">
                <a:tc>
                  <a:txBody>
                    <a:bodyPr/>
                    <a:lstStyle/>
                    <a:p>
                      <a:r>
                        <a:rPr lang="ru-RU" dirty="0" smtClean="0"/>
                        <a:t>3-4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Либеральные реформы  60-70х гг.19 века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Значение Великих реформ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Краткий анализ применяемой на уроке технологии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3246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0000CC"/>
                </a:solidFill>
              </a:rPr>
              <a:t>Критическое мышление</a:t>
            </a:r>
          </a:p>
          <a:p>
            <a:r>
              <a:rPr lang="ru-RU" sz="2200" dirty="0" smtClean="0">
                <a:solidFill>
                  <a:srgbClr val="0000CC"/>
                </a:solidFill>
              </a:rPr>
              <a:t>Дифференцированный алгоритм чтения исторического текста- основные положения  крестьянской реформы 1861 года</a:t>
            </a:r>
          </a:p>
          <a:p>
            <a:r>
              <a:rPr lang="ru-RU" sz="2200" dirty="0" smtClean="0">
                <a:solidFill>
                  <a:srgbClr val="0000CC"/>
                </a:solidFill>
              </a:rPr>
              <a:t>Маркированный текст</a:t>
            </a:r>
          </a:p>
          <a:p>
            <a:r>
              <a:rPr lang="ru-RU" sz="2200" dirty="0" err="1" smtClean="0">
                <a:solidFill>
                  <a:srgbClr val="0000CC"/>
                </a:solidFill>
              </a:rPr>
              <a:t>Синквейн</a:t>
            </a:r>
            <a:endParaRPr lang="ru-RU" sz="2200" dirty="0" smtClean="0">
              <a:solidFill>
                <a:srgbClr val="0000CC"/>
              </a:solidFill>
            </a:endParaRPr>
          </a:p>
          <a:p>
            <a:r>
              <a:rPr lang="ru-RU" sz="2200" dirty="0" smtClean="0">
                <a:solidFill>
                  <a:srgbClr val="0000CC"/>
                </a:solidFill>
              </a:rPr>
              <a:t>Анализ литературных источников  - отрывок из поэмы Н.А.Некрасова « Кому на Руси жить хорошо»</a:t>
            </a:r>
            <a:endParaRPr lang="ru-RU" sz="22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План урока </a:t>
            </a:r>
            <a:endParaRPr lang="ru-RU" b="0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      </a:t>
            </a:r>
            <a:r>
              <a:rPr lang="ru-RU" b="1" dirty="0" smtClean="0">
                <a:solidFill>
                  <a:srgbClr val="0000CC"/>
                </a:solidFill>
              </a:rPr>
              <a:t>Тип урока</a:t>
            </a:r>
            <a:r>
              <a:rPr lang="ru-RU" dirty="0" smtClean="0">
                <a:solidFill>
                  <a:srgbClr val="0000CC"/>
                </a:solidFill>
              </a:rPr>
              <a:t>: урок изучения нового материала</a:t>
            </a:r>
          </a:p>
          <a:p>
            <a:pPr>
              <a:buNone/>
            </a:pPr>
            <a:r>
              <a:rPr lang="ru-RU" b="1" dirty="0" smtClean="0">
                <a:solidFill>
                  <a:srgbClr val="0000CC"/>
                </a:solidFill>
              </a:rPr>
              <a:t>      Вид урока</a:t>
            </a:r>
            <a:r>
              <a:rPr lang="ru-RU" dirty="0" smtClean="0">
                <a:solidFill>
                  <a:srgbClr val="0000CC"/>
                </a:solidFill>
              </a:rPr>
              <a:t>: смешанный</a:t>
            </a: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      </a:t>
            </a:r>
            <a:r>
              <a:rPr lang="ru-RU" b="1" dirty="0" smtClean="0">
                <a:solidFill>
                  <a:srgbClr val="0000CC"/>
                </a:solidFill>
              </a:rPr>
              <a:t>Цели урока</a:t>
            </a:r>
            <a:r>
              <a:rPr lang="ru-RU" dirty="0" smtClean="0">
                <a:solidFill>
                  <a:srgbClr val="0000CC"/>
                </a:solidFill>
              </a:rPr>
              <a:t>:</a:t>
            </a:r>
          </a:p>
          <a:p>
            <a:pPr>
              <a:buNone/>
            </a:pPr>
            <a:r>
              <a:rPr lang="ru-RU" i="1" dirty="0" smtClean="0">
                <a:solidFill>
                  <a:srgbClr val="0000CC"/>
                </a:solidFill>
              </a:rPr>
              <a:t>      </a:t>
            </a:r>
            <a:r>
              <a:rPr lang="ru-RU" i="1" u="sng" dirty="0" smtClean="0">
                <a:solidFill>
                  <a:srgbClr val="0000CC"/>
                </a:solidFill>
              </a:rPr>
              <a:t>Образовательная</a:t>
            </a:r>
            <a:r>
              <a:rPr lang="ru-RU" i="1" dirty="0" smtClean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</a:rPr>
              <a:t>: познакомить учащихся  с реформой отмены крепостного права, выяснить её основные положения, значение для развития страны , дать оценку реформе;</a:t>
            </a:r>
          </a:p>
          <a:p>
            <a:pPr>
              <a:buNone/>
            </a:pPr>
            <a:r>
              <a:rPr lang="ru-RU" i="1" dirty="0" smtClean="0">
                <a:solidFill>
                  <a:srgbClr val="0000CC"/>
                </a:solidFill>
              </a:rPr>
              <a:t>      </a:t>
            </a:r>
            <a:r>
              <a:rPr lang="ru-RU" i="1" u="sng" dirty="0" smtClean="0">
                <a:solidFill>
                  <a:srgbClr val="0000CC"/>
                </a:solidFill>
              </a:rPr>
              <a:t>Развивающая</a:t>
            </a:r>
            <a:r>
              <a:rPr lang="ru-RU" dirty="0" smtClean="0">
                <a:solidFill>
                  <a:srgbClr val="0000CC"/>
                </a:solidFill>
              </a:rPr>
              <a:t>: развивать навыки работы  с  документами, статистическими данными, обобщать материал, выделять </a:t>
            </a: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      главное.</a:t>
            </a:r>
          </a:p>
          <a:p>
            <a:pPr>
              <a:buNone/>
            </a:pPr>
            <a:r>
              <a:rPr lang="ru-RU" i="1" dirty="0" smtClean="0">
                <a:solidFill>
                  <a:srgbClr val="0000CC"/>
                </a:solidFill>
              </a:rPr>
              <a:t>      </a:t>
            </a:r>
            <a:r>
              <a:rPr lang="ru-RU" i="1" u="sng" dirty="0" smtClean="0">
                <a:solidFill>
                  <a:srgbClr val="0000CC"/>
                </a:solidFill>
              </a:rPr>
              <a:t>Воспитательная</a:t>
            </a:r>
            <a:r>
              <a:rPr lang="ru-RU" dirty="0" smtClean="0">
                <a:solidFill>
                  <a:srgbClr val="0000CC"/>
                </a:solidFill>
              </a:rPr>
              <a:t>: воспитывать чувство  патриотизма </a:t>
            </a: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                           </a:t>
            </a:r>
            <a:r>
              <a:rPr lang="ru-RU" b="1" dirty="0" smtClean="0">
                <a:solidFill>
                  <a:srgbClr val="0000CC"/>
                </a:solidFill>
              </a:rPr>
              <a:t>План урока</a:t>
            </a:r>
            <a:r>
              <a:rPr lang="ru-RU" dirty="0" smtClean="0">
                <a:solidFill>
                  <a:srgbClr val="0000CC"/>
                </a:solidFill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      Подготовка крестьянской реформы</a:t>
            </a: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      Основные положения крестьянской реформы 1861 года.</a:t>
            </a:r>
          </a:p>
          <a:p>
            <a:pPr>
              <a:buNone/>
            </a:pPr>
            <a:r>
              <a:rPr lang="ru-RU" dirty="0" smtClean="0">
                <a:solidFill>
                  <a:srgbClr val="0000CC"/>
                </a:solidFill>
              </a:rPr>
              <a:t>      Значение отмены крепостного права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229600" cy="857256"/>
          </a:xfrm>
        </p:spPr>
        <p:txBody>
          <a:bodyPr>
            <a:normAutofit/>
          </a:bodyPr>
          <a:lstStyle/>
          <a:p>
            <a:r>
              <a:rPr lang="ru-RU" sz="2800" b="0" cap="none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Новые термины и даты</a:t>
            </a:r>
            <a:endParaRPr lang="ru-RU" sz="2800" b="0" cap="none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428736"/>
            <a:ext cx="7258056" cy="3357586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0000CC"/>
                </a:solidFill>
              </a:rPr>
              <a:t>19 февраля 1861 года-»Манифест об освобождении помещичьих крестьян»;</a:t>
            </a:r>
          </a:p>
          <a:p>
            <a:r>
              <a:rPr lang="ru-RU" i="1" dirty="0" smtClean="0">
                <a:solidFill>
                  <a:srgbClr val="0000CC"/>
                </a:solidFill>
              </a:rPr>
              <a:t>«Положение о крестьянах, вышедших из крепостной зависимости»; </a:t>
            </a:r>
            <a:r>
              <a:rPr lang="ru-RU" i="1" dirty="0" err="1" smtClean="0">
                <a:solidFill>
                  <a:srgbClr val="0000CC"/>
                </a:solidFill>
              </a:rPr>
              <a:t>временнообязанные</a:t>
            </a:r>
            <a:r>
              <a:rPr lang="ru-RU" i="1" dirty="0" smtClean="0">
                <a:solidFill>
                  <a:srgbClr val="0000CC"/>
                </a:solidFill>
              </a:rPr>
              <a:t> крестьяне; отрезки; мировой посредник; уставная грамота, переход  на выкуп.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151596" cy="857256"/>
          </a:xfrm>
        </p:spPr>
        <p:txBody>
          <a:bodyPr>
            <a:normAutofit/>
          </a:bodyPr>
          <a:lstStyle/>
          <a:p>
            <a:r>
              <a:rPr lang="ru-RU" sz="2800" b="0" cap="none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Материально-техническое  обеспечение урока</a:t>
            </a:r>
            <a:endParaRPr lang="ru-RU" sz="2800" b="0" cap="none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428736"/>
            <a:ext cx="6915176" cy="3655562"/>
          </a:xfrm>
        </p:spPr>
        <p:txBody>
          <a:bodyPr numCol="1" anchor="t"/>
          <a:lstStyle/>
          <a:p>
            <a:pPr marL="514350" indent="-514350" algn="l"/>
            <a:r>
              <a:rPr lang="ru-RU" dirty="0" smtClean="0">
                <a:solidFill>
                  <a:srgbClr val="0000CC"/>
                </a:solidFill>
              </a:rPr>
              <a:t>      1.Мультимедийный проектор 2.Компьютер.</a:t>
            </a:r>
          </a:p>
          <a:p>
            <a:pPr algn="l"/>
            <a:r>
              <a:rPr lang="ru-RU" dirty="0" smtClean="0">
                <a:solidFill>
                  <a:srgbClr val="0000CC"/>
                </a:solidFill>
              </a:rPr>
              <a:t>      3.Карта «Отмена крепостного права в                             России в 1861 году»</a:t>
            </a:r>
          </a:p>
          <a:p>
            <a:pPr algn="l"/>
            <a:endParaRPr lang="ru-RU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8080158" cy="1071570"/>
          </a:xfrm>
        </p:spPr>
        <p:txBody>
          <a:bodyPr>
            <a:normAutofit/>
          </a:bodyPr>
          <a:lstStyle/>
          <a:p>
            <a:r>
              <a:rPr lang="ru-RU" sz="2800" b="0" cap="none" dirty="0" err="1" smtClean="0">
                <a:ln>
                  <a:noFill/>
                </a:ln>
                <a:solidFill>
                  <a:srgbClr val="0000CC"/>
                </a:solidFill>
                <a:effectLst/>
              </a:rPr>
              <a:t>Межпредметные</a:t>
            </a:r>
            <a:r>
              <a:rPr lang="ru-RU" sz="2800" b="0" cap="none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 и </a:t>
            </a:r>
            <a:r>
              <a:rPr lang="ru-RU" sz="2800" b="0" cap="none" dirty="0" err="1" smtClean="0">
                <a:ln>
                  <a:noFill/>
                </a:ln>
                <a:solidFill>
                  <a:srgbClr val="0000CC"/>
                </a:solidFill>
                <a:effectLst/>
              </a:rPr>
              <a:t>внутрипредметные</a:t>
            </a:r>
            <a:r>
              <a:rPr lang="ru-RU" sz="2800" b="0" cap="none" dirty="0" smtClean="0">
                <a:ln>
                  <a:noFill/>
                </a:ln>
                <a:solidFill>
                  <a:srgbClr val="0000CC"/>
                </a:solidFill>
                <a:effectLst/>
              </a:rPr>
              <a:t> связи</a:t>
            </a:r>
            <a:endParaRPr lang="ru-RU" sz="2800" b="0" cap="none" dirty="0">
              <a:ln>
                <a:noFill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500174"/>
            <a:ext cx="8257294" cy="5163786"/>
          </a:xfrm>
        </p:spPr>
        <p:txBody>
          <a:bodyPr/>
          <a:lstStyle/>
          <a:p>
            <a:r>
              <a:rPr lang="ru-RU" dirty="0" smtClean="0">
                <a:solidFill>
                  <a:srgbClr val="0000CC"/>
                </a:solidFill>
              </a:rPr>
              <a:t>Новая история: Движение за отмену рабства и Гражданская война в США.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Обществознание: Роль политической сферы в жизни общества. Реформы.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Литература: Н.А.Некрасов «Кому на Руси жить хорошо»</a:t>
            </a:r>
            <a:endParaRPr lang="ru-RU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796</TotalTime>
  <Words>1210</Words>
  <Application>Microsoft Office PowerPoint</Application>
  <PresentationFormat>Экран (4:3)</PresentationFormat>
  <Paragraphs>264</Paragraphs>
  <Slides>27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Апекс</vt:lpstr>
      <vt:lpstr>        Методическая  разработка урока  по истории России  «Отмена крепостного права»           </vt:lpstr>
      <vt:lpstr>Аннотация</vt:lpstr>
      <vt:lpstr>Характеристика темы</vt:lpstr>
      <vt:lpstr>Место урока в изучаемой теме</vt:lpstr>
      <vt:lpstr>Краткий анализ применяемой на уроке технологии </vt:lpstr>
      <vt:lpstr>План урока </vt:lpstr>
      <vt:lpstr>Новые термины и даты</vt:lpstr>
      <vt:lpstr>Материально-техническое  обеспечение урока</vt:lpstr>
      <vt:lpstr>Межпредметные и внутрипредметные связи</vt:lpstr>
      <vt:lpstr>Технологическая карта урока</vt:lpstr>
      <vt:lpstr>Слайд 11</vt:lpstr>
      <vt:lpstr>Слайд 12</vt:lpstr>
      <vt:lpstr>Дидактический материал к уроку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Схемы для заполнения в тетрадях</vt:lpstr>
      <vt:lpstr>Мясоедов Григорий Григорьевич (1834-1911)</vt:lpstr>
      <vt:lpstr>Дифференциальный алгоритм</vt:lpstr>
      <vt:lpstr>Синквейн</vt:lpstr>
      <vt:lpstr>Слайд 26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 КушНУРСКАЯ сош                 Шарангского района</dc:title>
  <dc:creator>Admin</dc:creator>
  <cp:lastModifiedBy>user</cp:lastModifiedBy>
  <cp:revision>99</cp:revision>
  <dcterms:created xsi:type="dcterms:W3CDTF">2010-10-21T14:42:43Z</dcterms:created>
  <dcterms:modified xsi:type="dcterms:W3CDTF">2011-11-30T05:16:17Z</dcterms:modified>
</cp:coreProperties>
</file>