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4" r:id="rId14"/>
    <p:sldId id="269" r:id="rId15"/>
    <p:sldId id="273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70B77B-9596-45C9-BC28-160735E90735}" type="datetimeFigureOut">
              <a:rPr lang="ru-RU" smtClean="0"/>
              <a:pPr/>
              <a:t>08.01.2012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5.html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6.html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7.html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1.html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hyperlink" Target="&#1055;&#1088;&#1080;&#1083;&#1086;&#1078;&#1077;&#1085;&#1080;&#1077;2.html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3.html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4.html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428736"/>
            <a:ext cx="7815290" cy="187007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Элемент движения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 языке разметки </a:t>
            </a:r>
            <a:r>
              <a:rPr lang="en-US" dirty="0" smtClean="0">
                <a:solidFill>
                  <a:schemeClr val="tx1"/>
                </a:solidFill>
              </a:rPr>
              <a:t>HTML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количество проходов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7224" y="3929066"/>
            <a:ext cx="7772400" cy="150971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  </a:t>
            </a:r>
            <a:r>
              <a:rPr lang="ru-RU" sz="3200" dirty="0" smtClean="0">
                <a:latin typeface="+mj-lt"/>
              </a:rPr>
              <a:t>          </a:t>
            </a:r>
            <a:r>
              <a:rPr lang="en-US" sz="3200" dirty="0" smtClean="0">
                <a:latin typeface="+mj-lt"/>
              </a:rPr>
              <a:t>loop = “</a:t>
            </a:r>
            <a:r>
              <a:rPr lang="ru-RU" sz="3200" dirty="0" smtClean="0">
                <a:latin typeface="+mj-lt"/>
              </a:rPr>
              <a:t>целое число</a:t>
            </a:r>
            <a:r>
              <a:rPr lang="en-US" sz="3200" dirty="0" smtClean="0">
                <a:latin typeface="+mj-lt"/>
              </a:rPr>
              <a:t>” </a:t>
            </a:r>
            <a:endParaRPr lang="ru-RU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(“-1” – </a:t>
            </a:r>
            <a:r>
              <a:rPr lang="ru-RU" sz="3200" dirty="0" smtClean="0">
                <a:latin typeface="+mj-lt"/>
              </a:rPr>
              <a:t>бесконечное число проходов)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914400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2800" dirty="0" smtClean="0">
                <a:latin typeface="+mj-lt"/>
              </a:rPr>
              <a:t>&lt;marquee</a:t>
            </a:r>
            <a:r>
              <a:rPr lang="ru-RU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loop=“1”&gt;</a:t>
            </a:r>
            <a:r>
              <a:rPr lang="ru-RU" sz="2800" dirty="0" smtClean="0">
                <a:latin typeface="+mj-lt"/>
              </a:rPr>
              <a:t>разметки</a:t>
            </a:r>
            <a:r>
              <a:rPr lang="en-US" sz="2800" dirty="0" smtClean="0">
                <a:latin typeface="+mj-lt"/>
              </a:rPr>
              <a:t>&lt;/marquee&gt;&lt;</a:t>
            </a:r>
            <a:r>
              <a:rPr lang="en-US" sz="2800" dirty="0" err="1" smtClean="0">
                <a:latin typeface="+mj-lt"/>
              </a:rPr>
              <a:t>br</a:t>
            </a:r>
            <a:r>
              <a:rPr lang="en-US" sz="2800" dirty="0" smtClean="0">
                <a:latin typeface="+mj-lt"/>
              </a:rPr>
              <a:t>&gt;</a:t>
            </a:r>
            <a:endParaRPr lang="ru-RU" sz="28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цвет, стиль, размер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14282" y="3571876"/>
            <a:ext cx="8929718" cy="150971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&lt;</a:t>
            </a:r>
            <a:r>
              <a:rPr lang="en-US" sz="2400" dirty="0" smtClean="0">
                <a:latin typeface="+mj-lt"/>
              </a:rPr>
              <a:t>marquee</a:t>
            </a:r>
            <a:r>
              <a:rPr lang="ru-RU" sz="2400" dirty="0" smtClean="0">
                <a:latin typeface="+mj-lt"/>
              </a:rPr>
              <a:t>&gt;&lt;</a:t>
            </a:r>
            <a:r>
              <a:rPr lang="en-US" sz="2400" dirty="0" smtClean="0">
                <a:latin typeface="+mj-lt"/>
              </a:rPr>
              <a:t>p style</a:t>
            </a:r>
            <a:r>
              <a:rPr lang="ru-RU" sz="2400" dirty="0" smtClean="0">
                <a:latin typeface="+mj-lt"/>
              </a:rPr>
              <a:t>=”</a:t>
            </a:r>
            <a:r>
              <a:rPr lang="en-US" sz="2400" dirty="0" smtClean="0">
                <a:latin typeface="+mj-lt"/>
              </a:rPr>
              <a:t>color</a:t>
            </a:r>
            <a:r>
              <a:rPr lang="ru-RU" sz="2400" dirty="0" smtClean="0">
                <a:latin typeface="+mj-lt"/>
              </a:rPr>
              <a:t>: </a:t>
            </a:r>
            <a:r>
              <a:rPr lang="en-US" sz="2400" dirty="0" smtClean="0">
                <a:latin typeface="+mj-lt"/>
              </a:rPr>
              <a:t>green</a:t>
            </a:r>
            <a:r>
              <a:rPr lang="ru-RU" sz="2400" dirty="0" smtClean="0">
                <a:latin typeface="+mj-lt"/>
              </a:rPr>
              <a:t>;</a:t>
            </a:r>
            <a:r>
              <a:rPr lang="en-US" sz="2400" dirty="0" smtClean="0">
                <a:latin typeface="+mj-lt"/>
              </a:rPr>
              <a:t>font</a:t>
            </a:r>
            <a:r>
              <a:rPr lang="ru-RU" sz="2400" dirty="0" smtClean="0">
                <a:latin typeface="+mj-lt"/>
              </a:rPr>
              <a:t>-</a:t>
            </a:r>
            <a:r>
              <a:rPr lang="en-US" sz="2400" dirty="0" smtClean="0">
                <a:latin typeface="+mj-lt"/>
              </a:rPr>
              <a:t>size</a:t>
            </a:r>
            <a:r>
              <a:rPr lang="ru-RU" sz="2400" dirty="0" smtClean="0">
                <a:latin typeface="+mj-lt"/>
              </a:rPr>
              <a:t>: </a:t>
            </a:r>
            <a:r>
              <a:rPr lang="en-US" sz="2400" dirty="0" smtClean="0">
                <a:latin typeface="+mj-lt"/>
              </a:rPr>
              <a:t>50pt</a:t>
            </a:r>
            <a:r>
              <a:rPr lang="ru-RU" sz="2400" dirty="0" smtClean="0">
                <a:latin typeface="+mj-lt"/>
              </a:rPr>
              <a:t>;</a:t>
            </a:r>
            <a:r>
              <a:rPr lang="en-US" sz="2400" dirty="0" smtClean="0">
                <a:latin typeface="+mj-lt"/>
              </a:rPr>
              <a:t>font</a:t>
            </a:r>
            <a:r>
              <a:rPr lang="ru-RU" sz="2400" dirty="0" smtClean="0">
                <a:latin typeface="+mj-lt"/>
              </a:rPr>
              <a:t>-</a:t>
            </a:r>
            <a:r>
              <a:rPr lang="en-US" sz="2400" dirty="0" smtClean="0">
                <a:latin typeface="+mj-lt"/>
              </a:rPr>
              <a:t>family</a:t>
            </a:r>
            <a:r>
              <a:rPr lang="ru-RU" sz="2400" dirty="0" smtClean="0">
                <a:latin typeface="+mj-lt"/>
              </a:rPr>
              <a:t>:</a:t>
            </a:r>
            <a:r>
              <a:rPr lang="en-US" sz="2400" dirty="0" smtClean="0">
                <a:latin typeface="+mj-lt"/>
              </a:rPr>
              <a:t>Script MT</a:t>
            </a:r>
            <a:r>
              <a:rPr lang="ru-RU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Bold</a:t>
            </a:r>
            <a:r>
              <a:rPr lang="ru-RU" sz="2400" dirty="0" smtClean="0">
                <a:latin typeface="+mj-lt"/>
              </a:rPr>
              <a:t>”&gt;</a:t>
            </a:r>
            <a:r>
              <a:rPr lang="en-US" sz="2400" dirty="0" smtClean="0">
                <a:latin typeface="+mj-lt"/>
              </a:rPr>
              <a:t>html</a:t>
            </a:r>
            <a:r>
              <a:rPr lang="ru-RU" sz="2400" dirty="0" smtClean="0">
                <a:latin typeface="+mj-lt"/>
              </a:rPr>
              <a:t>&lt;/</a:t>
            </a:r>
            <a:r>
              <a:rPr lang="en-US" sz="2400" dirty="0" smtClean="0">
                <a:latin typeface="+mj-lt"/>
              </a:rPr>
              <a:t>p</a:t>
            </a:r>
            <a:r>
              <a:rPr lang="ru-RU" sz="2400" dirty="0" smtClean="0">
                <a:latin typeface="+mj-lt"/>
              </a:rPr>
              <a:t>&gt;&lt;/</a:t>
            </a:r>
            <a:r>
              <a:rPr lang="en-US" sz="2400" dirty="0" smtClean="0">
                <a:latin typeface="+mj-lt"/>
              </a:rPr>
              <a:t>marquee</a:t>
            </a:r>
            <a:r>
              <a:rPr lang="ru-RU" sz="2400" dirty="0" smtClean="0">
                <a:latin typeface="+mj-lt"/>
              </a:rPr>
              <a:t>&gt;. </a:t>
            </a:r>
            <a:endParaRPr lang="ru-RU" sz="2400" dirty="0">
              <a:latin typeface="+mj-lt"/>
            </a:endParaRPr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264318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вариант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0" y="3214686"/>
            <a:ext cx="4286248" cy="385765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Какие бывают тэги?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Каким тэгом задаётся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тэг задаёт стиль  бегущей строке?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Что устанавливает атрибут тэга?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атрибут по направлению имеет 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Сколько значений имеет атрибут – </a:t>
            </a:r>
            <a:r>
              <a:rPr lang="en-US" sz="2800" dirty="0" err="1" smtClean="0">
                <a:latin typeface="+mj-lt"/>
              </a:rPr>
              <a:t>bgcolor</a:t>
            </a:r>
            <a:r>
              <a:rPr lang="ru-RU" sz="2800" dirty="0" smtClean="0">
                <a:latin typeface="+mj-lt"/>
              </a:rPr>
              <a:t>? </a:t>
            </a:r>
            <a:endParaRPr lang="ru-RU" sz="2800" dirty="0">
              <a:latin typeface="+mj-lt"/>
            </a:endParaRPr>
          </a:p>
        </p:txBody>
      </p:sp>
      <p:sp>
        <p:nvSpPr>
          <p:cNvPr id="13" name="Текст 8"/>
          <p:cNvSpPr txBox="1">
            <a:spLocks/>
          </p:cNvSpPr>
          <p:nvPr/>
        </p:nvSpPr>
        <p:spPr>
          <a:xfrm>
            <a:off x="4286248" y="3286100"/>
            <a:ext cx="4643470" cy="3571900"/>
          </a:xfrm>
          <a:prstGeom prst="rect">
            <a:avLst/>
          </a:prstGeom>
        </p:spPr>
        <p:txBody>
          <a:bodyPr vert="horz" lIns="45720" rIns="45720" anchor="t">
            <a:normAutofit fontScale="77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Что является основным объектом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HTML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Какой тэг имеет бегущая строка?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Какой атрибут задаёт цвет фона бегущей строке?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В каком тэге мы задаём тело разметки?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Сколько значений имеет атрибут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direction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Каким атрибутом задаётся количество проходов?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00694" y="2714620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II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вариант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71670" y="2285992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Вопросы тестов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143116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вариант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0" y="2928934"/>
            <a:ext cx="8629624" cy="392906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Какие бывают тэги?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Каким тэгом задаётся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тэг задаёт стиль  бегущей строке?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Что устанавливает атрибут тэга?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атрибут по направлению имеет 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Сколько значений имеет атрибут – </a:t>
            </a:r>
            <a:r>
              <a:rPr lang="en-US" sz="2800" dirty="0" err="1" smtClean="0">
                <a:latin typeface="+mj-lt"/>
              </a:rPr>
              <a:t>bgcolor</a:t>
            </a:r>
            <a:r>
              <a:rPr lang="ru-RU" sz="2800" dirty="0" smtClean="0">
                <a:latin typeface="+mj-lt"/>
              </a:rPr>
              <a:t>? </a:t>
            </a:r>
          </a:p>
          <a:p>
            <a:pPr marL="514350" indent="-514350"/>
            <a:endParaRPr lang="ru-RU" sz="28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 rot="20457454">
            <a:off x="3810320" y="2645919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парные и непарные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20298324">
            <a:off x="5585015" y="2578060"/>
            <a:ext cx="3601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&lt;marquee&gt; </a:t>
            </a:r>
            <a:r>
              <a:rPr lang="ru-RU" sz="2400" i="1" dirty="0" smtClean="0">
                <a:solidFill>
                  <a:srgbClr val="FFFF00"/>
                </a:solidFill>
              </a:rPr>
              <a:t>и</a:t>
            </a:r>
            <a:r>
              <a:rPr lang="en-US" sz="2400" dirty="0" smtClean="0">
                <a:solidFill>
                  <a:srgbClr val="FFFF00"/>
                </a:solidFill>
              </a:rPr>
              <a:t> &lt;/marquee&gt;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20843041">
            <a:off x="6667810" y="3732870"/>
            <a:ext cx="217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&lt;p&gt; </a:t>
            </a:r>
            <a:r>
              <a:rPr lang="ru-RU" sz="2400" i="1" dirty="0" smtClean="0">
                <a:solidFill>
                  <a:srgbClr val="FFFF00"/>
                </a:solidFill>
              </a:rPr>
              <a:t>и </a:t>
            </a:r>
            <a:r>
              <a:rPr lang="en-US" sz="2400" i="1" dirty="0" smtClean="0">
                <a:solidFill>
                  <a:srgbClr val="FFFF00"/>
                </a:solidFill>
              </a:rPr>
              <a:t>&lt;/p&gt;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46" y="4429132"/>
            <a:ext cx="3143272" cy="479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форматирование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5984" y="5500702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direction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86612" y="6000768"/>
            <a:ext cx="1500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одно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143116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II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вариант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0" y="2928934"/>
            <a:ext cx="8629624" cy="35719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Что является основным объектом </a:t>
            </a:r>
            <a:r>
              <a:rPr lang="en-US" sz="2800" dirty="0" smtClean="0">
                <a:latin typeface="+mj-lt"/>
              </a:rPr>
              <a:t>HTML</a:t>
            </a:r>
            <a:r>
              <a:rPr lang="ru-RU" sz="2800" dirty="0" smtClean="0">
                <a:latin typeface="+mj-lt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тэг имеет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атрибут задаёт цвет фона бегущей строке?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В каком тэге мы задаём тело разметки?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Сколько значений имеет атрибут </a:t>
            </a:r>
            <a:r>
              <a:rPr lang="en-US" sz="2800" dirty="0" smtClean="0">
                <a:latin typeface="+mj-lt"/>
              </a:rPr>
              <a:t>direction</a:t>
            </a:r>
            <a:r>
              <a:rPr lang="ru-RU" sz="2800" dirty="0" smtClean="0">
                <a:latin typeface="+mj-lt"/>
              </a:rPr>
              <a:t>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Каким атрибутом задаётся количество проходов? </a:t>
            </a:r>
          </a:p>
          <a:p>
            <a:pPr marL="514350" indent="-514350"/>
            <a:endParaRPr lang="ru-RU" sz="28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29454" y="2928934"/>
            <a:ext cx="1743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элемент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6487" y="3468534"/>
            <a:ext cx="1465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парный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48527" y="4000504"/>
            <a:ext cx="1195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</a:rPr>
              <a:t>bgcolor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826" y="4500570"/>
            <a:ext cx="2478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&lt;body&gt;</a:t>
            </a:r>
            <a:r>
              <a:rPr lang="ru-RU" sz="2400" i="1" dirty="0" smtClean="0">
                <a:solidFill>
                  <a:srgbClr val="FFFF00"/>
                </a:solidFill>
              </a:rPr>
              <a:t> и</a:t>
            </a:r>
            <a:r>
              <a:rPr lang="en-US" sz="2400" i="1" dirty="0" smtClean="0">
                <a:solidFill>
                  <a:srgbClr val="FFFF00"/>
                </a:solidFill>
              </a:rPr>
              <a:t>&lt;/body&gt;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72330" y="5000636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четыре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72462" y="5572140"/>
            <a:ext cx="857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loop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596" y="928670"/>
            <a:ext cx="84296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практическая работа </a:t>
            </a:r>
          </a:p>
          <a:p>
            <a:pPr marL="457200" indent="-457200"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цель - закрепление навыков создания элемента движения в языке разметки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HTML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0" y="2857496"/>
            <a:ext cx="9144000" cy="3357586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Создать бегущую строку «информатика» по направлению слева направо.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Создать бегущую строку «информатика» по направлению сверху вниз.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Установить для бегущей строки «информатика» цвет фона – зелёный.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Создать бегущую  строку «информатика» размером  </a:t>
            </a:r>
            <a:r>
              <a:rPr lang="en-US" sz="2400" dirty="0" smtClean="0"/>
              <a:t>“</a:t>
            </a:r>
            <a:r>
              <a:rPr lang="ru-RU" sz="2400" dirty="0" smtClean="0"/>
              <a:t>30</a:t>
            </a:r>
            <a:r>
              <a:rPr lang="en-US" sz="2400" dirty="0" smtClean="0"/>
              <a:t> pt</a:t>
            </a:r>
            <a:r>
              <a:rPr lang="ru-RU" sz="2400" dirty="0" smtClean="0"/>
              <a:t> </a:t>
            </a:r>
            <a:r>
              <a:rPr lang="en-US" sz="2400" dirty="0" smtClean="0"/>
              <a:t>“</a:t>
            </a:r>
            <a:r>
              <a:rPr lang="ru-RU" sz="2400" dirty="0" smtClean="0"/>
              <a:t>и любым цветом.</a:t>
            </a:r>
          </a:p>
          <a:p>
            <a:endParaRPr lang="ru-RU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596" y="928670"/>
            <a:ext cx="84296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практическая работа </a:t>
            </a:r>
          </a:p>
          <a:p>
            <a:pPr marL="457200" indent="-457200"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цель – закрепление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навыков создания элемента движения в языке разметки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HTML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14282" y="2857496"/>
            <a:ext cx="8429684" cy="2928934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dirty="0" smtClean="0"/>
              <a:t>&lt;marquee direction=”right”&gt; </a:t>
            </a:r>
            <a:r>
              <a:rPr lang="ru-RU" sz="2400" dirty="0" smtClean="0"/>
              <a:t>информатика</a:t>
            </a:r>
            <a:r>
              <a:rPr lang="en-US" sz="2400" dirty="0" smtClean="0"/>
              <a:t>&lt;/marquee&gt;</a:t>
            </a:r>
            <a:endParaRPr lang="ru-RU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/>
              <a:t>&lt;marquee direction=” down”&gt; </a:t>
            </a:r>
            <a:r>
              <a:rPr lang="ru-RU" sz="2400" dirty="0" smtClean="0"/>
              <a:t>информатика</a:t>
            </a:r>
            <a:r>
              <a:rPr lang="en-US" sz="2400" dirty="0" smtClean="0"/>
              <a:t>&lt;/marquee&gt;</a:t>
            </a:r>
            <a:endParaRPr lang="ru-RU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/>
              <a:t>&lt;marquee </a:t>
            </a:r>
            <a:r>
              <a:rPr lang="en-US" sz="2400" dirty="0" err="1" smtClean="0"/>
              <a:t>bgcolor</a:t>
            </a:r>
            <a:r>
              <a:rPr lang="en-US" sz="2400" dirty="0" smtClean="0"/>
              <a:t>=”green”&gt; </a:t>
            </a:r>
            <a:r>
              <a:rPr lang="ru-RU" sz="2400" dirty="0" smtClean="0"/>
              <a:t>информатика</a:t>
            </a:r>
            <a:r>
              <a:rPr lang="en-US" sz="2400" dirty="0" smtClean="0"/>
              <a:t>&lt;/marquee&gt;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&lt;marquee&gt;&lt;p style </a:t>
            </a:r>
            <a:r>
              <a:rPr lang="ru-RU" sz="2400" dirty="0" smtClean="0"/>
              <a:t>=</a:t>
            </a:r>
            <a:r>
              <a:rPr lang="en-US" sz="2400" dirty="0" smtClean="0"/>
              <a:t>“color: </a:t>
            </a:r>
            <a:r>
              <a:rPr lang="en-US" sz="2400" dirty="0" err="1" smtClean="0"/>
              <a:t>blue;font</a:t>
            </a:r>
            <a:r>
              <a:rPr lang="en-US" sz="2400" dirty="0" smtClean="0"/>
              <a:t>-size: 30pt”&gt; </a:t>
            </a:r>
            <a:r>
              <a:rPr lang="ru-RU" sz="2400" dirty="0" smtClean="0"/>
              <a:t>информатика</a:t>
            </a:r>
            <a:r>
              <a:rPr lang="en-US" sz="2400" dirty="0" smtClean="0"/>
              <a:t>&lt;/p&gt;&lt;/marquee&gt;</a:t>
            </a:r>
            <a:endParaRPr lang="ru-RU" sz="2400" dirty="0" smtClean="0"/>
          </a:p>
        </p:txBody>
      </p:sp>
      <p:sp>
        <p:nvSpPr>
          <p:cNvPr id="4" name="Стрелка вправо 3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домашнее задание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14282" y="3571876"/>
            <a:ext cx="8929718" cy="178595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создать «бегущую» строку по направлению справа налево, любым цветом и стилем;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создать «бегущую» строку с числом проходов = 2, любым цветом фона.</a:t>
            </a:r>
          </a:p>
          <a:p>
            <a:endParaRPr lang="ru-RU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928670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35755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ь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92879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с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8598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64317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0036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57160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92879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т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8598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21441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5722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0003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4284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64317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57160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92879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accent2"/>
                </a:solidFill>
              </a:rPr>
              <a:t>р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28598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64317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300036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35755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71474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1928794" y="392906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о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928794" y="428625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к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92879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а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57160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21441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28598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264317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00036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</a:t>
            </a: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335755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371474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4286248" y="2786058"/>
            <a:ext cx="47149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Что означает атрибут «</a:t>
            </a:r>
            <a:r>
              <a:rPr lang="en-US" sz="1600" dirty="0" smtClean="0"/>
              <a:t>face</a:t>
            </a:r>
            <a:r>
              <a:rPr lang="ru-RU" sz="1600" dirty="0" smtClean="0"/>
              <a:t>» у тэга </a:t>
            </a:r>
            <a:r>
              <a:rPr lang="en-US" sz="1600" dirty="0" smtClean="0"/>
              <a:t>&lt;font&gt;?</a:t>
            </a:r>
            <a:endParaRPr lang="ru-RU" sz="1600" dirty="0" smtClean="0"/>
          </a:p>
          <a:p>
            <a:endParaRPr lang="en-US" sz="1600" dirty="0" smtClean="0"/>
          </a:p>
          <a:p>
            <a:r>
              <a:rPr lang="ru-RU" sz="1600" dirty="0" smtClean="0"/>
              <a:t>Как называется структурированный язык </a:t>
            </a:r>
            <a:r>
              <a:rPr lang="en-US" sz="1600" dirty="0" smtClean="0"/>
              <a:t>html</a:t>
            </a:r>
            <a:r>
              <a:rPr lang="ru-RU" sz="1600" dirty="0" smtClean="0"/>
              <a:t>?</a:t>
            </a:r>
          </a:p>
          <a:p>
            <a:endParaRPr lang="ru-RU" sz="1600" dirty="0"/>
          </a:p>
          <a:p>
            <a:r>
              <a:rPr lang="ru-RU" sz="1600" dirty="0" smtClean="0"/>
              <a:t>Программа для отображения </a:t>
            </a:r>
            <a:r>
              <a:rPr lang="en-US" sz="1600" dirty="0" smtClean="0"/>
              <a:t>Web-</a:t>
            </a:r>
            <a:r>
              <a:rPr lang="ru-RU" sz="1600" dirty="0" smtClean="0"/>
              <a:t>страниц?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r>
              <a:rPr lang="ru-RU" sz="1600" dirty="0" smtClean="0"/>
              <a:t>Что мы видим на </a:t>
            </a:r>
            <a:r>
              <a:rPr lang="en-US" sz="1600" dirty="0" smtClean="0"/>
              <a:t>Web-</a:t>
            </a:r>
            <a:r>
              <a:rPr lang="ru-RU" sz="1600" dirty="0" smtClean="0"/>
              <a:t>странице?</a:t>
            </a:r>
            <a:endParaRPr lang="ru-RU" sz="1600" dirty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8858280" cy="150971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Какие основные тэги должны быть в текстовом документе?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Что означает тэг </a:t>
            </a:r>
            <a:r>
              <a:rPr lang="en-US" dirty="0" smtClean="0"/>
              <a:t>&lt;html&gt;?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Что означает тэг </a:t>
            </a:r>
            <a:r>
              <a:rPr lang="en-US" dirty="0" smtClean="0"/>
              <a:t>&lt;body&gt;?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4357694"/>
            <a:ext cx="3214710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&lt;html&gt;</a:t>
            </a:r>
          </a:p>
          <a:p>
            <a:r>
              <a:rPr lang="en-US" dirty="0" smtClean="0"/>
              <a:t>&lt;body&gt;</a:t>
            </a:r>
          </a:p>
          <a:p>
            <a:endParaRPr lang="en-US" dirty="0"/>
          </a:p>
          <a:p>
            <a:r>
              <a:rPr lang="en-US" dirty="0" smtClean="0"/>
              <a:t>&lt;/body&gt;</a:t>
            </a:r>
          </a:p>
          <a:p>
            <a:r>
              <a:rPr lang="en-US" dirty="0" smtClean="0"/>
              <a:t>&lt;/html&gt;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885828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3200" dirty="0" smtClean="0">
                <a:latin typeface="+mj-lt"/>
              </a:rPr>
              <a:t>&lt;marquee&gt;</a:t>
            </a:r>
            <a:r>
              <a:rPr lang="ru-RU" sz="3200" dirty="0" smtClean="0">
                <a:latin typeface="+mj-lt"/>
              </a:rPr>
              <a:t>информатика</a:t>
            </a:r>
            <a:r>
              <a:rPr lang="en-US" sz="3200" dirty="0" smtClean="0">
                <a:latin typeface="+mj-lt"/>
              </a:rPr>
              <a:t>&lt;/marquee&gt;</a:t>
            </a:r>
            <a:endParaRPr lang="ru-RU" sz="32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3429000"/>
            <a:ext cx="5214974" cy="3143272"/>
          </a:xfrm>
        </p:spPr>
        <p:txBody>
          <a:bodyPr>
            <a:normAutofit/>
          </a:bodyPr>
          <a:lstStyle/>
          <a:p>
            <a:pPr marL="457200" indent="-457200" algn="r"/>
            <a:endParaRPr lang="ru-RU" sz="3200" dirty="0" smtClean="0">
              <a:latin typeface="+mj-lt"/>
            </a:endParaRPr>
          </a:p>
          <a:p>
            <a:pPr marL="457200" indent="-457200" algn="r"/>
            <a:r>
              <a:rPr lang="en-US" sz="3200" dirty="0" smtClean="0">
                <a:latin typeface="+mj-lt"/>
              </a:rPr>
              <a:t>direction = “right” </a:t>
            </a:r>
            <a:r>
              <a:rPr lang="ru-RU" sz="3200" dirty="0" smtClean="0">
                <a:latin typeface="+mj-lt"/>
              </a:rPr>
              <a:t>(направо)</a:t>
            </a:r>
            <a:endParaRPr lang="en-US" sz="3200" dirty="0" smtClean="0">
              <a:latin typeface="+mj-lt"/>
            </a:endParaRPr>
          </a:p>
          <a:p>
            <a:pPr marL="457200" indent="-457200" algn="ctr"/>
            <a:r>
              <a:rPr lang="en-US" sz="3200" dirty="0" smtClean="0">
                <a:latin typeface="+mj-lt"/>
              </a:rPr>
              <a:t>                        “left”</a:t>
            </a:r>
            <a:r>
              <a:rPr lang="ru-RU" sz="3200" dirty="0" smtClean="0">
                <a:latin typeface="+mj-lt"/>
              </a:rPr>
              <a:t> (налево)</a:t>
            </a:r>
          </a:p>
          <a:p>
            <a:pPr marL="457200" indent="-457200" algn="ctr"/>
            <a:r>
              <a:rPr lang="en-US" sz="3200" dirty="0" smtClean="0">
                <a:latin typeface="+mj-lt"/>
              </a:rPr>
              <a:t>                   “up” </a:t>
            </a:r>
            <a:r>
              <a:rPr lang="ru-RU" sz="3200" dirty="0" smtClean="0">
                <a:latin typeface="+mj-lt"/>
              </a:rPr>
              <a:t>(вверх)</a:t>
            </a:r>
            <a:endParaRPr lang="en-US" sz="3200" dirty="0" smtClean="0">
              <a:latin typeface="+mj-lt"/>
            </a:endParaRPr>
          </a:p>
          <a:p>
            <a:pPr marL="457200" indent="-457200" algn="ctr"/>
            <a:r>
              <a:rPr lang="ru-RU" sz="3200" dirty="0" smtClean="0">
                <a:latin typeface="+mj-lt"/>
              </a:rPr>
              <a:t>             </a:t>
            </a:r>
            <a:r>
              <a:rPr lang="en-US" sz="3200" dirty="0" smtClean="0">
                <a:latin typeface="+mj-lt"/>
              </a:rPr>
              <a:t>         “down” </a:t>
            </a:r>
            <a:r>
              <a:rPr lang="ru-RU" sz="3200" dirty="0" smtClean="0">
                <a:latin typeface="+mj-lt"/>
              </a:rPr>
              <a:t>(вниз)</a:t>
            </a:r>
            <a:endParaRPr lang="en-US" sz="3200" dirty="0" smtClean="0">
              <a:latin typeface="+mj-lt"/>
            </a:endParaRPr>
          </a:p>
          <a:p>
            <a:pPr marL="457200" indent="-457200" algn="r"/>
            <a:endParaRPr lang="en-US" sz="3200" dirty="0" smtClean="0">
              <a:latin typeface="AnimusText" pitchFamily="34" charset="0"/>
            </a:endParaRPr>
          </a:p>
          <a:p>
            <a:pPr marL="457200" indent="-457200" algn="r"/>
            <a:endParaRPr lang="ru-RU" sz="32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направление бегущей строки 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 useBgFill="1">
        <p:nvSpPr>
          <p:cNvPr id="8" name="Правая фигурная скобка 7"/>
          <p:cNvSpPr/>
          <p:nvPr/>
        </p:nvSpPr>
        <p:spPr>
          <a:xfrm>
            <a:off x="5786446" y="4214818"/>
            <a:ext cx="357190" cy="857256"/>
          </a:xfrm>
          <a:prstGeom prst="rightBrace">
            <a:avLst/>
          </a:prstGeom>
          <a:ln w="508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0" name="Правая фигурная скобка 9"/>
          <p:cNvSpPr/>
          <p:nvPr/>
        </p:nvSpPr>
        <p:spPr>
          <a:xfrm>
            <a:off x="5429256" y="5357826"/>
            <a:ext cx="285752" cy="928694"/>
          </a:xfrm>
          <a:prstGeom prst="rightBrace">
            <a:avLst/>
          </a:prstGeom>
          <a:ln w="508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286512" y="4357694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  <a:hlinkClick r:id="rId2" action="ppaction://hlinksldjump"/>
              </a:rPr>
              <a:t>width</a:t>
            </a:r>
            <a:endParaRPr lang="ru-RU" sz="32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29322" y="5500702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  <a:hlinkClick r:id="rId3" action="ppaction://hlinksldjump"/>
              </a:rPr>
              <a:t>height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914400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2400" dirty="0" smtClean="0">
                <a:latin typeface="+mj-lt"/>
              </a:rPr>
              <a:t>&lt;marquee  direction=“right”</a:t>
            </a:r>
            <a:r>
              <a:rPr lang="ru-RU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width=100&gt;</a:t>
            </a:r>
            <a:r>
              <a:rPr lang="ru-RU" sz="2400" dirty="0" smtClean="0">
                <a:latin typeface="+mj-lt"/>
              </a:rPr>
              <a:t>элемент</a:t>
            </a:r>
            <a:r>
              <a:rPr lang="en-US" sz="2400" dirty="0" smtClean="0">
                <a:latin typeface="+mj-lt"/>
              </a:rPr>
              <a:t>&lt;/marquee&gt;&lt;</a:t>
            </a:r>
            <a:r>
              <a:rPr lang="en-US" sz="2400" dirty="0" err="1" smtClean="0">
                <a:latin typeface="+mj-lt"/>
              </a:rPr>
              <a:t>br</a:t>
            </a:r>
            <a:r>
              <a:rPr lang="en-US" sz="2400" dirty="0" smtClean="0">
                <a:latin typeface="+mj-lt"/>
              </a:rPr>
              <a:t>&gt;</a:t>
            </a:r>
            <a:endParaRPr lang="ru-RU" sz="24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 rot="10800000">
            <a:off x="6643702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914400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2400" dirty="0" smtClean="0">
                <a:latin typeface="+mj-lt"/>
              </a:rPr>
              <a:t>&lt;marquee  direction=“up”</a:t>
            </a:r>
            <a:r>
              <a:rPr lang="ru-RU" sz="2400" dirty="0" smtClean="0">
                <a:latin typeface="+mj-lt"/>
              </a:rPr>
              <a:t> </a:t>
            </a:r>
            <a:r>
              <a:rPr lang="en-US" sz="2400" dirty="0" smtClean="0"/>
              <a:t>height </a:t>
            </a:r>
            <a:r>
              <a:rPr lang="en-US" sz="2400" dirty="0" smtClean="0">
                <a:latin typeface="+mj-lt"/>
              </a:rPr>
              <a:t>=50&gt;</a:t>
            </a:r>
            <a:r>
              <a:rPr lang="ru-RU" sz="2400" dirty="0" smtClean="0">
                <a:latin typeface="+mj-lt"/>
              </a:rPr>
              <a:t>движения</a:t>
            </a:r>
            <a:r>
              <a:rPr lang="en-US" sz="2400" dirty="0" smtClean="0">
                <a:latin typeface="+mj-lt"/>
              </a:rPr>
              <a:t>&lt;/marquee&gt;&lt;</a:t>
            </a:r>
            <a:r>
              <a:rPr lang="en-US" sz="2400" dirty="0" err="1" smtClean="0">
                <a:latin typeface="+mj-lt"/>
              </a:rPr>
              <a:t>br</a:t>
            </a:r>
            <a:r>
              <a:rPr lang="en-US" sz="2400" dirty="0" smtClean="0">
                <a:latin typeface="+mj-lt"/>
              </a:rPr>
              <a:t>&gt;</a:t>
            </a:r>
            <a:endParaRPr lang="ru-RU" sz="24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цвет фона бегущей строки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7224" y="4214818"/>
            <a:ext cx="7772400" cy="150971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        </a:t>
            </a:r>
            <a:r>
              <a:rPr lang="en-US" sz="3200" dirty="0" err="1" smtClean="0">
                <a:latin typeface="+mj-lt"/>
              </a:rPr>
              <a:t>bgcolor</a:t>
            </a:r>
            <a:r>
              <a:rPr lang="en-US" sz="3200" dirty="0" smtClean="0">
                <a:latin typeface="+mj-lt"/>
              </a:rPr>
              <a:t> = “red” </a:t>
            </a:r>
            <a:r>
              <a:rPr lang="ru-RU" sz="3200" dirty="0" smtClean="0">
                <a:latin typeface="+mj-lt"/>
              </a:rPr>
              <a:t>или </a:t>
            </a:r>
            <a:r>
              <a:rPr lang="en-US" sz="3200" dirty="0" err="1" smtClean="0">
                <a:latin typeface="+mj-lt"/>
              </a:rPr>
              <a:t>bgcolor</a:t>
            </a:r>
            <a:r>
              <a:rPr lang="en-US" sz="3200" dirty="0" smtClean="0">
                <a:latin typeface="+mj-lt"/>
              </a:rPr>
              <a:t> = “ff0000”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914400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2800" dirty="0" smtClean="0">
                <a:latin typeface="+mj-lt"/>
              </a:rPr>
              <a:t>&lt;marquee  </a:t>
            </a:r>
            <a:r>
              <a:rPr lang="en-US" sz="2800" dirty="0" err="1" smtClean="0">
                <a:latin typeface="+mj-lt"/>
              </a:rPr>
              <a:t>bgcolor</a:t>
            </a:r>
            <a:r>
              <a:rPr lang="en-US" sz="2800" dirty="0" smtClean="0">
                <a:latin typeface="+mj-lt"/>
              </a:rPr>
              <a:t>=“red”&gt;</a:t>
            </a:r>
            <a:r>
              <a:rPr lang="ru-RU" sz="2800" dirty="0" smtClean="0">
                <a:latin typeface="+mj-lt"/>
              </a:rPr>
              <a:t>языка</a:t>
            </a:r>
            <a:r>
              <a:rPr lang="en-US" sz="2800" dirty="0" smtClean="0">
                <a:latin typeface="+mj-lt"/>
              </a:rPr>
              <a:t>&lt;/marquee&gt;&lt;</a:t>
            </a:r>
            <a:r>
              <a:rPr lang="en-US" sz="2800" dirty="0" err="1" smtClean="0">
                <a:latin typeface="+mj-lt"/>
              </a:rPr>
              <a:t>br</a:t>
            </a:r>
            <a:r>
              <a:rPr lang="en-US" sz="2800" dirty="0" smtClean="0">
                <a:latin typeface="+mj-lt"/>
              </a:rPr>
              <a:t>&gt;</a:t>
            </a:r>
            <a:endParaRPr lang="ru-RU" sz="28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273</TotalTime>
  <Words>638</Words>
  <Application>Microsoft Office PowerPoint</Application>
  <PresentationFormat>Экран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Слайд 16</vt:lpstr>
      <vt:lpstr>Слайд 17</vt:lpstr>
      <vt:lpstr>Элемент движения  в языке разметки HTML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Элемент движения  в языке разметки HTML</dc:title>
  <dc:creator>Ольга</dc:creator>
  <cp:lastModifiedBy>Roman</cp:lastModifiedBy>
  <cp:revision>46</cp:revision>
  <dcterms:created xsi:type="dcterms:W3CDTF">2011-10-05T11:54:01Z</dcterms:created>
  <dcterms:modified xsi:type="dcterms:W3CDTF">2012-01-08T15:08:18Z</dcterms:modified>
</cp:coreProperties>
</file>