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75" r:id="rId3"/>
    <p:sldId id="281" r:id="rId4"/>
    <p:sldId id="282" r:id="rId5"/>
    <p:sldId id="283" r:id="rId6"/>
    <p:sldId id="279" r:id="rId7"/>
    <p:sldId id="280" r:id="rId8"/>
    <p:sldId id="262" r:id="rId9"/>
    <p:sldId id="265" r:id="rId10"/>
    <p:sldId id="270" r:id="rId11"/>
    <p:sldId id="285" r:id="rId12"/>
    <p:sldId id="269" r:id="rId13"/>
    <p:sldId id="286" r:id="rId14"/>
    <p:sldId id="266" r:id="rId15"/>
    <p:sldId id="268" r:id="rId16"/>
    <p:sldId id="273" r:id="rId17"/>
    <p:sldId id="28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00"/>
    <a:srgbClr val="080800"/>
    <a:srgbClr val="003399"/>
    <a:srgbClr val="3333CC"/>
    <a:srgbClr val="333399"/>
    <a:srgbClr val="FFFFCC"/>
    <a:srgbClr val="FFFF99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9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1632D3-BC99-4ABB-AE12-95EB8513B3CB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EDA842-F239-442D-A0FC-BCACBDDD44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F0321E-69BE-4A28-9D1A-BC28C26357B5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3A949B-F422-4084-86E7-E1CE4A9160D5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613379-3DDC-4FE3-9DB3-EE3F4CC834A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51DE4B-FD31-407B-9536-5882293122B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468C40-1258-4404-8988-E64A1F91990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B64196-C268-417F-BDAB-11AA7D5764A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D58942-3360-4435-914E-832D2CF64EE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C436C-69E0-48FE-A139-0BA8FE2C5C20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A7454-288C-4AB5-BBCA-CF2AC5C6A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7B0D4-D885-4347-B1BE-3A4A2A7B6989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A6B9D-4D6E-4168-B56C-305A2DE3C8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480A7-7CE1-4FE1-A182-74C3039AF622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D5E9C-D581-4A5E-A37F-11437E74F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7290E-101D-44DD-9A2A-1E6679C9C2B8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E648-5F7D-4DB9-A452-101B30912E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0C68B-71FB-4692-9DFB-83370D204927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F8984-9585-4A4B-A5DD-D90F7EAFE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3DB58-E0DD-4740-879F-36662C829BE9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CF900-3EFB-438C-970E-60BD5F57B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0A461-C3AC-46A4-AF1B-4664D80960E6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B404-1BAC-4EEF-BFFC-7FF68832CB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A50F-39BB-433F-B8AA-4E0BD084817B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7978F-8973-477E-ADA2-49AE4F744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6872-2EBB-4297-9D9F-8A98A3414E12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6F0D0-DF61-454E-94E1-5B0E01964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DCD74-C64C-4A24-A0B2-F9A848F6DBA4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29043-192A-4AEA-A1C4-4CEEABDD5F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FE8CC-C40C-480D-933C-0874F810614E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A5100-9A21-4F62-ABE9-9AEBA05BB6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32727-351E-4208-865C-DB7202DAD76F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3B03C-1E02-47C5-8D1F-48270723D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6B0A5-85F1-4153-8758-2CBC1014C43F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D8F31-4733-4EF9-A5A8-876591CED4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E39B2-B3BE-4331-8567-9215CE2FED4F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94A63-E90C-4610-9672-033F50731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5FE18-3278-464C-A041-FDC4DC315FD9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CF4C6-74DD-40F3-B318-E4CE10E38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4551A-8FC7-4EB5-9920-205F9DC92DA3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0134F-9BD2-4AAB-921D-BF4D443FD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415C-CB83-405B-A73A-2FD7E46A65A2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16FF8-E373-433C-9BC4-BB6E431BE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E769B-1CD9-4041-B63E-6768BFC68D1A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DF8E4-5FE4-4D5B-8662-B7BA12E3C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A95E-4A68-43F1-918D-CE6356BB59CC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86B5D-5780-4A16-AE32-0DC7AAC8FF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01032-AEA3-43A2-B8ED-DF751759F1FE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C2176-2620-4D9E-AA08-F7CE7C7823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D8F65-E0E2-4FE2-AD4B-99EAC80D5B86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1654C-D791-4EFD-A2A2-CDB7FD5BC5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62B66-4719-4AC4-86CA-E26CF3704C88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93D31-14CF-4BB0-AF33-A7CED01B66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D41C97-A298-450E-8DE1-C7FCB6B1E439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856E61-51BC-4F93-9C2B-76488A4CA8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D7F4EB7-2C77-42E5-AB9A-9CB702BA2E86}" type="datetimeFigureOut">
              <a:rPr lang="ru-RU"/>
              <a:pPr>
                <a:defRPr/>
              </a:pPr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6F82CC-0192-4B37-90E9-A0EA34E26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8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rickmagicube.blogspot.com/" TargetMode="External"/><Relationship Id="rId2" Type="http://schemas.openxmlformats.org/officeDocument/2006/relationships/hyperlink" Target="http://artcity.lv/page/2599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3.xm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333375"/>
            <a:ext cx="8713787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5445125"/>
            <a:ext cx="871378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04250" y="188913"/>
            <a:ext cx="144463" cy="64801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188913"/>
            <a:ext cx="144463" cy="64801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692696"/>
            <a:ext cx="6768752" cy="5170646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>
            <a:noFill/>
          </a:ln>
          <a:effectLst>
            <a:softEdge rad="127000"/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defRPr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6600" b="1" dirty="0">
                <a:ln>
                  <a:solidFill>
                    <a:schemeClr val="tx1"/>
                  </a:solidFill>
                </a:ln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Мастерская</a:t>
            </a:r>
          </a:p>
          <a:p>
            <a:pPr>
              <a:defRPr/>
            </a:pPr>
            <a:r>
              <a:rPr lang="ru-RU" sz="6600" b="1" dirty="0">
                <a:ln>
                  <a:solidFill>
                    <a:schemeClr val="tx1"/>
                  </a:solidFill>
                </a:ln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 фигурных дел</a:t>
            </a:r>
          </a:p>
          <a:p>
            <a:pPr>
              <a:defRPr/>
            </a:pPr>
            <a:r>
              <a:rPr lang="ru-RU" sz="6600" b="1" dirty="0">
                <a:ln>
                  <a:solidFill>
                    <a:schemeClr val="tx1"/>
                  </a:solidFill>
                </a:ln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476375" y="981075"/>
            <a:ext cx="215900" cy="21590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380288" y="981075"/>
            <a:ext cx="215900" cy="21590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403350" y="5300663"/>
            <a:ext cx="215900" cy="21590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7308850" y="5300663"/>
            <a:ext cx="215900" cy="21590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CC"/>
              </a:solidFill>
            </a:endParaRPr>
          </a:p>
        </p:txBody>
      </p:sp>
      <p:sp>
        <p:nvSpPr>
          <p:cNvPr id="12293" name="TextBox 1"/>
          <p:cNvSpPr txBox="1">
            <a:spLocks noChangeArrowheads="1"/>
          </p:cNvSpPr>
          <p:nvPr/>
        </p:nvSpPr>
        <p:spPr bwMode="auto">
          <a:xfrm>
            <a:off x="2268538" y="260350"/>
            <a:ext cx="43481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 лишний предмет</a:t>
            </a:r>
          </a:p>
        </p:txBody>
      </p:sp>
      <p:pic>
        <p:nvPicPr>
          <p:cNvPr id="11267" name="Рисунок 35" descr="E:\Объекты\Разное\OBJ294.jpg"/>
          <p:cNvPicPr>
            <a:picLocks noChangeAspect="1" noChangeArrowheads="1"/>
          </p:cNvPicPr>
          <p:nvPr/>
        </p:nvPicPr>
        <p:blipFill>
          <a:blip r:embed="rId3" cstate="print"/>
          <a:srcRect r="6647"/>
          <a:stretch>
            <a:fillRect/>
          </a:stretch>
        </p:blipFill>
        <p:spPr bwMode="auto">
          <a:xfrm>
            <a:off x="2051720" y="3717032"/>
            <a:ext cx="2016968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68" name="Рисунок 31" descr="E:\Объекты\Разное\BIT05~63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412776"/>
            <a:ext cx="1728338" cy="17300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4" descr="RE000407"/>
          <p:cNvPicPr>
            <a:picLocks noChangeAspect="1" noChangeArrowheads="1"/>
          </p:cNvPicPr>
          <p:nvPr/>
        </p:nvPicPr>
        <p:blipFill>
          <a:blip r:embed="rId5" cstate="print"/>
          <a:srcRect l="10813" r="16201"/>
          <a:stretch>
            <a:fillRect/>
          </a:stretch>
        </p:blipFill>
        <p:spPr bwMode="auto">
          <a:xfrm>
            <a:off x="5220072" y="3645024"/>
            <a:ext cx="1944216" cy="26654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70" name="Picture 5" descr="AM47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1196752"/>
            <a:ext cx="2136775" cy="21367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298" name="Рисунок 5" descr="E:\Фигуры\ARROW3D2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0825" y="5805488"/>
            <a:ext cx="9858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03575" y="1557338"/>
          <a:ext cx="5256585" cy="4536504"/>
        </p:xfrm>
        <a:graphic>
          <a:graphicData uri="http://schemas.openxmlformats.org/drawingml/2006/table">
            <a:tbl>
              <a:tblPr/>
              <a:tblGrid>
                <a:gridCol w="668508"/>
                <a:gridCol w="654435"/>
                <a:gridCol w="656779"/>
                <a:gridCol w="654435"/>
                <a:gridCol w="654435"/>
                <a:gridCol w="656779"/>
                <a:gridCol w="654435"/>
                <a:gridCol w="656779"/>
              </a:tblGrid>
              <a:tr h="567063"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063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8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Calibri" pitchFamily="34" charset="0"/>
              </a:rPr>
              <a:t>                       </a:t>
            </a:r>
            <a:endParaRPr lang="ru-RU"/>
          </a:p>
        </p:txBody>
      </p:sp>
      <p:sp>
        <p:nvSpPr>
          <p:cNvPr id="1338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Calibri" pitchFamily="34" charset="0"/>
              </a:rPr>
              <a:t>                       </a:t>
            </a:r>
            <a:endParaRPr lang="ru-RU"/>
          </a:p>
        </p:txBody>
      </p:sp>
      <p:sp>
        <p:nvSpPr>
          <p:cNvPr id="1338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Calibri" pitchFamily="34" charset="0"/>
              </a:rPr>
              <a:t>                       </a:t>
            </a: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2492896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99992" y="692696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68144" y="692696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12360" y="1268760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4797152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Вертикальный свиток 16"/>
          <p:cNvSpPr/>
          <p:nvPr/>
        </p:nvSpPr>
        <p:spPr>
          <a:xfrm>
            <a:off x="107950" y="1412875"/>
            <a:ext cx="3384550" cy="3311525"/>
          </a:xfrm>
          <a:prstGeom prst="verticalScroll">
            <a:avLst/>
          </a:prstGeom>
          <a:solidFill>
            <a:srgbClr val="CCE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ебесное тело,</a:t>
            </a:r>
          </a:p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имеющее</a:t>
            </a:r>
          </a:p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 шара.</a:t>
            </a:r>
          </a:p>
        </p:txBody>
      </p:sp>
      <p:sp>
        <p:nvSpPr>
          <p:cNvPr id="20" name="Вертикальный свиток 19"/>
          <p:cNvSpPr/>
          <p:nvPr/>
        </p:nvSpPr>
        <p:spPr>
          <a:xfrm>
            <a:off x="107950" y="1412875"/>
            <a:ext cx="3384550" cy="3311525"/>
          </a:xfrm>
          <a:prstGeom prst="verticalScroll">
            <a:avLst/>
          </a:prstGeom>
          <a:solidFill>
            <a:srgbClr val="CCE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орма</a:t>
            </a:r>
          </a:p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подзорной </a:t>
            </a:r>
          </a:p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трубы.</a:t>
            </a:r>
          </a:p>
        </p:txBody>
      </p:sp>
      <p:sp>
        <p:nvSpPr>
          <p:cNvPr id="21" name="Вертикальный свиток 20"/>
          <p:cNvSpPr/>
          <p:nvPr/>
        </p:nvSpPr>
        <p:spPr>
          <a:xfrm>
            <a:off x="107950" y="1412875"/>
            <a:ext cx="3384550" cy="3311525"/>
          </a:xfrm>
          <a:prstGeom prst="verticalScroll">
            <a:avLst/>
          </a:prstGeom>
          <a:solidFill>
            <a:srgbClr val="CCE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азвание этой фигуры произошло от греческого слова «шишка»</a:t>
            </a:r>
          </a:p>
        </p:txBody>
      </p:sp>
      <p:sp>
        <p:nvSpPr>
          <p:cNvPr id="22" name="Вертикальный свиток 21"/>
          <p:cNvSpPr/>
          <p:nvPr/>
        </p:nvSpPr>
        <p:spPr>
          <a:xfrm>
            <a:off x="107950" y="1412875"/>
            <a:ext cx="3384550" cy="3311525"/>
          </a:xfrm>
          <a:prstGeom prst="verticalScroll">
            <a:avLst/>
          </a:prstGeom>
          <a:solidFill>
            <a:srgbClr val="CCE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</a:p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дарный музыкальный инструмент, имеющий фор-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цилиндра.</a:t>
            </a:r>
          </a:p>
        </p:txBody>
      </p:sp>
      <p:sp>
        <p:nvSpPr>
          <p:cNvPr id="23" name="Вертикальный свиток 22"/>
          <p:cNvSpPr/>
          <p:nvPr/>
        </p:nvSpPr>
        <p:spPr>
          <a:xfrm>
            <a:off x="107950" y="1412875"/>
            <a:ext cx="3384550" cy="3311525"/>
          </a:xfrm>
          <a:prstGeom prst="verticalScroll">
            <a:avLst/>
          </a:prstGeom>
          <a:solidFill>
            <a:srgbClr val="CCE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</a:p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юбимый многогранник египетских фараонов.</a:t>
            </a:r>
          </a:p>
        </p:txBody>
      </p:sp>
      <p:sp>
        <p:nvSpPr>
          <p:cNvPr id="26635" name="WordArt 11"/>
          <p:cNvSpPr>
            <a:spLocks noChangeArrowheads="1" noChangeShapeType="1" noTextEdit="1"/>
          </p:cNvSpPr>
          <p:nvPr/>
        </p:nvSpPr>
        <p:spPr bwMode="auto">
          <a:xfrm rot="5400000">
            <a:off x="3023829" y="3392995"/>
            <a:ext cx="3744415" cy="36004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ци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индр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4F81BD"/>
              </a:solidFill>
              <a:latin typeface="Times New Roman"/>
              <a:cs typeface="Times New Roman"/>
            </a:endParaRPr>
          </a:p>
        </p:txBody>
      </p:sp>
      <p:sp>
        <p:nvSpPr>
          <p:cNvPr id="26636" name="WordArt 12"/>
          <p:cNvSpPr>
            <a:spLocks noChangeArrowheads="1" noChangeShapeType="1" noTextEdit="1"/>
          </p:cNvSpPr>
          <p:nvPr/>
        </p:nvSpPr>
        <p:spPr bwMode="auto">
          <a:xfrm rot="5400000">
            <a:off x="4968044" y="2888940"/>
            <a:ext cx="2520280" cy="28803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ко ус</a:t>
            </a:r>
          </a:p>
        </p:txBody>
      </p:sp>
      <p:sp>
        <p:nvSpPr>
          <p:cNvPr id="26639" name="WordArt 15"/>
          <p:cNvSpPr>
            <a:spLocks noChangeArrowheads="1" noChangeShapeType="1" noTextEdit="1"/>
          </p:cNvSpPr>
          <p:nvPr/>
        </p:nvSpPr>
        <p:spPr bwMode="auto">
          <a:xfrm>
            <a:off x="4067175" y="2924175"/>
            <a:ext cx="4176713" cy="236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п  л  а  н  е  т  а</a:t>
            </a:r>
          </a:p>
        </p:txBody>
      </p:sp>
      <p:sp>
        <p:nvSpPr>
          <p:cNvPr id="26642" name="WordArt 18"/>
          <p:cNvSpPr>
            <a:spLocks noChangeArrowheads="1" noChangeShapeType="1" noTextEdit="1"/>
          </p:cNvSpPr>
          <p:nvPr/>
        </p:nvSpPr>
        <p:spPr bwMode="auto">
          <a:xfrm rot="5400000">
            <a:off x="6300192" y="3933058"/>
            <a:ext cx="3672408" cy="36004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б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рабан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4F81BD"/>
              </a:solidFill>
              <a:latin typeface="Times New Roman"/>
              <a:cs typeface="Times New Roman"/>
            </a:endParaRPr>
          </a:p>
        </p:txBody>
      </p:sp>
      <p:sp>
        <p:nvSpPr>
          <p:cNvPr id="26643" name="WordArt 19"/>
          <p:cNvSpPr>
            <a:spLocks noChangeArrowheads="1" noChangeShapeType="1" noTextEdit="1"/>
          </p:cNvSpPr>
          <p:nvPr/>
        </p:nvSpPr>
        <p:spPr bwMode="auto">
          <a:xfrm>
            <a:off x="3419475" y="4941888"/>
            <a:ext cx="4752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п  и     а  м  и  д   </a:t>
            </a:r>
          </a:p>
        </p:txBody>
      </p:sp>
      <p:sp>
        <p:nvSpPr>
          <p:cNvPr id="13404" name="TextBox 26"/>
          <p:cNvSpPr txBox="1">
            <a:spLocks noChangeArrowheads="1"/>
          </p:cNvSpPr>
          <p:nvPr/>
        </p:nvSpPr>
        <p:spPr bwMode="auto">
          <a:xfrm>
            <a:off x="611188" y="549275"/>
            <a:ext cx="25130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Кроссворд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  <p:bldP spid="22" grpId="0" animBg="1"/>
      <p:bldP spid="23" grpId="0" animBg="1"/>
      <p:bldP spid="26639" grpId="0" animBg="1"/>
      <p:bldP spid="266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03575" y="1557338"/>
          <a:ext cx="5256585" cy="4536504"/>
        </p:xfrm>
        <a:graphic>
          <a:graphicData uri="http://schemas.openxmlformats.org/drawingml/2006/table">
            <a:tbl>
              <a:tblPr/>
              <a:tblGrid>
                <a:gridCol w="668508"/>
                <a:gridCol w="654435"/>
                <a:gridCol w="656779"/>
                <a:gridCol w="654435"/>
                <a:gridCol w="654435"/>
                <a:gridCol w="656779"/>
                <a:gridCol w="654435"/>
                <a:gridCol w="656779"/>
              </a:tblGrid>
              <a:tr h="567063"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063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063"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41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Calibri" pitchFamily="34" charset="0"/>
              </a:rPr>
              <a:t>                       </a:t>
            </a:r>
            <a:endParaRPr lang="ru-RU"/>
          </a:p>
        </p:txBody>
      </p:sp>
      <p:sp>
        <p:nvSpPr>
          <p:cNvPr id="1441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Calibri" pitchFamily="34" charset="0"/>
              </a:rPr>
              <a:t>                       </a:t>
            </a:r>
            <a:endParaRPr lang="ru-RU"/>
          </a:p>
        </p:txBody>
      </p:sp>
      <p:sp>
        <p:nvSpPr>
          <p:cNvPr id="1441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Calibri" pitchFamily="34" charset="0"/>
              </a:rPr>
              <a:t>                       </a:t>
            </a: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2492896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99992" y="692696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68144" y="692696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12360" y="1268760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4797152"/>
            <a:ext cx="648072" cy="830997"/>
          </a:xfrm>
          <a:prstGeom prst="rect">
            <a:avLst/>
          </a:prstGeom>
          <a:solidFill>
            <a:srgbClr val="002060"/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Вертикальный свиток 16"/>
          <p:cNvSpPr/>
          <p:nvPr/>
        </p:nvSpPr>
        <p:spPr>
          <a:xfrm>
            <a:off x="107950" y="1412875"/>
            <a:ext cx="3384550" cy="3311525"/>
          </a:xfrm>
          <a:prstGeom prst="verticalScroll">
            <a:avLst/>
          </a:prstGeom>
          <a:solidFill>
            <a:srgbClr val="CCE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акая объёмная фигура не упоминается в кроссворде?</a:t>
            </a:r>
          </a:p>
        </p:txBody>
      </p:sp>
      <p:sp>
        <p:nvSpPr>
          <p:cNvPr id="26635" name="WordArt 11"/>
          <p:cNvSpPr>
            <a:spLocks noChangeArrowheads="1" noChangeShapeType="1" noTextEdit="1"/>
          </p:cNvSpPr>
          <p:nvPr/>
        </p:nvSpPr>
        <p:spPr bwMode="auto">
          <a:xfrm rot="5400000">
            <a:off x="3023829" y="3392995"/>
            <a:ext cx="3744415" cy="36004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ци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индр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4F81BD"/>
              </a:solidFill>
              <a:latin typeface="Times New Roman"/>
              <a:cs typeface="Times New Roman"/>
            </a:endParaRPr>
          </a:p>
        </p:txBody>
      </p:sp>
      <p:sp>
        <p:nvSpPr>
          <p:cNvPr id="26636" name="WordArt 12"/>
          <p:cNvSpPr>
            <a:spLocks noChangeArrowheads="1" noChangeShapeType="1" noTextEdit="1"/>
          </p:cNvSpPr>
          <p:nvPr/>
        </p:nvSpPr>
        <p:spPr bwMode="auto">
          <a:xfrm rot="5400000">
            <a:off x="4968044" y="2888940"/>
            <a:ext cx="2520280" cy="28803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ко ус</a:t>
            </a:r>
          </a:p>
        </p:txBody>
      </p:sp>
      <p:sp>
        <p:nvSpPr>
          <p:cNvPr id="14421" name="WordArt 15"/>
          <p:cNvSpPr>
            <a:spLocks noChangeArrowheads="1" noChangeShapeType="1" noTextEdit="1"/>
          </p:cNvSpPr>
          <p:nvPr/>
        </p:nvSpPr>
        <p:spPr bwMode="auto">
          <a:xfrm>
            <a:off x="4067175" y="2924175"/>
            <a:ext cx="4176713" cy="236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п  л  а  н  е  т  а</a:t>
            </a:r>
          </a:p>
        </p:txBody>
      </p:sp>
      <p:sp>
        <p:nvSpPr>
          <p:cNvPr id="26642" name="WordArt 18"/>
          <p:cNvSpPr>
            <a:spLocks noChangeArrowheads="1" noChangeShapeType="1" noTextEdit="1"/>
          </p:cNvSpPr>
          <p:nvPr/>
        </p:nvSpPr>
        <p:spPr bwMode="auto">
          <a:xfrm rot="5400000">
            <a:off x="6300192" y="3933058"/>
            <a:ext cx="3672408" cy="36004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б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рабан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4F81BD"/>
              </a:solidFill>
              <a:latin typeface="Times New Roman"/>
              <a:cs typeface="Times New Roman"/>
            </a:endParaRPr>
          </a:p>
        </p:txBody>
      </p:sp>
      <p:sp>
        <p:nvSpPr>
          <p:cNvPr id="14423" name="WordArt 19"/>
          <p:cNvSpPr>
            <a:spLocks noChangeArrowheads="1" noChangeShapeType="1" noTextEdit="1"/>
          </p:cNvSpPr>
          <p:nvPr/>
        </p:nvSpPr>
        <p:spPr bwMode="auto">
          <a:xfrm>
            <a:off x="3419475" y="4941888"/>
            <a:ext cx="4752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4F81BD"/>
                </a:solidFill>
                <a:latin typeface="Times New Roman"/>
                <a:cs typeface="Times New Roman"/>
              </a:rPr>
              <a:t>п  и     а  м  и  д   </a:t>
            </a:r>
          </a:p>
        </p:txBody>
      </p:sp>
      <p:sp>
        <p:nvSpPr>
          <p:cNvPr id="14424" name="TextBox 26"/>
          <p:cNvSpPr txBox="1">
            <a:spLocks noChangeArrowheads="1"/>
          </p:cNvSpPr>
          <p:nvPr/>
        </p:nvSpPr>
        <p:spPr bwMode="auto">
          <a:xfrm>
            <a:off x="611188" y="549275"/>
            <a:ext cx="25130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Кроссворд</a:t>
            </a:r>
          </a:p>
        </p:txBody>
      </p:sp>
      <p:pic>
        <p:nvPicPr>
          <p:cNvPr id="14425" name="Рисунок 5" descr="E:\Фигуры\ARROW3D2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4797425"/>
            <a:ext cx="985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500166" y="214290"/>
            <a:ext cx="61849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Найдите истинные высказывания.</a:t>
            </a: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 получившихся букв соберите слово.</a:t>
            </a:r>
          </a:p>
        </p:txBody>
      </p:sp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971550" y="2390775"/>
            <a:ext cx="7921625" cy="46196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Все объёмные геометрические фигуры – цилиндры.</a:t>
            </a:r>
          </a:p>
        </p:txBody>
      </p:sp>
      <p:sp>
        <p:nvSpPr>
          <p:cNvPr id="15364" name="TextBox 8"/>
          <p:cNvSpPr txBox="1">
            <a:spLocks noChangeArrowheads="1"/>
          </p:cNvSpPr>
          <p:nvPr/>
        </p:nvSpPr>
        <p:spPr bwMode="auto">
          <a:xfrm>
            <a:off x="971550" y="1773238"/>
            <a:ext cx="7921625" cy="461962"/>
          </a:xfrm>
          <a:prstGeom prst="rect">
            <a:avLst/>
          </a:prstGeom>
          <a:solidFill>
            <a:srgbClr val="FFCCCC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Все цилиндры – объёмные геометрические фигуры.</a:t>
            </a:r>
          </a:p>
        </p:txBody>
      </p:sp>
      <p:sp>
        <p:nvSpPr>
          <p:cNvPr id="15365" name="TextBox 9"/>
          <p:cNvSpPr txBox="1">
            <a:spLocks noChangeArrowheads="1"/>
          </p:cNvSpPr>
          <p:nvPr/>
        </p:nvSpPr>
        <p:spPr bwMode="auto">
          <a:xfrm>
            <a:off x="971550" y="2967038"/>
            <a:ext cx="7921625" cy="461962"/>
          </a:xfrm>
          <a:prstGeom prst="rect">
            <a:avLst/>
          </a:prstGeom>
          <a:solidFill>
            <a:srgbClr val="00CC99">
              <a:alpha val="3098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Некоторые цилиндры – объёмные геометрические фигуры.</a:t>
            </a:r>
          </a:p>
        </p:txBody>
      </p:sp>
      <p:sp>
        <p:nvSpPr>
          <p:cNvPr id="15366" name="TextBox 10"/>
          <p:cNvSpPr txBox="1">
            <a:spLocks noChangeArrowheads="1"/>
          </p:cNvSpPr>
          <p:nvPr/>
        </p:nvSpPr>
        <p:spPr bwMode="auto">
          <a:xfrm>
            <a:off x="971550" y="3543300"/>
            <a:ext cx="7921625" cy="461963"/>
          </a:xfrm>
          <a:prstGeom prst="rect">
            <a:avLst/>
          </a:prstGeom>
          <a:solidFill>
            <a:srgbClr val="FF9900">
              <a:alpha val="27058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Не все объёмные геометрические фигуры – цилиндры.</a:t>
            </a:r>
          </a:p>
        </p:txBody>
      </p:sp>
      <p:sp>
        <p:nvSpPr>
          <p:cNvPr id="15367" name="TextBox 13"/>
          <p:cNvSpPr txBox="1">
            <a:spLocks noChangeArrowheads="1"/>
          </p:cNvSpPr>
          <p:nvPr/>
        </p:nvSpPr>
        <p:spPr bwMode="auto">
          <a:xfrm>
            <a:off x="971550" y="4119563"/>
            <a:ext cx="7921625" cy="461962"/>
          </a:xfrm>
          <a:prstGeom prst="rect">
            <a:avLst/>
          </a:prstGeom>
          <a:solidFill>
            <a:srgbClr val="CC99FF">
              <a:alpha val="27843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Среди плоских геометрических фигур нет цилиндров.</a:t>
            </a:r>
          </a:p>
        </p:txBody>
      </p: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971550" y="4767263"/>
            <a:ext cx="7921625" cy="4619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Ни один цилиндр не является конусом.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971550" y="5343525"/>
            <a:ext cx="7921625" cy="461963"/>
          </a:xfrm>
          <a:prstGeom prst="rect">
            <a:avLst/>
          </a:prstGeom>
          <a:solidFill>
            <a:srgbClr val="99CC00">
              <a:alpha val="34901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Многие цилиндры – тела вращения.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971550" y="5919788"/>
            <a:ext cx="7921625" cy="46196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Некоторые тела вращения – цилиндры.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98394" y="1445875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98394" y="2093947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67544" y="2670011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8394" y="3246075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98394" y="3822139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98394" y="4470211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67544" y="5046275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67544" y="5622339"/>
            <a:ext cx="47320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ь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95288" y="1773238"/>
            <a:ext cx="504825" cy="4679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357422" y="1000108"/>
            <a:ext cx="3640741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  г  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ь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00113" y="1700213"/>
            <a:ext cx="8064500" cy="4752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428728" y="2571744"/>
            <a:ext cx="6408737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Этого нет у цилиндра!</a:t>
            </a:r>
          </a:p>
        </p:txBody>
      </p:sp>
      <p:pic>
        <p:nvPicPr>
          <p:cNvPr id="38" name="Рисунок 8" descr="E:\Сказки\WIZ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3714752"/>
            <a:ext cx="27717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259632" y="260648"/>
            <a:ext cx="61856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получившихся букв соберите слово.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195736" y="908720"/>
            <a:ext cx="3640741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  г  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ь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55776" y="1766426"/>
            <a:ext cx="576064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endParaRPr lang="ru-RU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6389" name="Рисунок 8" descr="E:\Сказки\WIZ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3716338"/>
            <a:ext cx="27717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Прямоугольник 35"/>
          <p:cNvSpPr/>
          <p:nvPr/>
        </p:nvSpPr>
        <p:spPr>
          <a:xfrm>
            <a:off x="2916238" y="1125538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3635375" y="1196975"/>
            <a:ext cx="576263" cy="576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75856" y="1844824"/>
            <a:ext cx="576064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124075" y="1196975"/>
            <a:ext cx="576263" cy="503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995936" y="1700808"/>
            <a:ext cx="576064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25538"/>
            <a:ext cx="576262" cy="574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788024" y="1766426"/>
            <a:ext cx="576064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endParaRPr lang="ru-RU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292725" y="1196975"/>
            <a:ext cx="574675" cy="576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5508104" y="1772816"/>
            <a:ext cx="576064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ь</a:t>
            </a:r>
            <a:endParaRPr lang="ru-RU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allAtOnce"/>
      <p:bldP spid="36" grpId="0" animBg="1"/>
      <p:bldP spid="39" grpId="0" animBg="1"/>
      <p:bldP spid="40" grpId="0" build="allAtOnce"/>
      <p:bldP spid="41" grpId="0" animBg="1"/>
      <p:bldP spid="42" grpId="0" build="allAtOnce"/>
      <p:bldP spid="43" grpId="0" animBg="1"/>
      <p:bldP spid="45" grpId="0" build="allAtOnce"/>
      <p:bldP spid="46" grpId="0" animBg="1"/>
      <p:bldP spid="47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CC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0261648" y="2204864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000" dirty="0">
              <a:ln>
                <a:solidFill>
                  <a:schemeClr val="tx1"/>
                </a:solidFill>
              </a:ln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6949583" cy="3406502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17417" name="WordArt 5"/>
          <p:cNvSpPr>
            <a:spLocks noChangeArrowheads="1" noChangeShapeType="1" noTextEdit="1"/>
          </p:cNvSpPr>
          <p:nvPr/>
        </p:nvSpPr>
        <p:spPr bwMode="auto">
          <a:xfrm>
            <a:off x="2987675" y="2852738"/>
            <a:ext cx="3529013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3399"/>
                </a:solidFill>
                <a:latin typeface="Times New Roman"/>
                <a:cs typeface="Times New Roman"/>
              </a:rPr>
              <a:t>Молодцы!</a:t>
            </a:r>
          </a:p>
        </p:txBody>
      </p:sp>
      <p:sp>
        <p:nvSpPr>
          <p:cNvPr id="17418" name="WordArt 9"/>
          <p:cNvSpPr>
            <a:spLocks noChangeArrowheads="1" noChangeShapeType="1" noTextEdit="1"/>
          </p:cNvSpPr>
          <p:nvPr/>
        </p:nvSpPr>
        <p:spPr bwMode="auto">
          <a:xfrm>
            <a:off x="1547813" y="5300663"/>
            <a:ext cx="6553200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79646"/>
                    </a:gs>
                    <a:gs pos="100000">
                      <a:srgbClr val="A50021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До встречи на уроке математики!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808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0261648" y="2204864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000" dirty="0">
              <a:ln>
                <a:solidFill>
                  <a:schemeClr val="tx1"/>
                </a:solidFill>
              </a:ln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1692275" y="765175"/>
            <a:ext cx="6173788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Презентация подготовлена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учителем начальных классов ЧУ СОШ 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Федоровой Еленой Викторовной.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 презентации использованы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*векторные рисунки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Clip Art,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Petrosoft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*базовые средства программы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CorelDRAW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*конус   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2"/>
              </a:rPr>
              <a:t>http://artcity.lv/page/2599/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original Rubik’s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Cube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>
                <a:latin typeface="Times New Roman" pitchFamily="18" charset="0"/>
                <a:cs typeface="Times New Roman" pitchFamily="18" charset="0"/>
                <a:hlinkClick r:id="rId3"/>
              </a:rPr>
              <a:t>    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  <a:hlinkClick r:id="rId3"/>
              </a:rPr>
              <a:t>http://trickmagicube.blogspot.com/</a:t>
            </a:r>
            <a:endParaRPr lang="ru-RU" sz="24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разноуровневые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задания  являются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оригинальными разработками автора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презентации.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0"/>
            <a:ext cx="8820150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4" cstate="print"/>
          <a:srcRect l="56339"/>
          <a:stretch>
            <a:fillRect/>
          </a:stretch>
        </p:blipFill>
        <p:spPr bwMode="auto">
          <a:xfrm>
            <a:off x="1547813" y="1341438"/>
            <a:ext cx="3455987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691680" y="548680"/>
            <a:ext cx="600972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Объёмные фигуры</a:t>
            </a:r>
          </a:p>
        </p:txBody>
      </p:sp>
      <p:sp>
        <p:nvSpPr>
          <p:cNvPr id="6149" name="TextBox 3"/>
          <p:cNvSpPr txBox="1">
            <a:spLocks noChangeArrowheads="1"/>
          </p:cNvSpPr>
          <p:nvPr/>
        </p:nvSpPr>
        <p:spPr bwMode="auto">
          <a:xfrm>
            <a:off x="4786314" y="2928934"/>
            <a:ext cx="22288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конус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0"/>
            <a:ext cx="8820150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691680" y="548680"/>
            <a:ext cx="600972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Объёмные фигуры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835150" y="1700213"/>
          <a:ext cx="6265863" cy="4176712"/>
        </p:xfrm>
        <a:graphic>
          <a:graphicData uri="http://schemas.openxmlformats.org/presentationml/2006/ole">
            <p:oleObj spid="_x0000_s1026" name="CorelDRAW" r:id="rId5" imgW="4854887" imgH="3177118" progId="">
              <p:embed/>
            </p:oleObj>
          </a:graphicData>
        </a:graphic>
      </p:graphicFrame>
      <p:sp>
        <p:nvSpPr>
          <p:cNvPr id="1029" name="TextBox 3"/>
          <p:cNvSpPr txBox="1">
            <a:spLocks noChangeArrowheads="1"/>
          </p:cNvSpPr>
          <p:nvPr/>
        </p:nvSpPr>
        <p:spPr bwMode="auto">
          <a:xfrm>
            <a:off x="4572000" y="3214686"/>
            <a:ext cx="327501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цилиндр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0"/>
            <a:ext cx="8820150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691680" y="548680"/>
            <a:ext cx="600972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Объёмные фигуры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684213" y="1628775"/>
          <a:ext cx="4248150" cy="4032250"/>
        </p:xfrm>
        <a:graphic>
          <a:graphicData uri="http://schemas.openxmlformats.org/presentationml/2006/ole">
            <p:oleObj spid="_x0000_s2050" name="CorelDRAW" r:id="rId5" imgW="3778560" imgH="2678040" progId="">
              <p:embed/>
            </p:oleObj>
          </a:graphicData>
        </a:graphic>
      </p:graphicFrame>
      <p:sp>
        <p:nvSpPr>
          <p:cNvPr id="2053" name="TextBox 3"/>
          <p:cNvSpPr txBox="1">
            <a:spLocks noChangeArrowheads="1"/>
          </p:cNvSpPr>
          <p:nvPr/>
        </p:nvSpPr>
        <p:spPr bwMode="auto">
          <a:xfrm>
            <a:off x="4572000" y="2708275"/>
            <a:ext cx="36861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пирамида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0"/>
            <a:ext cx="8820150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691680" y="548680"/>
            <a:ext cx="600972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Объёмные фигуры</a:t>
            </a:r>
          </a:p>
        </p:txBody>
      </p:sp>
      <p:pic>
        <p:nvPicPr>
          <p:cNvPr id="717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2205038"/>
            <a:ext cx="3311525" cy="332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Box 3"/>
          <p:cNvSpPr txBox="1">
            <a:spLocks noChangeArrowheads="1"/>
          </p:cNvSpPr>
          <p:nvPr/>
        </p:nvSpPr>
        <p:spPr bwMode="auto">
          <a:xfrm>
            <a:off x="5286380" y="3357562"/>
            <a:ext cx="14287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куб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0"/>
            <a:ext cx="8820150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691680" y="548680"/>
            <a:ext cx="600972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Объёмные фигуры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916113"/>
            <a:ext cx="3529012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Box 3"/>
          <p:cNvSpPr txBox="1">
            <a:spLocks noChangeArrowheads="1"/>
          </p:cNvSpPr>
          <p:nvPr/>
        </p:nvSpPr>
        <p:spPr bwMode="auto">
          <a:xfrm>
            <a:off x="5292080" y="3356992"/>
            <a:ext cx="16351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шар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6588125" y="2636838"/>
            <a:ext cx="1655763" cy="1944687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кругленный прямоугольник 14">
            <a:hlinkClick r:id="rId4" action="ppaction://hlinksldjump"/>
          </p:cNvPr>
          <p:cNvSpPr/>
          <p:nvPr/>
        </p:nvSpPr>
        <p:spPr>
          <a:xfrm>
            <a:off x="684213" y="2636838"/>
            <a:ext cx="1655762" cy="1944687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220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350" y="3933825"/>
            <a:ext cx="5976938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47813" y="188913"/>
            <a:ext cx="5976937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Вертикальный свиток 11">
            <a:hlinkClick r:id="rId3" action="ppaction://hlinksldjump"/>
          </p:cNvPr>
          <p:cNvSpPr/>
          <p:nvPr/>
        </p:nvSpPr>
        <p:spPr>
          <a:xfrm>
            <a:off x="6300788" y="2349500"/>
            <a:ext cx="2233612" cy="2232025"/>
          </a:xfrm>
          <a:prstGeom prst="verticalScroll">
            <a:avLst/>
          </a:prstGeom>
          <a:gradFill flip="none" rotWithShape="1">
            <a:gsLst>
              <a:gs pos="0">
                <a:schemeClr val="accent4">
                  <a:lumMod val="50000"/>
                  <a:alpha val="83000"/>
                </a:schemeClr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  <a:tileRect/>
          </a:gradFill>
          <a:ln w="1905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223" name="TextBox 1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732588" y="2636838"/>
            <a:ext cx="143351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для 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    4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класса</a:t>
            </a:r>
          </a:p>
        </p:txBody>
      </p:sp>
      <p:pic>
        <p:nvPicPr>
          <p:cNvPr id="9224" name="Рисунок 8" descr="E:\Сказки\WIZAR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3575" y="692150"/>
            <a:ext cx="27717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TextBox 1"/>
          <p:cNvSpPr txBox="1">
            <a:spLocks noChangeArrowheads="1"/>
          </p:cNvSpPr>
          <p:nvPr/>
        </p:nvSpPr>
        <p:spPr bwMode="auto">
          <a:xfrm>
            <a:off x="900113" y="188913"/>
            <a:ext cx="7634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Вопросы мастера фигурных дел</a:t>
            </a:r>
          </a:p>
        </p:txBody>
      </p:sp>
      <p:sp>
        <p:nvSpPr>
          <p:cNvPr id="16" name="Скругленный прямоугольник 15">
            <a:hlinkClick r:id="rId8" action="ppaction://hlinksldjump"/>
          </p:cNvPr>
          <p:cNvSpPr/>
          <p:nvPr/>
        </p:nvSpPr>
        <p:spPr>
          <a:xfrm>
            <a:off x="3492500" y="4365625"/>
            <a:ext cx="1655763" cy="194310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Вертикальный свиток 10">
            <a:hlinkClick r:id="rId8" action="ppaction://hlinksldjump"/>
          </p:cNvPr>
          <p:cNvSpPr/>
          <p:nvPr/>
        </p:nvSpPr>
        <p:spPr>
          <a:xfrm>
            <a:off x="3203575" y="4076700"/>
            <a:ext cx="2232025" cy="2232025"/>
          </a:xfrm>
          <a:prstGeom prst="verticalScrol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 w="1905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228" name="Прямоугольник 1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3635375" y="4437063"/>
            <a:ext cx="143986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для 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    3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класса</a:t>
            </a:r>
          </a:p>
        </p:txBody>
      </p:sp>
      <p:sp>
        <p:nvSpPr>
          <p:cNvPr id="10" name="Вертикальный свиток 9">
            <a:hlinkClick r:id="rId4" action="ppaction://hlinksldjump"/>
          </p:cNvPr>
          <p:cNvSpPr/>
          <p:nvPr/>
        </p:nvSpPr>
        <p:spPr>
          <a:xfrm>
            <a:off x="395288" y="2420938"/>
            <a:ext cx="2232025" cy="2232025"/>
          </a:xfrm>
          <a:prstGeom prst="verticalScroll">
            <a:avLst/>
          </a:prstGeom>
          <a:gradFill flip="none" rotWithShape="1">
            <a:gsLst>
              <a:gs pos="0">
                <a:schemeClr val="accent5">
                  <a:lumMod val="75000"/>
                  <a:alpha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  <a:tileRect/>
          </a:gradFill>
          <a:ln w="19050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230" name="Прямоугольник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27088" y="2924175"/>
            <a:ext cx="14398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для 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    2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класса</a:t>
            </a:r>
          </a:p>
        </p:txBody>
      </p:sp>
    </p:spTree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CC"/>
              </a:solidFill>
            </a:endParaRPr>
          </a:p>
        </p:txBody>
      </p:sp>
      <p:pic>
        <p:nvPicPr>
          <p:cNvPr id="16" name="Рисунок 15" descr="E:\Спорт\BPLY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772816"/>
            <a:ext cx="2880320" cy="30243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246" name="TextBox 1"/>
          <p:cNvSpPr txBox="1">
            <a:spLocks noChangeArrowheads="1"/>
          </p:cNvSpPr>
          <p:nvPr/>
        </p:nvSpPr>
        <p:spPr bwMode="auto">
          <a:xfrm>
            <a:off x="1042988" y="620713"/>
            <a:ext cx="7302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Какую фигуру по форме напоминает предмет?</a:t>
            </a:r>
          </a:p>
        </p:txBody>
      </p:sp>
      <p:pic>
        <p:nvPicPr>
          <p:cNvPr id="11" name="Рисунок 10" descr="E:\Архитектура\CATHDR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Рисунок 11" descr="QUEST0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Рисунок 13" descr="E:\Архитектура\PYRAMID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Рисунок 14" descr="E:\Объекты\Игрушки\TOY_DRUM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47664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Рисунок 17"/>
          <p:cNvPicPr/>
          <p:nvPr/>
        </p:nvPicPr>
        <p:blipFill>
          <a:blip r:embed="rId7" cstate="print"/>
          <a:srcRect l="10333" r="9667" b="3667"/>
          <a:stretch>
            <a:fillRect/>
          </a:stretch>
        </p:blipFill>
        <p:spPr bwMode="auto">
          <a:xfrm>
            <a:off x="1547664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" name="Рисунок 19" descr="E:\Объекты\Разное\OBJ258.jpg"/>
          <p:cNvPicPr/>
          <p:nvPr/>
        </p:nvPicPr>
        <p:blipFill>
          <a:blip r:embed="rId8" cstate="print"/>
          <a:srcRect l="16129" t="8886" r="19354" b="14035"/>
          <a:stretch>
            <a:fillRect/>
          </a:stretch>
        </p:blipFill>
        <p:spPr bwMode="auto">
          <a:xfrm>
            <a:off x="1547664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1" name="Рисунок 20" descr="E:\Цирк\HAT1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47664" y="1700808"/>
            <a:ext cx="2880320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2" name="Рисунок 21" descr="E:\Дети\Разное\PYRAMID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75656" y="1700808"/>
            <a:ext cx="3024336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 extrusionH="76200">
            <a:extrusionClr>
              <a:srgbClr val="00B0F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CC"/>
              </a:solidFill>
            </a:endParaRPr>
          </a:p>
        </p:txBody>
      </p:sp>
      <p:sp>
        <p:nvSpPr>
          <p:cNvPr id="11269" name="TextBox 1"/>
          <p:cNvSpPr txBox="1">
            <a:spLocks noChangeArrowheads="1"/>
          </p:cNvSpPr>
          <p:nvPr/>
        </p:nvSpPr>
        <p:spPr bwMode="auto">
          <a:xfrm>
            <a:off x="2268538" y="260350"/>
            <a:ext cx="43481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 лишний предмет</a:t>
            </a:r>
          </a:p>
        </p:txBody>
      </p:sp>
      <p:pic>
        <p:nvPicPr>
          <p:cNvPr id="11267" name="Рисунок 35" descr="E:\Объекты\Разное\OBJ294.jpg"/>
          <p:cNvPicPr>
            <a:picLocks noChangeAspect="1" noChangeArrowheads="1"/>
          </p:cNvPicPr>
          <p:nvPr/>
        </p:nvPicPr>
        <p:blipFill>
          <a:blip r:embed="rId2" cstate="print"/>
          <a:srcRect r="6647"/>
          <a:stretch>
            <a:fillRect/>
          </a:stretch>
        </p:blipFill>
        <p:spPr bwMode="auto">
          <a:xfrm>
            <a:off x="2051720" y="3717032"/>
            <a:ext cx="2016968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68" name="Рисунок 31" descr="E:\Объекты\Разное\BIT05~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412776"/>
            <a:ext cx="1728338" cy="17300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4" descr="RE000407"/>
          <p:cNvPicPr>
            <a:picLocks noChangeAspect="1" noChangeArrowheads="1"/>
          </p:cNvPicPr>
          <p:nvPr/>
        </p:nvPicPr>
        <p:blipFill>
          <a:blip r:embed="rId4" cstate="print"/>
          <a:srcRect l="10813" r="16201"/>
          <a:stretch>
            <a:fillRect/>
          </a:stretch>
        </p:blipFill>
        <p:spPr bwMode="auto">
          <a:xfrm>
            <a:off x="5220072" y="3645024"/>
            <a:ext cx="1944216" cy="26654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70" name="Picture 5" descr="AM4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196752"/>
            <a:ext cx="2136775" cy="21367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71" name="Рисунок 33" descr="E:\Объекты\Разное\OBJ21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1412776"/>
            <a:ext cx="1776586" cy="1776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</TotalTime>
  <Words>341</Words>
  <Application>Microsoft Office PowerPoint</Application>
  <PresentationFormat>Экран (4:3)</PresentationFormat>
  <Paragraphs>124</Paragraphs>
  <Slides>16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Тема Office</vt:lpstr>
      <vt:lpstr>Специальное оформление</vt:lpstr>
      <vt:lpstr>CorelDRAW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Дарёна</cp:lastModifiedBy>
  <cp:revision>142</cp:revision>
  <dcterms:created xsi:type="dcterms:W3CDTF">2011-11-01T14:48:42Z</dcterms:created>
  <dcterms:modified xsi:type="dcterms:W3CDTF">2012-01-14T16:30:07Z</dcterms:modified>
</cp:coreProperties>
</file>