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FF008C-9D48-4D70-8B39-CA87E3ACD021}"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BBB07F-B1DE-4749-8A24-F0BAE0E9C8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615CA5-ECEE-48D1-9282-AE12764F47C7}"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6B8D07-B626-494F-A840-D9F259CFEF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272A8C-ACEC-4843-8FD4-7CEEC7319BCE}"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6AD76D-0D59-480D-86E0-35A37DECB2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9F9145-1BA3-43AD-B818-9C5A0B99337F}"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D211B-C3BC-462D-AFA7-C418EB5CCC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1AC19B-389B-49A5-A4AF-5CC97C6A354B}"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7FEA35-5C6B-422F-B523-DA4708CEA8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F5372D-49C6-404A-85E7-37228E937734}" type="datetimeFigureOut">
              <a:rPr lang="en-US"/>
              <a:pPr>
                <a:defRPr/>
              </a:pPr>
              <a:t>1/12/2012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8ED9B-A259-4EDF-9833-6CCBF2CCDC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8556A1-3575-49C1-9236-F1D83BE6CF42}" type="datetimeFigureOut">
              <a:rPr lang="en-US"/>
              <a:pPr>
                <a:defRPr/>
              </a:pPr>
              <a:t>1/12/2012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91DEAA-CBE4-4043-B716-CF6484175F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318AC1-656B-41AD-B242-860126E15800}" type="datetimeFigureOut">
              <a:rPr lang="en-US"/>
              <a:pPr>
                <a:defRPr/>
              </a:pPr>
              <a:t>1/12/2012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61671B-C3E6-4FDD-9C36-92E1C902B9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6E0E77-AB1A-4415-AE7B-0C6AFE7B7B5B}" type="datetimeFigureOut">
              <a:rPr lang="en-US"/>
              <a:pPr>
                <a:defRPr/>
              </a:pPr>
              <a:t>1/12/2012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4C4B20-CC1F-42B3-91CA-B518E9F0DB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C4A318-74E2-46C6-9074-DF42EAB52726}" type="datetimeFigureOut">
              <a:rPr lang="en-US"/>
              <a:pPr>
                <a:defRPr/>
              </a:pPr>
              <a:t>1/12/2012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A4F011-48D5-4343-9243-C4AC7D62ED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CA9446-21E5-4C3F-B294-363BF6C6E4F3}" type="datetimeFigureOut">
              <a:rPr lang="en-US"/>
              <a:pPr>
                <a:defRPr/>
              </a:pPr>
              <a:t>1/12/2012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E11B81-1F65-432F-B559-94EF44519BD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CC24659-593C-4326-9753-8B5B89C643FD}" type="datetimeFigureOut">
              <a:rPr lang="en-US"/>
              <a:pPr>
                <a:defRPr/>
              </a:pPr>
              <a:t>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C1769C-C85E-46C4-8C1D-E849420477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8763000" cy="6354762"/>
          </a:xfrm>
          <a:solidFill>
            <a:srgbClr val="0070C0"/>
          </a:solidFill>
        </p:spPr>
        <p:style>
          <a:lnRef idx="3">
            <a:schemeClr val="lt1"/>
          </a:lnRef>
          <a:fillRef idx="1">
            <a:schemeClr val="accent2"/>
          </a:fillRef>
          <a:effectRef idx="1">
            <a:schemeClr val="accent2"/>
          </a:effectRef>
          <a:fontRef idx="minor">
            <a:schemeClr val="lt1"/>
          </a:fontRef>
        </p:style>
        <p:txBody>
          <a:bodyPr rtlCol="0">
            <a:normAutofit/>
          </a:bodyPr>
          <a:lstStyle/>
          <a:p>
            <a:pPr eaLnBrk="1" fontAlgn="auto" hangingPunct="1">
              <a:spcAft>
                <a:spcPts val="0"/>
              </a:spcAft>
              <a:defRPr/>
            </a:pPr>
            <a:r>
              <a:rPr lang="ru-RU" dirty="0" smtClean="0"/>
              <a:t> </a:t>
            </a:r>
            <a:r>
              <a:rPr lang="ru-RU" dirty="0" err="1" smtClean="0"/>
              <a:t>Биомарафон</a:t>
            </a:r>
            <a:r>
              <a:rPr lang="ru-RU" dirty="0" smtClean="0"/>
              <a:t>  «Птицы»</a:t>
            </a:r>
            <a:endParaRPr lang="ru-RU" dirty="0"/>
          </a:p>
        </p:txBody>
      </p:sp>
      <p:pic>
        <p:nvPicPr>
          <p:cNvPr id="2051" name="Picture 2" descr="C:\Documents and Settings\1\Рабочий стол\DSC00964 копи.jpg"/>
          <p:cNvPicPr>
            <a:picLocks noChangeAspect="1" noChangeArrowheads="1"/>
          </p:cNvPicPr>
          <p:nvPr/>
        </p:nvPicPr>
        <p:blipFill>
          <a:blip r:embed="rId2" cstate="email"/>
          <a:srcRect/>
          <a:stretch>
            <a:fillRect/>
          </a:stretch>
        </p:blipFill>
        <p:spPr bwMode="auto">
          <a:xfrm>
            <a:off x="4948238" y="457200"/>
            <a:ext cx="3454400" cy="2590800"/>
          </a:xfrm>
          <a:prstGeom prst="rect">
            <a:avLst/>
          </a:prstGeom>
          <a:noFill/>
          <a:ln w="9525">
            <a:noFill/>
            <a:miter lim="800000"/>
            <a:headEnd/>
            <a:tailEnd/>
          </a:ln>
        </p:spPr>
      </p:pic>
      <p:pic>
        <p:nvPicPr>
          <p:cNvPr id="2052" name="Picture 4" descr="D:\Галина Документы\!!! СКАНЕР\сканер 7 класс зоология\сканер- птицы\Новая папка\1229840123_sca028.jpg"/>
          <p:cNvPicPr>
            <a:picLocks noChangeAspect="1" noChangeArrowheads="1"/>
          </p:cNvPicPr>
          <p:nvPr/>
        </p:nvPicPr>
        <p:blipFill>
          <a:blip r:embed="rId3" cstate="email"/>
          <a:srcRect/>
          <a:stretch>
            <a:fillRect/>
          </a:stretch>
        </p:blipFill>
        <p:spPr bwMode="auto">
          <a:xfrm>
            <a:off x="304800" y="4038600"/>
            <a:ext cx="3124200" cy="2560638"/>
          </a:xfrm>
          <a:prstGeom prst="rect">
            <a:avLst/>
          </a:prstGeom>
          <a:noFill/>
          <a:ln w="9525">
            <a:noFill/>
            <a:miter lim="800000"/>
            <a:headEnd/>
            <a:tailEnd/>
          </a:ln>
        </p:spPr>
      </p:pic>
      <p:pic>
        <p:nvPicPr>
          <p:cNvPr id="2053" name="Picture 5" descr="D:\Галина Документы\!!! СКАНЕР\сканер 7 класс зоология\сканер- птицы\Новая папка\фламинго.bmp"/>
          <p:cNvPicPr>
            <a:picLocks noChangeAspect="1" noChangeArrowheads="1"/>
          </p:cNvPicPr>
          <p:nvPr/>
        </p:nvPicPr>
        <p:blipFill>
          <a:blip r:embed="rId4" cstate="email"/>
          <a:srcRect/>
          <a:stretch>
            <a:fillRect/>
          </a:stretch>
        </p:blipFill>
        <p:spPr bwMode="auto">
          <a:xfrm>
            <a:off x="609600" y="442913"/>
            <a:ext cx="2133600" cy="2538412"/>
          </a:xfrm>
          <a:prstGeom prst="rect">
            <a:avLst/>
          </a:prstGeom>
          <a:noFill/>
          <a:ln w="9525">
            <a:noFill/>
            <a:miter lim="800000"/>
            <a:headEnd/>
            <a:tailEnd/>
          </a:ln>
        </p:spPr>
      </p:pic>
      <p:pic>
        <p:nvPicPr>
          <p:cNvPr id="2054" name="Picture 6" descr="D:\Галина Документы\!!! СКАНЕР\сканер 7 класс зоология\сканер- птицы\Новая папка\ухаживания птиц.bmp"/>
          <p:cNvPicPr>
            <a:picLocks noChangeAspect="1" noChangeArrowheads="1"/>
          </p:cNvPicPr>
          <p:nvPr/>
        </p:nvPicPr>
        <p:blipFill>
          <a:blip r:embed="rId5" cstate="email"/>
          <a:srcRect/>
          <a:stretch>
            <a:fillRect/>
          </a:stretch>
        </p:blipFill>
        <p:spPr bwMode="auto">
          <a:xfrm>
            <a:off x="6781800" y="3810000"/>
            <a:ext cx="1909763" cy="2867025"/>
          </a:xfrm>
          <a:prstGeom prst="rect">
            <a:avLst/>
          </a:prstGeom>
          <a:noFill/>
          <a:ln w="9525">
            <a:noFill/>
            <a:miter lim="800000"/>
            <a:headEnd/>
            <a:tailEnd/>
          </a:ln>
        </p:spPr>
      </p:pic>
      <p:sp>
        <p:nvSpPr>
          <p:cNvPr id="2055" name="TextBox 6"/>
          <p:cNvSpPr txBox="1">
            <a:spLocks noChangeArrowheads="1"/>
          </p:cNvSpPr>
          <p:nvPr/>
        </p:nvSpPr>
        <p:spPr bwMode="auto">
          <a:xfrm>
            <a:off x="3505200" y="4724400"/>
            <a:ext cx="3200400" cy="1200150"/>
          </a:xfrm>
          <a:prstGeom prst="rect">
            <a:avLst/>
          </a:prstGeom>
          <a:noFill/>
          <a:ln w="9525">
            <a:solidFill>
              <a:schemeClr val="accent1"/>
            </a:solidFill>
            <a:miter lim="800000"/>
            <a:headEnd/>
            <a:tailEnd/>
          </a:ln>
        </p:spPr>
        <p:txBody>
          <a:bodyPr>
            <a:spAutoFit/>
          </a:bodyPr>
          <a:lstStyle/>
          <a:p>
            <a:r>
              <a:rPr lang="ru-RU">
                <a:solidFill>
                  <a:schemeClr val="bg1"/>
                </a:solidFill>
              </a:rPr>
              <a:t>Учитель –  Г. В. Гафыкина</a:t>
            </a:r>
          </a:p>
          <a:p>
            <a:r>
              <a:rPr lang="ru-RU">
                <a:solidFill>
                  <a:schemeClr val="bg1"/>
                </a:solidFill>
              </a:rPr>
              <a:t>МОУ Кузнецовской  СОШ</a:t>
            </a:r>
          </a:p>
          <a:p>
            <a:r>
              <a:rPr lang="ru-RU">
                <a:solidFill>
                  <a:schemeClr val="bg1"/>
                </a:solidFill>
              </a:rPr>
              <a:t>Наро – Фоминского  района</a:t>
            </a:r>
          </a:p>
          <a:p>
            <a:r>
              <a:rPr lang="ru-RU">
                <a:solidFill>
                  <a:schemeClr val="bg1"/>
                </a:solidFill>
              </a:rPr>
              <a:t>Московской области</a:t>
            </a:r>
          </a:p>
        </p:txBody>
      </p:sp>
      <p:sp>
        <p:nvSpPr>
          <p:cNvPr id="2056" name="TextBox 7"/>
          <p:cNvSpPr txBox="1">
            <a:spLocks noChangeArrowheads="1"/>
          </p:cNvSpPr>
          <p:nvPr/>
        </p:nvSpPr>
        <p:spPr bwMode="auto">
          <a:xfrm>
            <a:off x="2819400" y="1066800"/>
            <a:ext cx="1905000" cy="1200150"/>
          </a:xfrm>
          <a:prstGeom prst="rect">
            <a:avLst/>
          </a:prstGeom>
          <a:noFill/>
          <a:ln w="9525">
            <a:solidFill>
              <a:schemeClr val="accent1"/>
            </a:solidFill>
            <a:miter lim="800000"/>
            <a:headEnd/>
            <a:tailEnd/>
          </a:ln>
        </p:spPr>
        <p:txBody>
          <a:bodyPr>
            <a:spAutoFit/>
          </a:bodyPr>
          <a:lstStyle/>
          <a:p>
            <a:pPr algn="ctr"/>
            <a:r>
              <a:rPr lang="ru-RU">
                <a:solidFill>
                  <a:schemeClr val="bg1"/>
                </a:solidFill>
              </a:rPr>
              <a:t>Урок обобщающего</a:t>
            </a:r>
          </a:p>
          <a:p>
            <a:pPr algn="ctr"/>
            <a:r>
              <a:rPr lang="ru-RU">
                <a:solidFill>
                  <a:schemeClr val="bg1"/>
                </a:solidFill>
              </a:rPr>
              <a:t>повторения по теме « Птицы»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style>
          <a:lnRef idx="3">
            <a:schemeClr val="lt1"/>
          </a:lnRef>
          <a:fillRef idx="1">
            <a:schemeClr val="accent1"/>
          </a:fillRef>
          <a:effectRef idx="1">
            <a:schemeClr val="accent1"/>
          </a:effectRef>
          <a:fontRef idx="minor">
            <a:schemeClr val="lt1"/>
          </a:fontRef>
        </p:style>
        <p:txBody>
          <a:bodyPr rtlCol="0">
            <a:normAutofit fontScale="90000"/>
          </a:bodyPr>
          <a:lstStyle/>
          <a:p>
            <a:pPr eaLnBrk="1" fontAlgn="auto" hangingPunct="1">
              <a:spcAft>
                <a:spcPts val="0"/>
              </a:spcAft>
              <a:defRPr/>
            </a:pPr>
            <a:r>
              <a:rPr lang="en-US" dirty="0" smtClean="0"/>
              <a:t>V</a:t>
            </a:r>
            <a:r>
              <a:rPr lang="ru-RU" dirty="0" smtClean="0"/>
              <a:t>.Вас  вызывает  Москва. </a:t>
            </a:r>
            <a:br>
              <a:rPr lang="ru-RU" dirty="0" smtClean="0"/>
            </a:br>
            <a:endParaRPr lang="ru-RU" dirty="0"/>
          </a:p>
        </p:txBody>
      </p:sp>
      <p:sp>
        <p:nvSpPr>
          <p:cNvPr id="3" name="Содержимое 2"/>
          <p:cNvSpPr>
            <a:spLocks noGrp="1"/>
          </p:cNvSpPr>
          <p:nvPr>
            <p:ph idx="1"/>
          </p:nvPr>
        </p:nvSpPr>
        <p:spPr>
          <a:xfrm>
            <a:off x="457200" y="1600200"/>
            <a:ext cx="8229600" cy="5029200"/>
          </a:xfrm>
        </p:spPr>
        <p:style>
          <a:lnRef idx="1">
            <a:schemeClr val="dk1"/>
          </a:lnRef>
          <a:fillRef idx="2">
            <a:schemeClr val="dk1"/>
          </a:fillRef>
          <a:effectRef idx="1">
            <a:schemeClr val="dk1"/>
          </a:effectRef>
          <a:fontRef idx="minor">
            <a:schemeClr val="dk1"/>
          </a:fontRef>
        </p:style>
        <p:txBody>
          <a:bodyPr rtlCol="0">
            <a:normAutofit fontScale="92500" lnSpcReduction="10000"/>
          </a:bodyPr>
          <a:lstStyle/>
          <a:p>
            <a:pPr eaLnBrk="1" fontAlgn="auto" hangingPunct="1">
              <a:spcAft>
                <a:spcPts val="0"/>
              </a:spcAft>
              <a:buFont typeface="Arial" pitchFamily="34" charset="0"/>
              <a:buChar char="•"/>
              <a:defRPr/>
            </a:pPr>
            <a:r>
              <a:rPr lang="ru-RU" dirty="0" smtClean="0">
                <a:solidFill>
                  <a:schemeClr val="tx1"/>
                </a:solidFill>
              </a:rPr>
              <a:t> В настоящее время городские власти столицы занимаются реставрацией старинных построек и следят за сохранностью    новостроек.  Одним из современных шедевров  является зал Олимпийского стадиона на Проспекте Мира.</a:t>
            </a:r>
          </a:p>
          <a:p>
            <a:pPr eaLnBrk="1" fontAlgn="auto" hangingPunct="1">
              <a:spcAft>
                <a:spcPts val="0"/>
              </a:spcAft>
              <a:buFont typeface="Arial" pitchFamily="34" charset="0"/>
              <a:buChar char="•"/>
              <a:defRPr/>
            </a:pPr>
            <a:r>
              <a:rPr lang="ru-RU" dirty="0" smtClean="0">
                <a:solidFill>
                  <a:schemeClr val="tx1"/>
                </a:solidFill>
              </a:rPr>
              <a:t> Крыша – мембрана толщиной 5 мм перекрывает без единой промежуточной опоры площадь свыше 30 </a:t>
            </a:r>
            <a:r>
              <a:rPr lang="ru-RU" dirty="0" err="1" smtClean="0">
                <a:solidFill>
                  <a:schemeClr val="tx1"/>
                </a:solidFill>
              </a:rPr>
              <a:t>тыс</a:t>
            </a:r>
            <a:r>
              <a:rPr lang="ru-RU" dirty="0" smtClean="0">
                <a:solidFill>
                  <a:schemeClr val="tx1"/>
                </a:solidFill>
              </a:rPr>
              <a:t> кв. м</a:t>
            </a:r>
          </a:p>
          <a:p>
            <a:pPr eaLnBrk="1" fontAlgn="auto" hangingPunct="1">
              <a:spcAft>
                <a:spcPts val="0"/>
              </a:spcAft>
              <a:buFont typeface="Arial" pitchFamily="34" charset="0"/>
              <a:buChar char="•"/>
              <a:defRPr/>
            </a:pPr>
            <a:r>
              <a:rPr lang="ru-RU" dirty="0" smtClean="0">
                <a:solidFill>
                  <a:schemeClr val="tx1"/>
                </a:solidFill>
              </a:rPr>
              <a:t>Что послужило прототипами для подобных вантовых конструкций?</a:t>
            </a:r>
            <a:endParaRPr lang="ru-RU" dirty="0">
              <a:solidFill>
                <a:schemeClr val="tx1"/>
              </a:solidFill>
            </a:endParaRPr>
          </a:p>
        </p:txBody>
      </p:sp>
      <p:pic>
        <p:nvPicPr>
          <p:cNvPr id="11268" name="Рисунок 1"/>
          <p:cNvPicPr>
            <a:picLocks noChangeAspect="1" noChangeArrowheads="1"/>
          </p:cNvPicPr>
          <p:nvPr/>
        </p:nvPicPr>
        <p:blipFill>
          <a:blip r:embed="rId2" cstate="email"/>
          <a:srcRect/>
          <a:stretch>
            <a:fillRect/>
          </a:stretch>
        </p:blipFill>
        <p:spPr bwMode="auto">
          <a:xfrm>
            <a:off x="0" y="0"/>
            <a:ext cx="4548188" cy="4038600"/>
          </a:xfrm>
          <a:prstGeom prst="rect">
            <a:avLst/>
          </a:prstGeom>
          <a:noFill/>
          <a:ln w="9525">
            <a:noFill/>
            <a:miter lim="800000"/>
            <a:headEnd/>
            <a:tailEnd/>
          </a:ln>
        </p:spPr>
      </p:pic>
      <p:pic>
        <p:nvPicPr>
          <p:cNvPr id="11269" name="Рисунок 7"/>
          <p:cNvPicPr>
            <a:picLocks noChangeAspect="1" noChangeArrowheads="1"/>
          </p:cNvPicPr>
          <p:nvPr/>
        </p:nvPicPr>
        <p:blipFill>
          <a:blip r:embed="rId3" cstate="email"/>
          <a:srcRect/>
          <a:stretch>
            <a:fillRect/>
          </a:stretch>
        </p:blipFill>
        <p:spPr bwMode="auto">
          <a:xfrm>
            <a:off x="4424363" y="0"/>
            <a:ext cx="4376737"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11268"/>
                                        </p:tgtEl>
                                        <p:attrNameLst>
                                          <p:attrName>style.visibility</p:attrName>
                                        </p:attrNameLst>
                                      </p:cBhvr>
                                      <p:to>
                                        <p:strVal val="visible"/>
                                      </p:to>
                                    </p:set>
                                    <p:anim calcmode="lin" valueType="num">
                                      <p:cBhvr additive="base">
                                        <p:cTn id="18" dur="500" fill="hold"/>
                                        <p:tgtEl>
                                          <p:spTgt spid="11268"/>
                                        </p:tgtEl>
                                        <p:attrNameLst>
                                          <p:attrName>ppt_x</p:attrName>
                                        </p:attrNameLst>
                                      </p:cBhvr>
                                      <p:tavLst>
                                        <p:tav tm="0">
                                          <p:val>
                                            <p:strVal val="0-#ppt_w/2"/>
                                          </p:val>
                                        </p:tav>
                                        <p:tav tm="100000">
                                          <p:val>
                                            <p:strVal val="#ppt_x"/>
                                          </p:val>
                                        </p:tav>
                                      </p:tavLst>
                                    </p:anim>
                                    <p:anim calcmode="lin" valueType="num">
                                      <p:cBhvr additive="base">
                                        <p:cTn id="19" dur="500" fill="hold"/>
                                        <p:tgtEl>
                                          <p:spTgt spid="1126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1269"/>
                                        </p:tgtEl>
                                        <p:attrNameLst>
                                          <p:attrName>style.visibility</p:attrName>
                                        </p:attrNameLst>
                                      </p:cBhvr>
                                      <p:to>
                                        <p:strVal val="visible"/>
                                      </p:to>
                                    </p:set>
                                    <p:anim calcmode="lin" valueType="num">
                                      <p:cBhvr additive="base">
                                        <p:cTn id="22" dur="500" fill="hold"/>
                                        <p:tgtEl>
                                          <p:spTgt spid="11269"/>
                                        </p:tgtEl>
                                        <p:attrNameLst>
                                          <p:attrName>ppt_x</p:attrName>
                                        </p:attrNameLst>
                                      </p:cBhvr>
                                      <p:tavLst>
                                        <p:tav tm="0">
                                          <p:val>
                                            <p:strVal val="1+#ppt_w/2"/>
                                          </p:val>
                                        </p:tav>
                                        <p:tav tm="100000">
                                          <p:val>
                                            <p:strVal val="#ppt_x"/>
                                          </p:val>
                                        </p:tav>
                                      </p:tavLst>
                                    </p:anim>
                                    <p:anim calcmode="lin" valueType="num">
                                      <p:cBhvr additive="base">
                                        <p:cTn id="23"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6400800" cy="2133600"/>
          </a:xfrm>
          <a:solidFill>
            <a:srgbClr val="0070C0"/>
          </a:solidFill>
        </p:spPr>
        <p:style>
          <a:lnRef idx="3">
            <a:schemeClr val="lt1"/>
          </a:lnRef>
          <a:fillRef idx="1">
            <a:schemeClr val="accent1"/>
          </a:fillRef>
          <a:effectRef idx="1">
            <a:schemeClr val="accent1"/>
          </a:effectRef>
          <a:fontRef idx="minor">
            <a:schemeClr val="lt1"/>
          </a:fontRef>
        </p:style>
        <p:txBody>
          <a:bodyPr rtlCol="0">
            <a:normAutofit fontScale="90000"/>
          </a:bodyPr>
          <a:lstStyle/>
          <a:p>
            <a:pPr eaLnBrk="1" fontAlgn="auto" hangingPunct="1">
              <a:spcAft>
                <a:spcPts val="0"/>
              </a:spcAft>
              <a:defRPr/>
            </a:pPr>
            <a:r>
              <a:rPr lang="ru-RU" sz="3600" dirty="0" smtClean="0"/>
              <a:t/>
            </a:r>
            <a:br>
              <a:rPr lang="ru-RU" sz="3600" dirty="0" smtClean="0"/>
            </a:br>
            <a:r>
              <a:rPr lang="en-US" sz="3600" dirty="0" smtClean="0"/>
              <a:t>VI</a:t>
            </a:r>
            <a:r>
              <a:rPr lang="ru-RU" sz="3600" dirty="0" smtClean="0"/>
              <a:t>. К вам за помощью обращается из Италии экспедиция орнитологов(  специалисты по птицам)</a:t>
            </a:r>
            <a:r>
              <a:rPr lang="ru-RU" dirty="0" smtClean="0"/>
              <a:t/>
            </a:r>
            <a:br>
              <a:rPr lang="ru-RU" dirty="0" smtClean="0"/>
            </a:br>
            <a:endParaRPr lang="ru-RU" dirty="0"/>
          </a:p>
        </p:txBody>
      </p:sp>
      <p:sp>
        <p:nvSpPr>
          <p:cNvPr id="3" name="Содержимое 2"/>
          <p:cNvSpPr>
            <a:spLocks noGrp="1"/>
          </p:cNvSpPr>
          <p:nvPr>
            <p:ph idx="1"/>
          </p:nvPr>
        </p:nvSpPr>
        <p:spPr>
          <a:xfrm>
            <a:off x="457200" y="2209800"/>
            <a:ext cx="8229600" cy="4343400"/>
          </a:xfrm>
        </p:spPr>
        <p:style>
          <a:lnRef idx="1">
            <a:schemeClr val="dk1"/>
          </a:lnRef>
          <a:fillRef idx="2">
            <a:schemeClr val="dk1"/>
          </a:fillRef>
          <a:effectRef idx="1">
            <a:schemeClr val="dk1"/>
          </a:effectRef>
          <a:fontRef idx="minor">
            <a:schemeClr val="dk1"/>
          </a:fontRef>
        </p:style>
        <p:txBody>
          <a:bodyPr rtlCol="0">
            <a:normAutofit/>
          </a:bodyPr>
          <a:lstStyle/>
          <a:p>
            <a:pPr eaLnBrk="1" fontAlgn="auto" hangingPunct="1">
              <a:spcAft>
                <a:spcPts val="0"/>
              </a:spcAft>
              <a:buFont typeface="Arial" pitchFamily="34" charset="0"/>
              <a:buChar char="•"/>
              <a:defRPr/>
            </a:pPr>
            <a:r>
              <a:rPr lang="ru-RU" dirty="0" smtClean="0">
                <a:solidFill>
                  <a:schemeClr val="tx1"/>
                </a:solidFill>
              </a:rPr>
              <a:t>Мы обнаружили кукушонка. Кукушонок , выросший в чужом гнезде, не летит   в ту сторону , куда зовут его приемные  родители, а следует традиционным кукушкиным путем, хотя и летит впервые.</a:t>
            </a:r>
          </a:p>
          <a:p>
            <a:pPr eaLnBrk="1" fontAlgn="auto" hangingPunct="1">
              <a:spcAft>
                <a:spcPts val="0"/>
              </a:spcAft>
              <a:buFont typeface="Arial" pitchFamily="34" charset="0"/>
              <a:buChar char="•"/>
              <a:defRPr/>
            </a:pPr>
            <a:r>
              <a:rPr lang="ru-RU" dirty="0" smtClean="0">
                <a:solidFill>
                  <a:schemeClr val="tx1"/>
                </a:solidFill>
              </a:rPr>
              <a:t>Выскажите свои предположения: На чем основана способность к навигации у птиц?</a:t>
            </a:r>
          </a:p>
          <a:p>
            <a:pPr eaLnBrk="1" fontAlgn="auto" hangingPunct="1">
              <a:spcAft>
                <a:spcPts val="0"/>
              </a:spcAft>
              <a:buFont typeface="Arial" pitchFamily="34" charset="0"/>
              <a:buChar char="•"/>
              <a:defRPr/>
            </a:pPr>
            <a:endParaRPr lang="ru-RU" dirty="0"/>
          </a:p>
        </p:txBody>
      </p:sp>
      <p:pic>
        <p:nvPicPr>
          <p:cNvPr id="11268" name="Picture 4" descr="C:\Users\grif\Desktop\DSC04886-копия.jpg"/>
          <p:cNvPicPr>
            <a:picLocks noChangeAspect="1" noChangeArrowheads="1"/>
          </p:cNvPicPr>
          <p:nvPr/>
        </p:nvPicPr>
        <p:blipFill>
          <a:blip r:embed="rId2" cstate="email"/>
          <a:srcRect/>
          <a:stretch>
            <a:fillRect/>
          </a:stretch>
        </p:blipFill>
        <p:spPr bwMode="auto">
          <a:xfrm>
            <a:off x="6858000" y="0"/>
            <a:ext cx="22860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2" presetClass="entr" presetSubtype="2"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1+#ppt_w/2"/>
                                          </p:val>
                                        </p:tav>
                                        <p:tav tm="100000">
                                          <p:val>
                                            <p:strVal val="#ppt_x"/>
                                          </p:val>
                                        </p:tav>
                                      </p:tavLst>
                                    </p:anim>
                                    <p:anim calcmode="lin" valueType="num">
                                      <p:cBhvr additive="base">
                                        <p:cTn id="14"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style>
          <a:lnRef idx="3">
            <a:schemeClr val="lt1"/>
          </a:lnRef>
          <a:fillRef idx="1">
            <a:schemeClr val="accent1"/>
          </a:fillRef>
          <a:effectRef idx="1">
            <a:schemeClr val="accent1"/>
          </a:effectRef>
          <a:fontRef idx="minor">
            <a:schemeClr val="lt1"/>
          </a:fontRef>
        </p:style>
        <p:txBody>
          <a:bodyPr rtlCol="0">
            <a:normAutofit fontScale="90000"/>
          </a:bodyPr>
          <a:lstStyle/>
          <a:p>
            <a:pPr eaLnBrk="1" fontAlgn="auto" hangingPunct="1">
              <a:spcAft>
                <a:spcPts val="0"/>
              </a:spcAft>
              <a:defRPr/>
            </a:pPr>
            <a:r>
              <a:rPr lang="ru-RU" dirty="0" smtClean="0"/>
              <a:t/>
            </a:r>
            <a:br>
              <a:rPr lang="ru-RU" dirty="0" smtClean="0"/>
            </a:br>
            <a:r>
              <a:rPr lang="en-US" dirty="0" smtClean="0"/>
              <a:t>VII</a:t>
            </a:r>
            <a:r>
              <a:rPr lang="ru-RU" dirty="0" smtClean="0"/>
              <a:t>.  На связи Кембриджский Университет – Англия.</a:t>
            </a:r>
            <a:br>
              <a:rPr lang="ru-RU" dirty="0" smtClean="0"/>
            </a:br>
            <a:endParaRPr lang="ru-RU"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rtlCol="0">
            <a:normAutofit/>
          </a:bodyPr>
          <a:lstStyle/>
          <a:p>
            <a:pPr eaLnBrk="1" fontAlgn="auto" hangingPunct="1">
              <a:spcAft>
                <a:spcPts val="0"/>
              </a:spcAft>
              <a:buFont typeface="Arial" pitchFamily="34" charset="0"/>
              <a:buChar char="•"/>
              <a:defRPr/>
            </a:pPr>
            <a:r>
              <a:rPr lang="ru-RU" dirty="0" smtClean="0">
                <a:solidFill>
                  <a:schemeClr val="tx1"/>
                </a:solidFill>
              </a:rPr>
              <a:t>К вам обращаются студенты университета с просьбой помочь студентам перевести с латыни текст</a:t>
            </a:r>
          </a:p>
          <a:p>
            <a:pPr eaLnBrk="1" fontAlgn="auto" hangingPunct="1">
              <a:spcAft>
                <a:spcPts val="0"/>
              </a:spcAft>
              <a:buFont typeface="Arial" pitchFamily="34" charset="0"/>
              <a:buChar char="•"/>
              <a:defRPr/>
            </a:pPr>
            <a:r>
              <a:rPr lang="ru-RU" dirty="0" smtClean="0">
                <a:solidFill>
                  <a:schemeClr val="tx1"/>
                </a:solidFill>
              </a:rPr>
              <a:t>(  в тексте допущены 5 биологических ошибок)</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6324600"/>
          </a:xfrm>
        </p:spPr>
        <p:style>
          <a:lnRef idx="1">
            <a:schemeClr val="dk1"/>
          </a:lnRef>
          <a:fillRef idx="2">
            <a:schemeClr val="dk1"/>
          </a:fillRef>
          <a:effectRef idx="1">
            <a:schemeClr val="dk1"/>
          </a:effectRef>
          <a:fontRef idx="minor">
            <a:schemeClr val="dk1"/>
          </a:fontRef>
        </p:style>
        <p:txBody>
          <a:bodyPr rtlCol="0">
            <a:normAutofit fontScale="70000" lnSpcReduction="20000"/>
          </a:bodyPr>
          <a:lstStyle/>
          <a:p>
            <a:pPr eaLnBrk="1" fontAlgn="auto" hangingPunct="1">
              <a:spcAft>
                <a:spcPts val="0"/>
              </a:spcAft>
              <a:buFont typeface="Arial" pitchFamily="34" charset="0"/>
              <a:buChar char="•"/>
              <a:defRPr/>
            </a:pPr>
            <a:r>
              <a:rPr lang="ru-RU" dirty="0" smtClean="0">
                <a:solidFill>
                  <a:schemeClr val="tx1"/>
                </a:solidFill>
              </a:rPr>
              <a:t>1.Птицы- покрытые перьями теплокровные животные.</a:t>
            </a:r>
          </a:p>
          <a:p>
            <a:pPr eaLnBrk="1" fontAlgn="auto" hangingPunct="1">
              <a:spcAft>
                <a:spcPts val="0"/>
              </a:spcAft>
              <a:buFont typeface="Arial" pitchFamily="34" charset="0"/>
              <a:buChar char="•"/>
              <a:defRPr/>
            </a:pPr>
            <a:r>
              <a:rPr lang="ru-RU" dirty="0" smtClean="0">
                <a:solidFill>
                  <a:schemeClr val="tx1"/>
                </a:solidFill>
              </a:rPr>
              <a:t>2.Покровные перья располагаются черепицеобразно.</a:t>
            </a:r>
          </a:p>
          <a:p>
            <a:pPr eaLnBrk="1" fontAlgn="auto" hangingPunct="1">
              <a:spcAft>
                <a:spcPts val="0"/>
              </a:spcAft>
              <a:buFont typeface="Arial" pitchFamily="34" charset="0"/>
              <a:buChar char="•"/>
              <a:defRPr/>
            </a:pPr>
            <a:r>
              <a:rPr lang="ru-RU" dirty="0" smtClean="0">
                <a:solidFill>
                  <a:schemeClr val="tx1"/>
                </a:solidFill>
              </a:rPr>
              <a:t>3.Контурные и пуховые перья имеют бородки  </a:t>
            </a:r>
            <a:r>
              <a:rPr lang="en-US" dirty="0" smtClean="0">
                <a:solidFill>
                  <a:schemeClr val="tx1"/>
                </a:solidFill>
              </a:rPr>
              <a:t>I</a:t>
            </a:r>
            <a:r>
              <a:rPr lang="ru-RU" dirty="0" smtClean="0">
                <a:solidFill>
                  <a:schemeClr val="tx1"/>
                </a:solidFill>
              </a:rPr>
              <a:t>   и   </a:t>
            </a:r>
            <a:r>
              <a:rPr lang="en-US" dirty="0" smtClean="0">
                <a:solidFill>
                  <a:schemeClr val="tx1"/>
                </a:solidFill>
              </a:rPr>
              <a:t>II</a:t>
            </a:r>
            <a:r>
              <a:rPr lang="ru-RU" dirty="0" smtClean="0">
                <a:solidFill>
                  <a:schemeClr val="tx1"/>
                </a:solidFill>
              </a:rPr>
              <a:t>  порядка.</a:t>
            </a:r>
          </a:p>
          <a:p>
            <a:pPr eaLnBrk="1" fontAlgn="auto" hangingPunct="1">
              <a:spcAft>
                <a:spcPts val="0"/>
              </a:spcAft>
              <a:buFont typeface="Arial" pitchFamily="34" charset="0"/>
              <a:buChar char="•"/>
              <a:defRPr/>
            </a:pPr>
            <a:r>
              <a:rPr lang="ru-RU" dirty="0" smtClean="0">
                <a:solidFill>
                  <a:schemeClr val="tx1"/>
                </a:solidFill>
              </a:rPr>
              <a:t>4.Скелет крыла состоит из следующих костей: ключицы, плеча, предплечья, костей кисти</a:t>
            </a:r>
          </a:p>
          <a:p>
            <a:pPr eaLnBrk="1" fontAlgn="auto" hangingPunct="1">
              <a:spcAft>
                <a:spcPts val="0"/>
              </a:spcAft>
              <a:buFont typeface="Arial" pitchFamily="34" charset="0"/>
              <a:buChar char="•"/>
              <a:defRPr/>
            </a:pPr>
            <a:r>
              <a:rPr lang="ru-RU" dirty="0" smtClean="0">
                <a:solidFill>
                  <a:schemeClr val="tx1"/>
                </a:solidFill>
              </a:rPr>
              <a:t>5.Температура тела постоянна, т.к. по организму из правого желудочка сердца разносится артериальная кровь  по большому кругу кровообращения.</a:t>
            </a:r>
          </a:p>
          <a:p>
            <a:pPr eaLnBrk="1" fontAlgn="auto" hangingPunct="1">
              <a:spcAft>
                <a:spcPts val="0"/>
              </a:spcAft>
              <a:buFont typeface="Arial" pitchFamily="34" charset="0"/>
              <a:buChar char="•"/>
              <a:defRPr/>
            </a:pPr>
            <a:r>
              <a:rPr lang="ru-RU" dirty="0" smtClean="0">
                <a:solidFill>
                  <a:schemeClr val="tx1"/>
                </a:solidFill>
              </a:rPr>
              <a:t>6.Скелет птицы приспособлен к полету</a:t>
            </a:r>
          </a:p>
          <a:p>
            <a:pPr eaLnBrk="1" fontAlgn="auto" hangingPunct="1">
              <a:spcAft>
                <a:spcPts val="0"/>
              </a:spcAft>
              <a:buFont typeface="Arial" pitchFamily="34" charset="0"/>
              <a:buChar char="•"/>
              <a:defRPr/>
            </a:pPr>
            <a:r>
              <a:rPr lang="ru-RU" dirty="0" smtClean="0">
                <a:solidFill>
                  <a:schemeClr val="tx1"/>
                </a:solidFill>
              </a:rPr>
              <a:t>7. Приспособлением  у  птиц к полету  является быстрое пищеварение и частое освобождение кишечника и мочевого пузыря</a:t>
            </a:r>
          </a:p>
          <a:p>
            <a:pPr eaLnBrk="1" fontAlgn="auto" hangingPunct="1">
              <a:spcAft>
                <a:spcPts val="0"/>
              </a:spcAft>
              <a:buFont typeface="Arial" pitchFamily="34" charset="0"/>
              <a:buChar char="•"/>
              <a:defRPr/>
            </a:pPr>
            <a:r>
              <a:rPr lang="ru-RU" dirty="0" smtClean="0">
                <a:solidFill>
                  <a:schemeClr val="tx1"/>
                </a:solidFill>
              </a:rPr>
              <a:t>8.двойное дыхание обеспечивает непрерывную вентиляцию легких свежим воздухом</a:t>
            </a:r>
          </a:p>
          <a:p>
            <a:pPr eaLnBrk="1" fontAlgn="auto" hangingPunct="1">
              <a:spcAft>
                <a:spcPts val="0"/>
              </a:spcAft>
              <a:buFont typeface="Arial" pitchFamily="34" charset="0"/>
              <a:buChar char="•"/>
              <a:defRPr/>
            </a:pPr>
            <a:r>
              <a:rPr lang="ru-RU" dirty="0" smtClean="0">
                <a:solidFill>
                  <a:schemeClr val="tx1"/>
                </a:solidFill>
              </a:rPr>
              <a:t>9.Хорошо развиты легкие и воздушные мешки</a:t>
            </a:r>
          </a:p>
          <a:p>
            <a:pPr eaLnBrk="1" fontAlgn="auto" hangingPunct="1">
              <a:spcAft>
                <a:spcPts val="0"/>
              </a:spcAft>
              <a:buFont typeface="Arial" pitchFamily="34" charset="0"/>
              <a:buChar char="•"/>
              <a:defRPr/>
            </a:pPr>
            <a:r>
              <a:rPr lang="ru-RU" dirty="0" smtClean="0">
                <a:solidFill>
                  <a:schemeClr val="tx1"/>
                </a:solidFill>
              </a:rPr>
              <a:t>10.развит лишь один яичник</a:t>
            </a:r>
          </a:p>
          <a:p>
            <a:pPr eaLnBrk="1" fontAlgn="auto" hangingPunct="1">
              <a:spcAft>
                <a:spcPts val="0"/>
              </a:spcAft>
              <a:buFont typeface="Arial" pitchFamily="34" charset="0"/>
              <a:buChar char="•"/>
              <a:defRPr/>
            </a:pPr>
            <a:r>
              <a:rPr lang="ru-RU" dirty="0" smtClean="0">
                <a:solidFill>
                  <a:schemeClr val="tx1"/>
                </a:solidFill>
              </a:rPr>
              <a:t>11.птица откладывает сразу только одно яйцо</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8534400" cy="1143000"/>
          </a:xfrm>
          <a:solidFill>
            <a:srgbClr val="0070C0"/>
          </a:solidFill>
        </p:spPr>
        <p:style>
          <a:lnRef idx="3">
            <a:schemeClr val="lt1"/>
          </a:lnRef>
          <a:fillRef idx="1">
            <a:schemeClr val="accent1"/>
          </a:fillRef>
          <a:effectRef idx="1">
            <a:schemeClr val="accent1"/>
          </a:effectRef>
          <a:fontRef idx="minor">
            <a:schemeClr val="lt1"/>
          </a:fontRef>
        </p:style>
        <p:txBody>
          <a:bodyPr rtlCol="0">
            <a:normAutofit fontScale="90000"/>
          </a:bodyPr>
          <a:lstStyle/>
          <a:p>
            <a:pPr eaLnBrk="1" fontAlgn="auto" hangingPunct="1">
              <a:spcAft>
                <a:spcPts val="0"/>
              </a:spcAft>
              <a:defRPr/>
            </a:pPr>
            <a:r>
              <a:rPr lang="ru-RU" sz="4000" dirty="0" smtClean="0"/>
              <a:t/>
            </a:r>
            <a:br>
              <a:rPr lang="ru-RU" sz="4000" dirty="0" smtClean="0"/>
            </a:br>
            <a:r>
              <a:rPr lang="en-US" sz="4000" dirty="0" smtClean="0"/>
              <a:t>VIII</a:t>
            </a:r>
            <a:r>
              <a:rPr lang="ru-RU" sz="4000" dirty="0" smtClean="0"/>
              <a:t>. Вас вызывает Британия. Центральный </a:t>
            </a:r>
            <a:r>
              <a:rPr lang="ru-RU" sz="4000" dirty="0" err="1" smtClean="0"/>
              <a:t>гидрометеоцентр</a:t>
            </a:r>
            <a:r>
              <a:rPr lang="ru-RU" dirty="0" smtClean="0"/>
              <a:t>.</a:t>
            </a:r>
            <a:br>
              <a:rPr lang="ru-RU" dirty="0" smtClean="0"/>
            </a:br>
            <a:endParaRPr lang="ru-RU" dirty="0"/>
          </a:p>
        </p:txBody>
      </p:sp>
      <p:sp>
        <p:nvSpPr>
          <p:cNvPr id="3" name="Содержимое 2"/>
          <p:cNvSpPr>
            <a:spLocks noGrp="1"/>
          </p:cNvSpPr>
          <p:nvPr>
            <p:ph idx="1"/>
          </p:nvPr>
        </p:nvSpPr>
        <p:spPr>
          <a:xfrm>
            <a:off x="457200" y="1600200"/>
            <a:ext cx="8229600" cy="4953000"/>
          </a:xfrm>
        </p:spPr>
        <p:style>
          <a:lnRef idx="1">
            <a:schemeClr val="dk1"/>
          </a:lnRef>
          <a:fillRef idx="2">
            <a:schemeClr val="dk1"/>
          </a:fillRef>
          <a:effectRef idx="1">
            <a:schemeClr val="dk1"/>
          </a:effectRef>
          <a:fontRef idx="minor">
            <a:schemeClr val="dk1"/>
          </a:fontRef>
        </p:style>
        <p:txBody>
          <a:bodyPr rtlCol="0">
            <a:normAutofit/>
          </a:bodyPr>
          <a:lstStyle/>
          <a:p>
            <a:pPr eaLnBrk="1" fontAlgn="auto" hangingPunct="1">
              <a:spcAft>
                <a:spcPts val="0"/>
              </a:spcAft>
              <a:buFont typeface="Arial" pitchFamily="34" charset="0"/>
              <a:buChar char="•"/>
              <a:defRPr/>
            </a:pPr>
            <a:r>
              <a:rPr lang="ru-RU" dirty="0" smtClean="0">
                <a:solidFill>
                  <a:schemeClr val="tx1"/>
                </a:solidFill>
              </a:rPr>
              <a:t>Как известно наши предсказания погоды самые точные в мире, после предсказаний погоды животными и растениями</a:t>
            </a:r>
          </a:p>
          <a:p>
            <a:pPr eaLnBrk="1" fontAlgn="auto" hangingPunct="1">
              <a:spcAft>
                <a:spcPts val="0"/>
              </a:spcAft>
              <a:buFont typeface="Arial" pitchFamily="34" charset="0"/>
              <a:buChar char="•"/>
              <a:defRPr/>
            </a:pPr>
            <a:r>
              <a:rPr lang="ru-RU" dirty="0" smtClean="0">
                <a:solidFill>
                  <a:schemeClr val="tx1"/>
                </a:solidFill>
              </a:rPr>
              <a:t>*1.Как вы думаете, какие  особенности в строении птиц помогают им угадывать погоду?</a:t>
            </a:r>
          </a:p>
          <a:p>
            <a:pPr eaLnBrk="1" fontAlgn="auto" hangingPunct="1">
              <a:spcAft>
                <a:spcPts val="0"/>
              </a:spcAft>
              <a:buFont typeface="Arial" pitchFamily="34" charset="0"/>
              <a:buChar char="•"/>
              <a:defRPr/>
            </a:pPr>
            <a:r>
              <a:rPr lang="ru-RU" dirty="0" smtClean="0">
                <a:solidFill>
                  <a:schemeClr val="tx1"/>
                </a:solidFill>
              </a:rPr>
              <a:t> *2. Каким образом предсказания погоды можно связать с полыми трубчатыми         костями и со строением контурного пера?)</a:t>
            </a:r>
            <a:endParaRPr lang="ru-RU" dirty="0">
              <a:solidFill>
                <a:schemeClr val="tx1"/>
              </a:solidFill>
            </a:endParaRPr>
          </a:p>
        </p:txBody>
      </p:sp>
      <p:pic>
        <p:nvPicPr>
          <p:cNvPr id="14340" name="Picture 4" descr="D:\Галина Документы\!!! СКАНЕР\сканер 7 класс зоология\сканер- птицы\img876.jpg"/>
          <p:cNvPicPr>
            <a:picLocks noChangeAspect="1" noChangeArrowheads="1"/>
          </p:cNvPicPr>
          <p:nvPr/>
        </p:nvPicPr>
        <p:blipFill>
          <a:blip r:embed="rId2" cstate="email"/>
          <a:srcRect/>
          <a:stretch>
            <a:fillRect/>
          </a:stretch>
        </p:blipFill>
        <p:spPr bwMode="auto">
          <a:xfrm>
            <a:off x="457200" y="1524000"/>
            <a:ext cx="4648200" cy="3138488"/>
          </a:xfrm>
          <a:prstGeom prst="rect">
            <a:avLst/>
          </a:prstGeom>
          <a:noFill/>
          <a:ln w="9525">
            <a:solidFill>
              <a:schemeClr val="accent1"/>
            </a:solidFill>
            <a:miter lim="800000"/>
            <a:headEnd/>
            <a:tailEnd/>
          </a:ln>
        </p:spPr>
      </p:pic>
      <p:pic>
        <p:nvPicPr>
          <p:cNvPr id="14341" name="Picture 5" descr="C:\Users\grif\Desktop\img112-1.jpg"/>
          <p:cNvPicPr>
            <a:picLocks noChangeAspect="1" noChangeArrowheads="1"/>
          </p:cNvPicPr>
          <p:nvPr/>
        </p:nvPicPr>
        <p:blipFill>
          <a:blip r:embed="rId3" cstate="email"/>
          <a:srcRect/>
          <a:stretch>
            <a:fillRect/>
          </a:stretch>
        </p:blipFill>
        <p:spPr bwMode="auto">
          <a:xfrm>
            <a:off x="6400800" y="1447800"/>
            <a:ext cx="1322388" cy="32734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4340"/>
                                        </p:tgtEl>
                                        <p:attrNameLst>
                                          <p:attrName>style.visibility</p:attrName>
                                        </p:attrNameLst>
                                      </p:cBhvr>
                                      <p:to>
                                        <p:strVal val="visible"/>
                                      </p:to>
                                    </p:set>
                                    <p:anim calcmode="lin" valueType="num">
                                      <p:cBhvr additive="base">
                                        <p:cTn id="17" dur="500" fill="hold"/>
                                        <p:tgtEl>
                                          <p:spTgt spid="14340"/>
                                        </p:tgtEl>
                                        <p:attrNameLst>
                                          <p:attrName>ppt_x</p:attrName>
                                        </p:attrNameLst>
                                      </p:cBhvr>
                                      <p:tavLst>
                                        <p:tav tm="0">
                                          <p:val>
                                            <p:strVal val="0-#ppt_w/2"/>
                                          </p:val>
                                        </p:tav>
                                        <p:tav tm="100000">
                                          <p:val>
                                            <p:strVal val="#ppt_x"/>
                                          </p:val>
                                        </p:tav>
                                      </p:tavLst>
                                    </p:anim>
                                    <p:anim calcmode="lin" valueType="num">
                                      <p:cBhvr additive="base">
                                        <p:cTn id="18" dur="500" fill="hold"/>
                                        <p:tgtEl>
                                          <p:spTgt spid="1434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 calcmode="lin" valueType="num">
                                      <p:cBhvr additive="base">
                                        <p:cTn id="21" dur="500" fill="hold"/>
                                        <p:tgtEl>
                                          <p:spTgt spid="14341"/>
                                        </p:tgtEl>
                                        <p:attrNameLst>
                                          <p:attrName>ppt_x</p:attrName>
                                        </p:attrNameLst>
                                      </p:cBhvr>
                                      <p:tavLst>
                                        <p:tav tm="0">
                                          <p:val>
                                            <p:strVal val="1+#ppt_w/2"/>
                                          </p:val>
                                        </p:tav>
                                        <p:tav tm="100000">
                                          <p:val>
                                            <p:strVal val="#ppt_x"/>
                                          </p:val>
                                        </p:tav>
                                      </p:tavLst>
                                    </p:anim>
                                    <p:anim calcmode="lin" valueType="num">
                                      <p:cBhvr additive="base">
                                        <p:cTn id="22"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style>
          <a:lnRef idx="3">
            <a:schemeClr val="lt1"/>
          </a:lnRef>
          <a:fillRef idx="1">
            <a:schemeClr val="accent1"/>
          </a:fillRef>
          <a:effectRef idx="1">
            <a:schemeClr val="accent1"/>
          </a:effectRef>
          <a:fontRef idx="minor">
            <a:schemeClr val="lt1"/>
          </a:fontRef>
        </p:style>
        <p:txBody>
          <a:bodyPr rtlCol="0">
            <a:normAutofit fontScale="90000"/>
          </a:bodyPr>
          <a:lstStyle/>
          <a:p>
            <a:pPr eaLnBrk="1" fontAlgn="auto" hangingPunct="1">
              <a:spcAft>
                <a:spcPts val="0"/>
              </a:spcAft>
              <a:defRPr/>
            </a:pPr>
            <a:r>
              <a:rPr lang="ru-RU" dirty="0" smtClean="0"/>
              <a:t>Работа с рисунками.</a:t>
            </a:r>
            <a:br>
              <a:rPr lang="ru-RU" dirty="0" smtClean="0"/>
            </a:br>
            <a:endParaRPr lang="ru-RU" dirty="0"/>
          </a:p>
        </p:txBody>
      </p:sp>
      <p:sp>
        <p:nvSpPr>
          <p:cNvPr id="3" name="Содержимое 2"/>
          <p:cNvSpPr>
            <a:spLocks noGrp="1"/>
          </p:cNvSpPr>
          <p:nvPr>
            <p:ph idx="1"/>
          </p:nvPr>
        </p:nvSpPr>
        <p:spPr>
          <a:xfrm>
            <a:off x="457200" y="1600200"/>
            <a:ext cx="8229600" cy="5029200"/>
          </a:xfrm>
        </p:spPr>
        <p:style>
          <a:lnRef idx="1">
            <a:schemeClr val="dk1"/>
          </a:lnRef>
          <a:fillRef idx="2">
            <a:schemeClr val="dk1"/>
          </a:fillRef>
          <a:effectRef idx="1">
            <a:schemeClr val="dk1"/>
          </a:effectRef>
          <a:fontRef idx="minor">
            <a:schemeClr val="dk1"/>
          </a:fontRef>
        </p:style>
        <p:txBody>
          <a:bodyPr rtlCol="0">
            <a:normAutofit/>
          </a:bodyPr>
          <a:lstStyle/>
          <a:p>
            <a:pPr eaLnBrk="1" fontAlgn="auto" hangingPunct="1">
              <a:spcAft>
                <a:spcPts val="0"/>
              </a:spcAft>
              <a:buFont typeface="Arial" pitchFamily="34" charset="0"/>
              <a:buChar char="•"/>
              <a:defRPr/>
            </a:pPr>
            <a:r>
              <a:rPr lang="ru-RU" dirty="0" smtClean="0">
                <a:solidFill>
                  <a:schemeClr val="tx1"/>
                </a:solidFill>
              </a:rPr>
              <a:t>1.Экзотическое животное. Написать из скольких и каких частей   птиц оно составлено?</a:t>
            </a:r>
          </a:p>
          <a:p>
            <a:pPr eaLnBrk="1" fontAlgn="auto" hangingPunct="1">
              <a:spcAft>
                <a:spcPts val="0"/>
              </a:spcAft>
              <a:buFont typeface="Arial" charset="0"/>
              <a:buNone/>
              <a:defRPr/>
            </a:pPr>
            <a:endParaRPr lang="ru-RU" dirty="0"/>
          </a:p>
        </p:txBody>
      </p:sp>
      <p:pic>
        <p:nvPicPr>
          <p:cNvPr id="16388" name="Рисунок 4" descr="D:\МОИ ДОКУМЕНТЫ\МАМА\!!! СКАНЕР\img017.jpg"/>
          <p:cNvPicPr>
            <a:picLocks noChangeAspect="1" noChangeArrowheads="1"/>
          </p:cNvPicPr>
          <p:nvPr/>
        </p:nvPicPr>
        <p:blipFill>
          <a:blip r:embed="rId2" cstate="email"/>
          <a:srcRect/>
          <a:stretch>
            <a:fillRect/>
          </a:stretch>
        </p:blipFill>
        <p:spPr bwMode="auto">
          <a:xfrm>
            <a:off x="4495800" y="2667000"/>
            <a:ext cx="4114800" cy="39973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style>
          <a:lnRef idx="3">
            <a:schemeClr val="lt1"/>
          </a:lnRef>
          <a:fillRef idx="1">
            <a:schemeClr val="accent1"/>
          </a:fillRef>
          <a:effectRef idx="1">
            <a:schemeClr val="accent1"/>
          </a:effectRef>
          <a:fontRef idx="minor">
            <a:schemeClr val="lt1"/>
          </a:fontRef>
        </p:style>
        <p:txBody>
          <a:bodyPr rtlCol="0">
            <a:normAutofit/>
          </a:bodyPr>
          <a:lstStyle/>
          <a:p>
            <a:pPr eaLnBrk="1" fontAlgn="auto" hangingPunct="1">
              <a:spcAft>
                <a:spcPts val="0"/>
              </a:spcAft>
              <a:defRPr/>
            </a:pPr>
            <a:r>
              <a:rPr lang="en-US" dirty="0" smtClean="0"/>
              <a:t>X</a:t>
            </a:r>
            <a:r>
              <a:rPr lang="ru-RU" dirty="0" smtClean="0"/>
              <a:t>.И снова на проводе Москва</a:t>
            </a:r>
            <a:endParaRPr lang="ru-RU" dirty="0"/>
          </a:p>
        </p:txBody>
      </p:sp>
      <p:sp>
        <p:nvSpPr>
          <p:cNvPr id="3" name="Содержимое 2"/>
          <p:cNvSpPr>
            <a:spLocks noGrp="1"/>
          </p:cNvSpPr>
          <p:nvPr>
            <p:ph idx="1"/>
          </p:nvPr>
        </p:nvSpPr>
        <p:spPr>
          <a:xfrm>
            <a:off x="457200" y="1600200"/>
            <a:ext cx="8229600" cy="5029200"/>
          </a:xfrm>
        </p:spPr>
        <p:style>
          <a:lnRef idx="1">
            <a:schemeClr val="dk1"/>
          </a:lnRef>
          <a:fillRef idx="2">
            <a:schemeClr val="dk1"/>
          </a:fillRef>
          <a:effectRef idx="1">
            <a:schemeClr val="dk1"/>
          </a:effectRef>
          <a:fontRef idx="minor">
            <a:schemeClr val="dk1"/>
          </a:fontRef>
        </p:style>
        <p:txBody>
          <a:bodyPr rtlCol="0">
            <a:normAutofit/>
          </a:bodyPr>
          <a:lstStyle/>
          <a:p>
            <a:pPr eaLnBrk="1" fontAlgn="auto" hangingPunct="1">
              <a:spcAft>
                <a:spcPts val="0"/>
              </a:spcAft>
              <a:buFont typeface="Arial" pitchFamily="34" charset="0"/>
              <a:buChar char="•"/>
              <a:defRPr/>
            </a:pPr>
            <a:r>
              <a:rPr lang="ru-RU" dirty="0" smtClean="0">
                <a:solidFill>
                  <a:schemeClr val="tx1"/>
                </a:solidFill>
              </a:rPr>
              <a:t>Извините , </a:t>
            </a:r>
            <a:r>
              <a:rPr lang="ru-RU" dirty="0" smtClean="0"/>
              <a:t>у нас сбой в работе телевизионных программ. Вы в прямом эфире в передаче « Счастливый случай». </a:t>
            </a:r>
            <a:r>
              <a:rPr lang="ru-RU" b="1" i="1" dirty="0" smtClean="0"/>
              <a:t>Раунд «Кто больше  даст ответов на вопросы за 1 минуту</a:t>
            </a:r>
            <a:endParaRPr lang="ru-RU" dirty="0" smtClean="0">
              <a:solidFill>
                <a:schemeClr val="tx1"/>
              </a:solidFill>
            </a:endParaRPr>
          </a:p>
          <a:p>
            <a:pPr eaLnBrk="1" fontAlgn="auto" hangingPunct="1">
              <a:spcAft>
                <a:spcPts val="0"/>
              </a:spcAft>
              <a:buFont typeface="Arial" pitchFamily="34" charset="0"/>
              <a:buChar char="•"/>
              <a:defRPr/>
            </a:pPr>
            <a:r>
              <a:rPr lang="ru-RU" dirty="0" smtClean="0">
                <a:solidFill>
                  <a:schemeClr val="tx1"/>
                </a:solidFill>
              </a:rPr>
              <a:t>( если не знаете ответ, говорите :« Дальше»)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ormAutofit fontScale="90000"/>
          </a:bodyPr>
          <a:lstStyle/>
          <a:p>
            <a:pPr eaLnBrk="1" fontAlgn="auto" hangingPunct="1">
              <a:spcAft>
                <a:spcPts val="0"/>
              </a:spcAft>
              <a:defRPr/>
            </a:pPr>
            <a:r>
              <a:rPr lang="ru-RU" dirty="0" smtClean="0"/>
              <a:t>Условия конкурса:</a:t>
            </a:r>
            <a:br>
              <a:rPr lang="ru-RU" dirty="0" smtClean="0"/>
            </a:br>
            <a:endParaRPr lang="ru-RU" dirty="0"/>
          </a:p>
        </p:txBody>
      </p:sp>
      <p:sp>
        <p:nvSpPr>
          <p:cNvPr id="3" name="Содержимое 2"/>
          <p:cNvSpPr>
            <a:spLocks noGrp="1"/>
          </p:cNvSpPr>
          <p:nvPr>
            <p:ph idx="1"/>
          </p:nvPr>
        </p:nvSpPr>
        <p:spPr>
          <a:xfrm>
            <a:off x="457200" y="1600200"/>
            <a:ext cx="8229600" cy="3733800"/>
          </a:xfrm>
          <a:solidFill>
            <a:srgbClr val="0070C0"/>
          </a:solidFill>
        </p:spPr>
        <p:style>
          <a:lnRef idx="3">
            <a:schemeClr val="lt1"/>
          </a:lnRef>
          <a:fillRef idx="1">
            <a:schemeClr val="accent2"/>
          </a:fillRef>
          <a:effectRef idx="1">
            <a:schemeClr val="accent2"/>
          </a:effectRef>
          <a:fontRef idx="minor">
            <a:schemeClr val="lt1"/>
          </a:fontRef>
        </p:style>
        <p:txBody>
          <a:bodyPr rtlCol="0">
            <a:normAutofit lnSpcReduction="10000"/>
          </a:bodyPr>
          <a:lstStyle/>
          <a:p>
            <a:pPr eaLnBrk="1" fontAlgn="auto" hangingPunct="1">
              <a:spcAft>
                <a:spcPts val="0"/>
              </a:spcAft>
              <a:buFont typeface="Arial" pitchFamily="34" charset="0"/>
              <a:buChar char="•"/>
              <a:defRPr/>
            </a:pPr>
            <a:r>
              <a:rPr lang="ru-RU" dirty="0" smtClean="0"/>
              <a:t>На обдумывание дается 30 секунд</a:t>
            </a:r>
          </a:p>
          <a:p>
            <a:pPr eaLnBrk="1" fontAlgn="auto" hangingPunct="1">
              <a:spcAft>
                <a:spcPts val="0"/>
              </a:spcAft>
              <a:buFont typeface="Arial" pitchFamily="34" charset="0"/>
              <a:buChar char="•"/>
              <a:defRPr/>
            </a:pPr>
            <a:r>
              <a:rPr lang="ru-RU" dirty="0" smtClean="0"/>
              <a:t>Оценка правильного ответа- 5 баллов</a:t>
            </a:r>
          </a:p>
          <a:p>
            <a:pPr eaLnBrk="1" fontAlgn="auto" hangingPunct="1">
              <a:spcAft>
                <a:spcPts val="0"/>
              </a:spcAft>
              <a:buFont typeface="Arial" pitchFamily="34" charset="0"/>
              <a:buChar char="•"/>
              <a:defRPr/>
            </a:pPr>
            <a:r>
              <a:rPr lang="ru-RU" dirty="0" smtClean="0"/>
              <a:t>Если команда не знает ответ, ей помогают другие команды и они получают себе дополнительные баллы</a:t>
            </a:r>
          </a:p>
          <a:p>
            <a:pPr eaLnBrk="1" fontAlgn="auto" hangingPunct="1">
              <a:spcAft>
                <a:spcPts val="0"/>
              </a:spcAft>
              <a:buFont typeface="Arial" pitchFamily="34" charset="0"/>
              <a:buChar char="•"/>
              <a:defRPr/>
            </a:pPr>
            <a:r>
              <a:rPr lang="ru-RU" dirty="0" smtClean="0"/>
              <a:t>За выкрики с места и другие нарушения правил игры- штрафные баллы</a:t>
            </a:r>
          </a:p>
          <a:p>
            <a:pPr eaLnBrk="1" fontAlgn="auto" hangingPunct="1">
              <a:spcAft>
                <a:spcPts val="0"/>
              </a:spcAft>
              <a:buFont typeface="Arial" pitchFamily="34" charset="0"/>
              <a:buChar char="•"/>
              <a:defRPr/>
            </a:pPr>
            <a:endParaRPr lang="ru-RU" dirty="0"/>
          </a:p>
        </p:txBody>
      </p:sp>
      <p:sp>
        <p:nvSpPr>
          <p:cNvPr id="4" name="TextBox 3"/>
          <p:cNvSpPr txBox="1"/>
          <p:nvPr/>
        </p:nvSpPr>
        <p:spPr>
          <a:xfrm>
            <a:off x="990600" y="5638800"/>
            <a:ext cx="7254875" cy="646113"/>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ru-RU" sz="3600" dirty="0"/>
              <a:t>Представление жюри и жеребьёвка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1295400"/>
            <a:ext cx="8229600" cy="3200400"/>
          </a:xfrm>
          <a:solidFill>
            <a:srgbClr val="0070C0"/>
          </a:solidFill>
        </p:spPr>
        <p:txBody>
          <a:bodyPr/>
          <a:lstStyle/>
          <a:p>
            <a:r>
              <a:rPr lang="ru-RU" smtClean="0">
                <a:solidFill>
                  <a:schemeClr val="bg1"/>
                </a:solidFill>
              </a:rPr>
              <a:t>Представление команд , приветствие и девиз (1-2минуты)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style>
          <a:lnRef idx="3">
            <a:schemeClr val="lt1"/>
          </a:lnRef>
          <a:fillRef idx="1">
            <a:schemeClr val="accent1"/>
          </a:fillRef>
          <a:effectRef idx="1">
            <a:schemeClr val="accent1"/>
          </a:effectRef>
          <a:fontRef idx="minor">
            <a:schemeClr val="lt1"/>
          </a:fontRef>
        </p:style>
        <p:txBody>
          <a:bodyPr rtlCol="0">
            <a:normAutofit/>
          </a:bodyPr>
          <a:lstStyle/>
          <a:p>
            <a:pPr eaLnBrk="1" fontAlgn="auto" hangingPunct="1">
              <a:spcAft>
                <a:spcPts val="0"/>
              </a:spcAft>
              <a:defRPr/>
            </a:pPr>
            <a:r>
              <a:rPr lang="ru-RU" dirty="0" smtClean="0"/>
              <a:t>Разминка</a:t>
            </a:r>
          </a:p>
        </p:txBody>
      </p:sp>
      <p:sp>
        <p:nvSpPr>
          <p:cNvPr id="3" name="Содержимое 2"/>
          <p:cNvSpPr>
            <a:spLocks noGrp="1"/>
          </p:cNvSpPr>
          <p:nvPr>
            <p:ph idx="1"/>
          </p:nvPr>
        </p:nvSpPr>
        <p:spPr>
          <a:xfrm>
            <a:off x="457200" y="1600200"/>
            <a:ext cx="8229600" cy="5105400"/>
          </a:xfrm>
          <a:solidFill>
            <a:schemeClr val="bg1">
              <a:lumMod val="95000"/>
            </a:schemeClr>
          </a:solidFill>
        </p:spPr>
        <p:style>
          <a:lnRef idx="3">
            <a:schemeClr val="lt1"/>
          </a:lnRef>
          <a:fillRef idx="1">
            <a:schemeClr val="accent1"/>
          </a:fillRef>
          <a:effectRef idx="1">
            <a:schemeClr val="accent1"/>
          </a:effectRef>
          <a:fontRef idx="minor">
            <a:schemeClr val="lt1"/>
          </a:fontRef>
        </p:style>
        <p:txBody>
          <a:bodyPr rtlCol="0">
            <a:normAutofit fontScale="85000" lnSpcReduction="20000"/>
          </a:bodyPr>
          <a:lstStyle/>
          <a:p>
            <a:pPr eaLnBrk="1" fontAlgn="auto" hangingPunct="1">
              <a:spcAft>
                <a:spcPts val="0"/>
              </a:spcAft>
              <a:buFont typeface="Arial" pitchFamily="34" charset="0"/>
              <a:buChar char="•"/>
              <a:defRPr/>
            </a:pPr>
            <a:r>
              <a:rPr lang="ru-RU" dirty="0" smtClean="0">
                <a:solidFill>
                  <a:schemeClr val="tx1"/>
                </a:solidFill>
              </a:rPr>
              <a:t>1.Ответить на вопросы:</a:t>
            </a:r>
          </a:p>
          <a:p>
            <a:pPr eaLnBrk="1" fontAlgn="auto" hangingPunct="1">
              <a:spcAft>
                <a:spcPts val="0"/>
              </a:spcAft>
              <a:buFont typeface="Arial" pitchFamily="34" charset="0"/>
              <a:buChar char="•"/>
              <a:defRPr/>
            </a:pPr>
            <a:r>
              <a:rPr lang="ru-RU" dirty="0" smtClean="0">
                <a:solidFill>
                  <a:schemeClr val="tx1"/>
                </a:solidFill>
              </a:rPr>
              <a:t>1.Птицу нельзя спутать ни с каким другим позвоночным животным. На основе каких признаков внешнего строения животного можно сказать,  что это птица?</a:t>
            </a:r>
          </a:p>
          <a:p>
            <a:pPr eaLnBrk="1" fontAlgn="auto" hangingPunct="1">
              <a:spcAft>
                <a:spcPts val="0"/>
              </a:spcAft>
              <a:buFont typeface="Arial" pitchFamily="34" charset="0"/>
              <a:buChar char="•"/>
              <a:defRPr/>
            </a:pPr>
            <a:r>
              <a:rPr lang="ru-RU" dirty="0" smtClean="0">
                <a:solidFill>
                  <a:schemeClr val="tx1"/>
                </a:solidFill>
              </a:rPr>
              <a:t>2.Любой лишний груз был бы помехой при полете. Какие изменения в связи с этим произошли в пищеварительной системе птиц?</a:t>
            </a:r>
          </a:p>
          <a:p>
            <a:pPr eaLnBrk="1" fontAlgn="auto" hangingPunct="1">
              <a:spcAft>
                <a:spcPts val="0"/>
              </a:spcAft>
              <a:buFont typeface="Arial" pitchFamily="34" charset="0"/>
              <a:buChar char="•"/>
              <a:defRPr/>
            </a:pPr>
            <a:r>
              <a:rPr lang="ru-RU" dirty="0" smtClean="0">
                <a:solidFill>
                  <a:schemeClr val="tx1"/>
                </a:solidFill>
              </a:rPr>
              <a:t>3.Тело птицы не сплошь покрыто перьями. Голые или почти голые участки тела имеются на животе, боках тела и на шее. Как можно объяснить наличие у птиц участков кожи, лишенных перьевого покрова?</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057400"/>
          </a:xfrm>
          <a:solidFill>
            <a:srgbClr val="0070C0"/>
          </a:solidFill>
        </p:spPr>
        <p:style>
          <a:lnRef idx="3">
            <a:schemeClr val="lt1"/>
          </a:lnRef>
          <a:fillRef idx="1">
            <a:schemeClr val="accent1"/>
          </a:fillRef>
          <a:effectRef idx="1">
            <a:schemeClr val="accent1"/>
          </a:effectRef>
          <a:fontRef idx="minor">
            <a:schemeClr val="lt1"/>
          </a:fontRef>
        </p:style>
        <p:txBody>
          <a:bodyPr rtlCol="0">
            <a:normAutofit fontScale="90000"/>
          </a:bodyPr>
          <a:lstStyle/>
          <a:p>
            <a:pPr eaLnBrk="1" fontAlgn="auto" hangingPunct="1">
              <a:spcAft>
                <a:spcPts val="0"/>
              </a:spcAft>
              <a:defRPr/>
            </a:pPr>
            <a:r>
              <a:rPr lang="ru-RU" sz="3600" dirty="0" smtClean="0"/>
              <a:t/>
            </a:r>
            <a:br>
              <a:rPr lang="ru-RU" sz="3600" dirty="0" smtClean="0"/>
            </a:br>
            <a:r>
              <a:rPr lang="ru-RU" sz="3600" dirty="0" smtClean="0"/>
              <a:t>2.   Разминка. Игра «  пятый лишний»</a:t>
            </a:r>
            <a:br>
              <a:rPr lang="ru-RU" sz="3600" dirty="0" smtClean="0"/>
            </a:br>
            <a:r>
              <a:rPr lang="ru-RU" sz="3600" dirty="0" smtClean="0"/>
              <a:t>Составьте слово из заглавных букв лишних названий птиц в каждом столбике в игре « Пятый лишний»</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381000" y="2514600"/>
          <a:ext cx="8305800" cy="2473960"/>
        </p:xfrm>
        <a:graphic>
          <a:graphicData uri="http://schemas.openxmlformats.org/drawingml/2006/table">
            <a:tbl>
              <a:tblPr firstRow="1" bandRow="1">
                <a:tableStyleId>{5C22544A-7EE6-4342-B048-85BDC9FD1C3A}</a:tableStyleId>
              </a:tblPr>
              <a:tblGrid>
                <a:gridCol w="1645920"/>
                <a:gridCol w="1645920"/>
                <a:gridCol w="1645920"/>
                <a:gridCol w="1645920"/>
                <a:gridCol w="1722120"/>
              </a:tblGrid>
              <a:tr h="37084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15000"/>
                        </a:lnSpc>
                        <a:spcAft>
                          <a:spcPts val="0"/>
                        </a:spcAft>
                      </a:pPr>
                      <a:r>
                        <a:rPr lang="ru-RU" sz="2400">
                          <a:latin typeface="Calibri"/>
                          <a:ea typeface="Calibri"/>
                          <a:cs typeface="Times New Roman"/>
                        </a:rPr>
                        <a:t>Глухарь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dirty="0">
                          <a:latin typeface="Calibri"/>
                          <a:ea typeface="Calibri"/>
                          <a:cs typeface="Times New Roman"/>
                        </a:rPr>
                        <a:t>Кряква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dirty="0">
                          <a:latin typeface="Calibri"/>
                          <a:ea typeface="Calibri"/>
                          <a:cs typeface="Times New Roman"/>
                        </a:rPr>
                        <a:t>Ворона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dirty="0">
                          <a:latin typeface="Calibri"/>
                          <a:ea typeface="Calibri"/>
                          <a:cs typeface="Times New Roman"/>
                        </a:rPr>
                        <a:t>Воробей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dirty="0">
                          <a:latin typeface="Calibri"/>
                          <a:ea typeface="Calibri"/>
                          <a:cs typeface="Times New Roman"/>
                        </a:rPr>
                        <a:t>Синица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15000"/>
                        </a:lnSpc>
                        <a:spcAft>
                          <a:spcPts val="0"/>
                        </a:spcAft>
                      </a:pPr>
                      <a:r>
                        <a:rPr lang="ru-RU" sz="2400">
                          <a:latin typeface="Calibri"/>
                          <a:ea typeface="Calibri"/>
                          <a:cs typeface="Times New Roman"/>
                        </a:rPr>
                        <a:t>Тетерев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Рябчик</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Грач</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Коршун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Снегирь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15000"/>
                        </a:lnSpc>
                        <a:spcAft>
                          <a:spcPts val="0"/>
                        </a:spcAft>
                      </a:pPr>
                      <a:r>
                        <a:rPr lang="ru-RU" sz="2400">
                          <a:latin typeface="Calibri"/>
                          <a:ea typeface="Calibri"/>
                          <a:cs typeface="Times New Roman"/>
                        </a:rPr>
                        <a:t>Рябчик</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Лебедь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Аист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Сокол</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Орел</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15000"/>
                        </a:lnSpc>
                        <a:spcAft>
                          <a:spcPts val="0"/>
                        </a:spcAft>
                      </a:pPr>
                      <a:r>
                        <a:rPr lang="ru-RU" sz="2400">
                          <a:latin typeface="Calibri"/>
                          <a:ea typeface="Calibri"/>
                          <a:cs typeface="Times New Roman"/>
                        </a:rPr>
                        <a:t>Баклан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Гусь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Сорока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Гриф</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latin typeface="Calibri"/>
                          <a:ea typeface="Calibri"/>
                          <a:cs typeface="Times New Roman"/>
                        </a:rPr>
                        <a:t>Воробей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15000"/>
                        </a:lnSpc>
                        <a:spcAft>
                          <a:spcPts val="0"/>
                        </a:spcAft>
                      </a:pPr>
                      <a:r>
                        <a:rPr lang="ru-RU" sz="2400" dirty="0">
                          <a:latin typeface="Calibri"/>
                          <a:ea typeface="Calibri"/>
                          <a:cs typeface="Times New Roman"/>
                        </a:rPr>
                        <a:t>П</a:t>
                      </a:r>
                      <a:r>
                        <a:rPr lang="ru-RU" sz="2400" dirty="0" smtClean="0">
                          <a:latin typeface="Calibri"/>
                          <a:ea typeface="Calibri"/>
                          <a:cs typeface="Times New Roman"/>
                        </a:rPr>
                        <a:t>ерепел</a:t>
                      </a:r>
                      <a:endParaRPr lang="ru-RU"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dirty="0">
                          <a:latin typeface="Calibri"/>
                          <a:ea typeface="Calibri"/>
                          <a:cs typeface="Times New Roman"/>
                        </a:rPr>
                        <a:t>У</a:t>
                      </a:r>
                      <a:r>
                        <a:rPr lang="ru-RU" sz="2400" dirty="0" smtClean="0">
                          <a:latin typeface="Calibri"/>
                          <a:ea typeface="Calibri"/>
                          <a:cs typeface="Times New Roman"/>
                        </a:rPr>
                        <a:t>тка</a:t>
                      </a:r>
                      <a:endParaRPr lang="ru-RU"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dirty="0">
                          <a:latin typeface="Calibri"/>
                          <a:ea typeface="Calibri"/>
                          <a:cs typeface="Times New Roman"/>
                        </a:rPr>
                        <a:t>Г</a:t>
                      </a:r>
                      <a:r>
                        <a:rPr lang="ru-RU" sz="2400" dirty="0" smtClean="0">
                          <a:latin typeface="Calibri"/>
                          <a:ea typeface="Calibri"/>
                          <a:cs typeface="Times New Roman"/>
                        </a:rPr>
                        <a:t>алка</a:t>
                      </a:r>
                      <a:endParaRPr lang="ru-RU"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dirty="0">
                          <a:latin typeface="Calibri"/>
                          <a:ea typeface="Calibri"/>
                          <a:cs typeface="Times New Roman"/>
                        </a:rPr>
                        <a:t>О</a:t>
                      </a:r>
                      <a:r>
                        <a:rPr lang="ru-RU" sz="2400" dirty="0" smtClean="0">
                          <a:latin typeface="Calibri"/>
                          <a:ea typeface="Calibri"/>
                          <a:cs typeface="Times New Roman"/>
                        </a:rPr>
                        <a:t>рел</a:t>
                      </a:r>
                      <a:endParaRPr lang="ru-RU"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dirty="0">
                          <a:latin typeface="Calibri"/>
                          <a:ea typeface="Calibri"/>
                          <a:cs typeface="Times New Roman"/>
                        </a:rPr>
                        <a:t>Л</a:t>
                      </a:r>
                      <a:r>
                        <a:rPr lang="ru-RU" sz="2400" dirty="0" smtClean="0">
                          <a:latin typeface="Calibri"/>
                          <a:ea typeface="Calibri"/>
                          <a:cs typeface="Times New Roman"/>
                        </a:rPr>
                        <a:t>асточка</a:t>
                      </a:r>
                      <a:endParaRPr lang="ru-RU"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191" name="TextBox 4"/>
          <p:cNvSpPr txBox="1">
            <a:spLocks noChangeArrowheads="1"/>
          </p:cNvSpPr>
          <p:nvPr/>
        </p:nvSpPr>
        <p:spPr bwMode="auto">
          <a:xfrm>
            <a:off x="4114800" y="5638800"/>
            <a:ext cx="865188" cy="646113"/>
          </a:xfrm>
          <a:prstGeom prst="rect">
            <a:avLst/>
          </a:prstGeom>
          <a:noFill/>
          <a:ln w="9525">
            <a:solidFill>
              <a:schemeClr val="accent1"/>
            </a:solidFill>
            <a:miter lim="800000"/>
            <a:headEnd/>
            <a:tailEnd/>
          </a:ln>
        </p:spPr>
        <p:txBody>
          <a:bodyPr wrap="none">
            <a:spAutoFit/>
          </a:bodyPr>
          <a:lstStyle/>
          <a:p>
            <a:r>
              <a:rPr lang="ru-RU"/>
              <a:t>Слово</a:t>
            </a:r>
          </a:p>
          <a:p>
            <a:r>
              <a:rPr lang="ru-RU"/>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style>
          <a:lnRef idx="3">
            <a:schemeClr val="lt1"/>
          </a:lnRef>
          <a:fillRef idx="1">
            <a:schemeClr val="accent1"/>
          </a:fillRef>
          <a:effectRef idx="1">
            <a:schemeClr val="accent1"/>
          </a:effectRef>
          <a:fontRef idx="minor">
            <a:schemeClr val="lt1"/>
          </a:fontRef>
        </p:style>
        <p:txBody>
          <a:bodyPr rtlCol="0">
            <a:noAutofit/>
          </a:bodyPr>
          <a:lstStyle/>
          <a:p>
            <a:pPr eaLnBrk="1" fontAlgn="auto" hangingPunct="1">
              <a:spcAft>
                <a:spcPts val="0"/>
              </a:spcAft>
              <a:defRPr/>
            </a:pPr>
            <a:r>
              <a:rPr lang="ru-RU" sz="3600" dirty="0" smtClean="0"/>
              <a:t>3.  Разминка. Составь трехзначное число ( по одной цифре из каждого столбика)</a:t>
            </a:r>
            <a:endParaRPr lang="ru-RU" sz="3600" dirty="0"/>
          </a:p>
        </p:txBody>
      </p:sp>
      <p:graphicFrame>
        <p:nvGraphicFramePr>
          <p:cNvPr id="4" name="Содержимое 3"/>
          <p:cNvGraphicFramePr>
            <a:graphicFrameLocks noGrp="1"/>
          </p:cNvGraphicFramePr>
          <p:nvPr>
            <p:ph idx="1"/>
          </p:nvPr>
        </p:nvGraphicFramePr>
        <p:xfrm>
          <a:off x="381000" y="1600200"/>
          <a:ext cx="8534400" cy="5029200"/>
        </p:xfrm>
        <a:graphic>
          <a:graphicData uri="http://schemas.openxmlformats.org/drawingml/2006/table">
            <a:tbl>
              <a:tblPr firstRow="1" bandRow="1">
                <a:tableStyleId>{5940675A-B579-460E-94D1-54222C63F5DA}</a:tableStyleId>
              </a:tblPr>
              <a:tblGrid>
                <a:gridCol w="2896998"/>
                <a:gridCol w="2818701"/>
                <a:gridCol w="2818701"/>
              </a:tblGrid>
              <a:tr h="383287">
                <a:tc>
                  <a:txBody>
                    <a:bodyPr/>
                    <a:lstStyle/>
                    <a:p>
                      <a:endParaRPr lang="ru-RU" dirty="0"/>
                    </a:p>
                  </a:txBody>
                  <a:tcPr/>
                </a:tc>
                <a:tc>
                  <a:txBody>
                    <a:bodyPr/>
                    <a:lstStyle/>
                    <a:p>
                      <a:endParaRPr lang="ru-RU"/>
                    </a:p>
                  </a:txBody>
                  <a:tcPr/>
                </a:tc>
                <a:tc>
                  <a:txBody>
                    <a:bodyPr/>
                    <a:lstStyle/>
                    <a:p>
                      <a:endParaRPr lang="ru-RU"/>
                    </a:p>
                  </a:txBody>
                  <a:tcPr/>
                </a:tc>
              </a:tr>
              <a:tr h="1790161">
                <a:tc>
                  <a:txBody>
                    <a:bodyPr/>
                    <a:lstStyle/>
                    <a:p>
                      <a:pPr>
                        <a:lnSpc>
                          <a:spcPct val="115000"/>
                        </a:lnSpc>
                        <a:spcAft>
                          <a:spcPts val="0"/>
                        </a:spcAft>
                      </a:pPr>
                      <a:r>
                        <a:rPr lang="ru-RU" sz="2000" dirty="0"/>
                        <a:t>1.дятел</a:t>
                      </a:r>
                      <a:endParaRPr lang="ru-RU" sz="2000" b="1" dirty="0">
                        <a:latin typeface="Calibri"/>
                        <a:ea typeface="Calibri"/>
                        <a:cs typeface="Times New Roman"/>
                      </a:endParaRPr>
                    </a:p>
                  </a:txBody>
                  <a:tcPr marL="68580" marR="68580" marT="0" marB="0"/>
                </a:tc>
                <a:tc>
                  <a:txBody>
                    <a:bodyPr/>
                    <a:lstStyle/>
                    <a:p>
                      <a:pPr>
                        <a:lnSpc>
                          <a:spcPct val="115000"/>
                        </a:lnSpc>
                        <a:spcAft>
                          <a:spcPts val="0"/>
                        </a:spcAft>
                      </a:pPr>
                      <a:r>
                        <a:rPr lang="ru-RU" sz="2000" dirty="0"/>
                        <a:t>4. клюв уплощенный с цедильным аппаратом</a:t>
                      </a:r>
                      <a:endParaRPr lang="ru-RU" sz="2000" b="1" dirty="0">
                        <a:latin typeface="Calibri"/>
                        <a:ea typeface="Calibri"/>
                        <a:cs typeface="Times New Roman"/>
                      </a:endParaRPr>
                    </a:p>
                  </a:txBody>
                  <a:tcPr marL="68580" marR="68580" marT="0" marB="0"/>
                </a:tc>
                <a:tc>
                  <a:txBody>
                    <a:bodyPr/>
                    <a:lstStyle/>
                    <a:p>
                      <a:pPr>
                        <a:lnSpc>
                          <a:spcPct val="115000"/>
                        </a:lnSpc>
                        <a:spcAft>
                          <a:spcPts val="0"/>
                        </a:spcAft>
                      </a:pPr>
                      <a:r>
                        <a:rPr lang="ru-RU" sz="2000" dirty="0"/>
                        <a:t>7.мощные ноги с острыми когтями, особенно развит коготь на пальце, обращенном назад</a:t>
                      </a:r>
                      <a:endParaRPr lang="ru-RU" sz="2000" b="1" dirty="0">
                        <a:latin typeface="Calibri"/>
                        <a:ea typeface="Calibri"/>
                        <a:cs typeface="Times New Roman"/>
                      </a:endParaRPr>
                    </a:p>
                  </a:txBody>
                  <a:tcPr marL="68580" marR="68580" marT="0" marB="0"/>
                </a:tc>
              </a:tr>
              <a:tr h="1427876">
                <a:tc>
                  <a:txBody>
                    <a:bodyPr/>
                    <a:lstStyle/>
                    <a:p>
                      <a:pPr>
                        <a:lnSpc>
                          <a:spcPct val="115000"/>
                        </a:lnSpc>
                        <a:spcAft>
                          <a:spcPts val="0"/>
                        </a:spcAft>
                      </a:pPr>
                      <a:r>
                        <a:rPr lang="ru-RU" sz="2000"/>
                        <a:t>2.коршун</a:t>
                      </a:r>
                      <a:endParaRPr lang="ru-RU" sz="2000" b="1">
                        <a:latin typeface="Calibri"/>
                        <a:ea typeface="Calibri"/>
                        <a:cs typeface="Times New Roman"/>
                      </a:endParaRPr>
                    </a:p>
                  </a:txBody>
                  <a:tcPr marL="68580" marR="68580" marT="0" marB="0"/>
                </a:tc>
                <a:tc>
                  <a:txBody>
                    <a:bodyPr/>
                    <a:lstStyle/>
                    <a:p>
                      <a:pPr>
                        <a:lnSpc>
                          <a:spcPct val="115000"/>
                        </a:lnSpc>
                        <a:spcAft>
                          <a:spcPts val="0"/>
                        </a:spcAft>
                      </a:pPr>
                      <a:r>
                        <a:rPr lang="ru-RU" sz="2000"/>
                        <a:t>5.долотообразный клюв; сильный череп</a:t>
                      </a:r>
                      <a:endParaRPr lang="ru-RU" sz="2000" b="1">
                        <a:latin typeface="Calibri"/>
                        <a:ea typeface="Calibri"/>
                        <a:cs typeface="Times New Roman"/>
                      </a:endParaRPr>
                    </a:p>
                  </a:txBody>
                  <a:tcPr marL="68580" marR="68580" marT="0" marB="0"/>
                </a:tc>
                <a:tc>
                  <a:txBody>
                    <a:bodyPr/>
                    <a:lstStyle/>
                    <a:p>
                      <a:pPr>
                        <a:lnSpc>
                          <a:spcPct val="115000"/>
                        </a:lnSpc>
                        <a:spcAft>
                          <a:spcPts val="0"/>
                        </a:spcAft>
                      </a:pPr>
                      <a:r>
                        <a:rPr lang="ru-RU" sz="2000"/>
                        <a:t>8.лапки отставлены назад, с плавательной перепонкой между пальцами</a:t>
                      </a:r>
                      <a:endParaRPr lang="ru-RU" sz="2000" b="1">
                        <a:latin typeface="Calibri"/>
                        <a:ea typeface="Calibri"/>
                        <a:cs typeface="Times New Roman"/>
                      </a:endParaRPr>
                    </a:p>
                  </a:txBody>
                  <a:tcPr marL="68580" marR="68580" marT="0" marB="0"/>
                </a:tc>
              </a:tr>
              <a:tr h="1427876">
                <a:tc>
                  <a:txBody>
                    <a:bodyPr/>
                    <a:lstStyle/>
                    <a:p>
                      <a:pPr>
                        <a:lnSpc>
                          <a:spcPct val="115000"/>
                        </a:lnSpc>
                        <a:spcAft>
                          <a:spcPts val="0"/>
                        </a:spcAft>
                      </a:pPr>
                      <a:r>
                        <a:rPr lang="ru-RU" sz="2000" dirty="0"/>
                        <a:t>3.утка</a:t>
                      </a:r>
                      <a:endParaRPr lang="ru-RU" sz="2000" b="1" dirty="0">
                        <a:latin typeface="Calibri"/>
                        <a:ea typeface="Calibri"/>
                        <a:cs typeface="Times New Roman"/>
                      </a:endParaRPr>
                    </a:p>
                  </a:txBody>
                  <a:tcPr marL="68580" marR="68580" marT="0" marB="0"/>
                </a:tc>
                <a:tc>
                  <a:txBody>
                    <a:bodyPr/>
                    <a:lstStyle/>
                    <a:p>
                      <a:pPr>
                        <a:lnSpc>
                          <a:spcPct val="115000"/>
                        </a:lnSpc>
                        <a:spcAft>
                          <a:spcPts val="0"/>
                        </a:spcAft>
                      </a:pPr>
                      <a:r>
                        <a:rPr lang="ru-RU" sz="2000" dirty="0"/>
                        <a:t>6.острое зрение; мощный загнутый книзу клюв</a:t>
                      </a:r>
                      <a:endParaRPr lang="ru-RU" sz="2000" b="1" dirty="0">
                        <a:latin typeface="Calibri"/>
                        <a:ea typeface="Calibri"/>
                        <a:cs typeface="Times New Roman"/>
                      </a:endParaRPr>
                    </a:p>
                  </a:txBody>
                  <a:tcPr marL="68580" marR="68580" marT="0" marB="0"/>
                </a:tc>
                <a:tc>
                  <a:txBody>
                    <a:bodyPr/>
                    <a:lstStyle/>
                    <a:p>
                      <a:pPr>
                        <a:lnSpc>
                          <a:spcPct val="115000"/>
                        </a:lnSpc>
                        <a:spcAft>
                          <a:spcPts val="0"/>
                        </a:spcAft>
                      </a:pPr>
                      <a:r>
                        <a:rPr lang="ru-RU" sz="2000" dirty="0"/>
                        <a:t>9.сильные короткие ноги; пальцы расположены 2- вперед, два- назад</a:t>
                      </a:r>
                      <a:endParaRPr lang="ru-RU" sz="20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6629400" cy="1143000"/>
          </a:xfrm>
          <a:solidFill>
            <a:srgbClr val="0070C0"/>
          </a:solidFill>
        </p:spPr>
        <p:style>
          <a:lnRef idx="3">
            <a:schemeClr val="lt1"/>
          </a:lnRef>
          <a:fillRef idx="1">
            <a:schemeClr val="accent1"/>
          </a:fillRef>
          <a:effectRef idx="1">
            <a:schemeClr val="accent1"/>
          </a:effectRef>
          <a:fontRef idx="minor">
            <a:schemeClr val="lt1"/>
          </a:fontRef>
        </p:style>
        <p:txBody>
          <a:bodyPr rtlCol="0">
            <a:normAutofit fontScale="90000"/>
          </a:bodyPr>
          <a:lstStyle/>
          <a:p>
            <a:pPr eaLnBrk="1" fontAlgn="auto" hangingPunct="1">
              <a:spcAft>
                <a:spcPts val="0"/>
              </a:spcAft>
              <a:defRPr/>
            </a:pPr>
            <a:r>
              <a:rPr lang="ru-RU" sz="3600" dirty="0" smtClean="0"/>
              <a:t> На связи Берлин.  Берлинский </a:t>
            </a:r>
            <a:r>
              <a:rPr lang="ru-RU" sz="3600" dirty="0" err="1" smtClean="0"/>
              <a:t>геолого</a:t>
            </a:r>
            <a:r>
              <a:rPr lang="ru-RU" sz="3600" dirty="0" smtClean="0"/>
              <a:t>- палеонтологический музей</a:t>
            </a:r>
            <a:r>
              <a:rPr lang="ru-RU" dirty="0" smtClean="0"/>
              <a:t>.</a:t>
            </a:r>
            <a:endParaRPr lang="ru-RU" dirty="0"/>
          </a:p>
        </p:txBody>
      </p:sp>
      <p:sp>
        <p:nvSpPr>
          <p:cNvPr id="3" name="Содержимое 2"/>
          <p:cNvSpPr>
            <a:spLocks noGrp="1"/>
          </p:cNvSpPr>
          <p:nvPr>
            <p:ph idx="1"/>
          </p:nvPr>
        </p:nvSpPr>
        <p:spPr>
          <a:xfrm>
            <a:off x="457200" y="1600200"/>
            <a:ext cx="8229600" cy="3505200"/>
          </a:xfrm>
        </p:spPr>
        <p:style>
          <a:lnRef idx="1">
            <a:schemeClr val="dk1"/>
          </a:lnRef>
          <a:fillRef idx="2">
            <a:schemeClr val="dk1"/>
          </a:fillRef>
          <a:effectRef idx="1">
            <a:schemeClr val="dk1"/>
          </a:effectRef>
          <a:fontRef idx="minor">
            <a:schemeClr val="dk1"/>
          </a:fontRef>
        </p:style>
        <p:txBody>
          <a:bodyPr rtlCol="0">
            <a:normAutofit fontScale="62500" lnSpcReduction="20000"/>
          </a:bodyPr>
          <a:lstStyle/>
          <a:p>
            <a:pPr eaLnBrk="1" fontAlgn="auto" hangingPunct="1">
              <a:spcAft>
                <a:spcPts val="0"/>
              </a:spcAft>
              <a:buFont typeface="Arial" pitchFamily="34" charset="0"/>
              <a:buChar char="•"/>
              <a:defRPr/>
            </a:pPr>
            <a:r>
              <a:rPr lang="ru-RU" dirty="0" smtClean="0">
                <a:solidFill>
                  <a:schemeClr val="tx1"/>
                </a:solidFill>
              </a:rPr>
              <a:t>Интересная история произошла с одним из    ценнейших  экспонатов  нашего музея до его появления у нас.</a:t>
            </a:r>
          </a:p>
          <a:p>
            <a:pPr eaLnBrk="1" fontAlgn="auto" hangingPunct="1">
              <a:spcAft>
                <a:spcPts val="0"/>
              </a:spcAft>
              <a:buFont typeface="Arial" pitchFamily="34" charset="0"/>
              <a:buChar char="•"/>
              <a:defRPr/>
            </a:pPr>
            <a:r>
              <a:rPr lang="ru-RU" dirty="0" smtClean="0">
                <a:solidFill>
                  <a:schemeClr val="tx1"/>
                </a:solidFill>
              </a:rPr>
              <a:t>Плита с оттиском археоптерикса оказалась в руках алчного врача </a:t>
            </a:r>
            <a:r>
              <a:rPr lang="ru-RU" dirty="0" err="1" smtClean="0">
                <a:solidFill>
                  <a:schemeClr val="tx1"/>
                </a:solidFill>
              </a:rPr>
              <a:t>Геберлейна</a:t>
            </a:r>
            <a:r>
              <a:rPr lang="ru-RU" dirty="0" smtClean="0">
                <a:solidFill>
                  <a:schemeClr val="tx1"/>
                </a:solidFill>
              </a:rPr>
              <a:t>, который запросил за нее 36 </a:t>
            </a:r>
            <a:r>
              <a:rPr lang="ru-RU" dirty="0" err="1" smtClean="0">
                <a:solidFill>
                  <a:schemeClr val="tx1"/>
                </a:solidFill>
              </a:rPr>
              <a:t>тыс</a:t>
            </a:r>
            <a:r>
              <a:rPr lang="ru-RU" dirty="0" smtClean="0">
                <a:solidFill>
                  <a:schemeClr val="tx1"/>
                </a:solidFill>
              </a:rPr>
              <a:t> .марок. Немецким ученым очень хотелось упустить этот отпечаток на камне. Но средств не было.    Не известно, чем бы  все это закончилось, если бы владелец сталелитейных заводов Сименс не купил эту ценную находку и не подарил  Берлинскому музею естественной истории.</a:t>
            </a:r>
          </a:p>
          <a:p>
            <a:pPr eaLnBrk="1" fontAlgn="auto" hangingPunct="1">
              <a:spcAft>
                <a:spcPts val="0"/>
              </a:spcAft>
              <a:buFont typeface="Arial" pitchFamily="34" charset="0"/>
              <a:buChar char="•"/>
              <a:defRPr/>
            </a:pPr>
            <a:r>
              <a:rPr lang="ru-RU" dirty="0" smtClean="0">
                <a:solidFill>
                  <a:schemeClr val="tx1"/>
                </a:solidFill>
              </a:rPr>
              <a:t>1.Чем ценна эта находка? </a:t>
            </a:r>
          </a:p>
          <a:p>
            <a:pPr eaLnBrk="1" fontAlgn="auto" hangingPunct="1">
              <a:spcAft>
                <a:spcPts val="0"/>
              </a:spcAft>
              <a:buFont typeface="Arial" pitchFamily="34" charset="0"/>
              <a:buChar char="•"/>
              <a:defRPr/>
            </a:pPr>
            <a:r>
              <a:rPr lang="ru-RU" dirty="0" smtClean="0">
                <a:solidFill>
                  <a:schemeClr val="tx1"/>
                </a:solidFill>
              </a:rPr>
              <a:t>2.Какие особенности строения археоптерикса позволяли делать такое ошибочное заключение?</a:t>
            </a:r>
          </a:p>
          <a:p>
            <a:pPr eaLnBrk="1" fontAlgn="auto" hangingPunct="1">
              <a:spcAft>
                <a:spcPts val="0"/>
              </a:spcAft>
              <a:buFont typeface="Arial" pitchFamily="34" charset="0"/>
              <a:buChar char="•"/>
              <a:defRPr/>
            </a:pPr>
            <a:r>
              <a:rPr lang="ru-RU" dirty="0" smtClean="0">
                <a:solidFill>
                  <a:schemeClr val="tx1"/>
                </a:solidFill>
              </a:rPr>
              <a:t>3. Кем на самом деле является это животное?</a:t>
            </a:r>
          </a:p>
          <a:p>
            <a:pPr eaLnBrk="1" fontAlgn="auto" hangingPunct="1">
              <a:spcAft>
                <a:spcPts val="0"/>
              </a:spcAft>
              <a:buFont typeface="Arial" pitchFamily="34" charset="0"/>
              <a:buChar char="•"/>
              <a:defRPr/>
            </a:pPr>
            <a:endParaRPr lang="ru-RU" dirty="0" smtClean="0"/>
          </a:p>
          <a:p>
            <a:pPr eaLnBrk="1" fontAlgn="auto" hangingPunct="1">
              <a:spcAft>
                <a:spcPts val="0"/>
              </a:spcAft>
              <a:buFont typeface="Arial" pitchFamily="34" charset="0"/>
              <a:buChar char="•"/>
              <a:defRPr/>
            </a:pPr>
            <a:endParaRPr lang="ru-RU" dirty="0" smtClean="0"/>
          </a:p>
          <a:p>
            <a:pPr eaLnBrk="1" fontAlgn="auto" hangingPunct="1">
              <a:spcAft>
                <a:spcPts val="0"/>
              </a:spcAft>
              <a:buFont typeface="Arial" pitchFamily="34" charset="0"/>
              <a:buChar char="•"/>
              <a:defRPr/>
            </a:pPr>
            <a:endParaRPr lang="ru-RU" dirty="0" smtClean="0"/>
          </a:p>
          <a:p>
            <a:pPr eaLnBrk="1" fontAlgn="auto" hangingPunct="1">
              <a:spcAft>
                <a:spcPts val="0"/>
              </a:spcAft>
              <a:buFont typeface="Arial" pitchFamily="34" charset="0"/>
              <a:buChar char="•"/>
              <a:defRPr/>
            </a:pPr>
            <a:endParaRPr lang="ru-RU" dirty="0"/>
          </a:p>
        </p:txBody>
      </p:sp>
      <p:pic>
        <p:nvPicPr>
          <p:cNvPr id="7173" name="Picture 5" descr="D:\Галина Документы\!!! СКАНЕР\сканер 7 класс зоология\сканер- птицы\img879.jpg"/>
          <p:cNvPicPr>
            <a:picLocks noChangeAspect="1" noChangeArrowheads="1"/>
          </p:cNvPicPr>
          <p:nvPr/>
        </p:nvPicPr>
        <p:blipFill>
          <a:blip r:embed="rId2" cstate="email"/>
          <a:srcRect/>
          <a:stretch>
            <a:fillRect/>
          </a:stretch>
        </p:blipFill>
        <p:spPr bwMode="auto">
          <a:xfrm>
            <a:off x="6096000" y="4695825"/>
            <a:ext cx="3048000" cy="2162175"/>
          </a:xfrm>
          <a:prstGeom prst="rect">
            <a:avLst/>
          </a:prstGeom>
          <a:noFill/>
          <a:ln w="9525">
            <a:noFill/>
            <a:miter lim="800000"/>
            <a:headEnd/>
            <a:tailEnd/>
          </a:ln>
        </p:spPr>
      </p:pic>
      <p:pic>
        <p:nvPicPr>
          <p:cNvPr id="8197" name="Picture 5" descr="D:\Галина Документы\7 класс- разработки\проект- птицы- открытый урок-картинки\i[3]-1.jpg"/>
          <p:cNvPicPr>
            <a:picLocks noChangeAspect="1" noChangeArrowheads="1"/>
          </p:cNvPicPr>
          <p:nvPr/>
        </p:nvPicPr>
        <p:blipFill>
          <a:blip r:embed="rId3" cstate="email"/>
          <a:srcRect/>
          <a:stretch>
            <a:fillRect/>
          </a:stretch>
        </p:blipFill>
        <p:spPr bwMode="auto">
          <a:xfrm>
            <a:off x="7391400" y="0"/>
            <a:ext cx="1219200" cy="1535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7173"/>
                                        </p:tgtEl>
                                        <p:attrNameLst>
                                          <p:attrName>style.visibility</p:attrName>
                                        </p:attrNameLst>
                                      </p:cBhvr>
                                      <p:to>
                                        <p:strVal val="visible"/>
                                      </p:to>
                                    </p:set>
                                    <p:anim calcmode="lin" valueType="num">
                                      <p:cBhvr additive="base">
                                        <p:cTn id="11" dur="500" fill="hold"/>
                                        <p:tgtEl>
                                          <p:spTgt spid="7173"/>
                                        </p:tgtEl>
                                        <p:attrNameLst>
                                          <p:attrName>ppt_x</p:attrName>
                                        </p:attrNameLst>
                                      </p:cBhvr>
                                      <p:tavLst>
                                        <p:tav tm="0">
                                          <p:val>
                                            <p:strVal val="#ppt_x"/>
                                          </p:val>
                                        </p:tav>
                                        <p:tav tm="100000">
                                          <p:val>
                                            <p:strVal val="#ppt_x"/>
                                          </p:val>
                                        </p:tav>
                                      </p:tavLst>
                                    </p:anim>
                                    <p:anim calcmode="lin" valueType="num">
                                      <p:cBhvr additive="base">
                                        <p:cTn id="12"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324600" cy="1143000"/>
          </a:xfrm>
          <a:solidFill>
            <a:srgbClr val="0070C0"/>
          </a:solidFill>
        </p:spPr>
        <p:style>
          <a:lnRef idx="3">
            <a:schemeClr val="lt1"/>
          </a:lnRef>
          <a:fillRef idx="1">
            <a:schemeClr val="accent1"/>
          </a:fillRef>
          <a:effectRef idx="1">
            <a:schemeClr val="accent1"/>
          </a:effectRef>
          <a:fontRef idx="minor">
            <a:schemeClr val="lt1"/>
          </a:fontRef>
        </p:style>
        <p:txBody>
          <a:bodyPr rtlCol="0">
            <a:normAutofit fontScale="90000"/>
          </a:bodyPr>
          <a:lstStyle/>
          <a:p>
            <a:pPr eaLnBrk="1" fontAlgn="auto" hangingPunct="1">
              <a:spcAft>
                <a:spcPts val="0"/>
              </a:spcAft>
              <a:defRPr/>
            </a:pPr>
            <a:r>
              <a:rPr lang="ru-RU" dirty="0" smtClean="0"/>
              <a:t/>
            </a:r>
            <a:br>
              <a:rPr lang="ru-RU" dirty="0" smtClean="0"/>
            </a:br>
            <a:r>
              <a:rPr lang="en-US" dirty="0" smtClean="0"/>
              <a:t>III</a:t>
            </a:r>
            <a:r>
              <a:rPr lang="ru-RU" dirty="0" smtClean="0"/>
              <a:t>.Вас вызывает Париж.- Университет эмбриологии.</a:t>
            </a:r>
            <a:br>
              <a:rPr lang="ru-RU" dirty="0" smtClean="0"/>
            </a:br>
            <a:endParaRPr lang="ru-RU" dirty="0"/>
          </a:p>
        </p:txBody>
      </p:sp>
      <p:sp>
        <p:nvSpPr>
          <p:cNvPr id="3" name="Содержимое 2"/>
          <p:cNvSpPr>
            <a:spLocks noGrp="1"/>
          </p:cNvSpPr>
          <p:nvPr>
            <p:ph idx="1"/>
          </p:nvPr>
        </p:nvSpPr>
        <p:spPr>
          <a:xfrm>
            <a:off x="228600" y="1600200"/>
            <a:ext cx="8458200" cy="5029200"/>
          </a:xfrm>
          <a:solidFill>
            <a:schemeClr val="bg2"/>
          </a:solidFill>
        </p:spPr>
        <p:style>
          <a:lnRef idx="1">
            <a:schemeClr val="accent1"/>
          </a:lnRef>
          <a:fillRef idx="2">
            <a:schemeClr val="accent1"/>
          </a:fillRef>
          <a:effectRef idx="1">
            <a:schemeClr val="accent1"/>
          </a:effectRef>
          <a:fontRef idx="minor">
            <a:schemeClr val="dk1"/>
          </a:fontRef>
        </p:style>
        <p:txBody>
          <a:bodyPr rtlCol="0">
            <a:normAutofit fontScale="70000" lnSpcReduction="20000"/>
          </a:bodyPr>
          <a:lstStyle/>
          <a:p>
            <a:pPr eaLnBrk="1" fontAlgn="auto" hangingPunct="1">
              <a:spcAft>
                <a:spcPts val="0"/>
              </a:spcAft>
              <a:buFont typeface="Arial" pitchFamily="34" charset="0"/>
              <a:buChar char="•"/>
              <a:defRPr/>
            </a:pPr>
            <a:r>
              <a:rPr lang="ru-RU" b="1" dirty="0" err="1" smtClean="0">
                <a:solidFill>
                  <a:schemeClr val="tx1"/>
                </a:solidFill>
              </a:rPr>
              <a:t>Симбад</a:t>
            </a:r>
            <a:r>
              <a:rPr lang="ru-RU" b="1" dirty="0" smtClean="0">
                <a:solidFill>
                  <a:schemeClr val="tx1"/>
                </a:solidFill>
              </a:rPr>
              <a:t> - мореход, герой арабских сказов « Тысячи и одной ночи» на одном из южных островов нашел яйцо птицы </a:t>
            </a:r>
            <a:r>
              <a:rPr lang="ru-RU" b="1" dirty="0" err="1" smtClean="0">
                <a:solidFill>
                  <a:schemeClr val="tx1"/>
                </a:solidFill>
              </a:rPr>
              <a:t>Рухх</a:t>
            </a:r>
            <a:r>
              <a:rPr lang="ru-RU" b="1" dirty="0" smtClean="0">
                <a:solidFill>
                  <a:schemeClr val="tx1"/>
                </a:solidFill>
              </a:rPr>
              <a:t>. Позднее , в </a:t>
            </a:r>
            <a:r>
              <a:rPr lang="en-US" b="1" dirty="0" smtClean="0">
                <a:solidFill>
                  <a:schemeClr val="tx1"/>
                </a:solidFill>
              </a:rPr>
              <a:t>XIII</a:t>
            </a:r>
            <a:r>
              <a:rPr lang="ru-RU" b="1" dirty="0" smtClean="0">
                <a:solidFill>
                  <a:schemeClr val="tx1"/>
                </a:solidFill>
              </a:rPr>
              <a:t> веке с птицей </a:t>
            </a:r>
            <a:r>
              <a:rPr lang="ru-RU" b="1" dirty="0" err="1" smtClean="0">
                <a:solidFill>
                  <a:schemeClr val="tx1"/>
                </a:solidFill>
              </a:rPr>
              <a:t>Рухх</a:t>
            </a:r>
            <a:r>
              <a:rPr lang="ru-RU" b="1" dirty="0" smtClean="0">
                <a:solidFill>
                  <a:schemeClr val="tx1"/>
                </a:solidFill>
              </a:rPr>
              <a:t> имел дело знаменитый венецианский путешественник Марко Поло.</a:t>
            </a:r>
          </a:p>
          <a:p>
            <a:pPr eaLnBrk="1" fontAlgn="auto" hangingPunct="1">
              <a:spcAft>
                <a:spcPts val="0"/>
              </a:spcAft>
              <a:buFont typeface="Arial" pitchFamily="34" charset="0"/>
              <a:buChar char="•"/>
              <a:defRPr/>
            </a:pPr>
            <a:r>
              <a:rPr lang="ru-RU" b="1" dirty="0" smtClean="0">
                <a:solidFill>
                  <a:schemeClr val="tx1"/>
                </a:solidFill>
              </a:rPr>
              <a:t>1.Как доказать, что яйцо, описанное в  сказах « Тысячи и одной ночи» и записках Марко Поло, принадлежит птице? </a:t>
            </a:r>
          </a:p>
          <a:p>
            <a:pPr eaLnBrk="1" fontAlgn="auto" hangingPunct="1">
              <a:spcAft>
                <a:spcPts val="0"/>
              </a:spcAft>
              <a:buFont typeface="Arial" pitchFamily="34" charset="0"/>
              <a:buChar char="•"/>
              <a:defRPr/>
            </a:pPr>
            <a:r>
              <a:rPr lang="ru-RU" b="1" dirty="0" smtClean="0">
                <a:solidFill>
                  <a:schemeClr val="tx1"/>
                </a:solidFill>
              </a:rPr>
              <a:t>2.Что общего у яйца птицы с яйцом пресмыкающегося?</a:t>
            </a:r>
          </a:p>
          <a:p>
            <a:pPr eaLnBrk="1" fontAlgn="auto" hangingPunct="1">
              <a:spcAft>
                <a:spcPts val="0"/>
              </a:spcAft>
              <a:buFont typeface="Arial" pitchFamily="34" charset="0"/>
              <a:buChar char="•"/>
              <a:defRPr/>
            </a:pPr>
            <a:r>
              <a:rPr lang="ru-RU" b="1" dirty="0" smtClean="0">
                <a:solidFill>
                  <a:schemeClr val="tx1"/>
                </a:solidFill>
              </a:rPr>
              <a:t>3.Желток всегда находится в центре яйца и может поворачиваться вокруг продольной оси. При этом зародышевый диск всякий раз  бывает обращенным кверху. Каким образом обеспечивается в яйце стабильное положение желтка?</a:t>
            </a:r>
          </a:p>
          <a:p>
            <a:pPr eaLnBrk="1" fontAlgn="auto" hangingPunct="1">
              <a:spcAft>
                <a:spcPts val="0"/>
              </a:spcAft>
              <a:buFont typeface="Arial" pitchFamily="34" charset="0"/>
              <a:buChar char="•"/>
              <a:defRPr/>
            </a:pPr>
            <a:r>
              <a:rPr lang="ru-RU" b="1" dirty="0" smtClean="0">
                <a:solidFill>
                  <a:schemeClr val="tx1"/>
                </a:solidFill>
              </a:rPr>
              <a:t>*     4.  Известковая скорлупа </a:t>
            </a:r>
            <a:r>
              <a:rPr lang="ru-RU" b="1" dirty="0" err="1" smtClean="0">
                <a:solidFill>
                  <a:schemeClr val="tx1"/>
                </a:solidFill>
              </a:rPr>
              <a:t>свежеотложенного</a:t>
            </a:r>
            <a:r>
              <a:rPr lang="ru-RU" b="1" dirty="0" smtClean="0">
                <a:solidFill>
                  <a:schemeClr val="tx1"/>
                </a:solidFill>
              </a:rPr>
              <a:t> яйца гораздо толще и прочнее скорлупы яйца с развившимся в нем птенцом. С чем это связано?</a:t>
            </a:r>
          </a:p>
          <a:p>
            <a:pPr eaLnBrk="1" fontAlgn="auto" hangingPunct="1">
              <a:spcAft>
                <a:spcPts val="0"/>
              </a:spcAft>
              <a:buFont typeface="Arial" pitchFamily="34" charset="0"/>
              <a:buChar char="•"/>
              <a:defRPr/>
            </a:pPr>
            <a:endParaRPr lang="ru-RU" dirty="0" smtClean="0"/>
          </a:p>
          <a:p>
            <a:pPr eaLnBrk="1" fontAlgn="auto" hangingPunct="1">
              <a:spcAft>
                <a:spcPts val="0"/>
              </a:spcAft>
              <a:buFont typeface="Arial" pitchFamily="34" charset="0"/>
              <a:buChar char="•"/>
              <a:defRPr/>
            </a:pPr>
            <a:endParaRPr lang="ru-RU" dirty="0" smtClean="0"/>
          </a:p>
          <a:p>
            <a:pPr eaLnBrk="1" fontAlgn="auto" hangingPunct="1">
              <a:spcAft>
                <a:spcPts val="0"/>
              </a:spcAft>
              <a:buFont typeface="Arial" pitchFamily="34" charset="0"/>
              <a:buChar char="•"/>
              <a:defRPr/>
            </a:pPr>
            <a:endParaRPr lang="ru-RU" dirty="0"/>
          </a:p>
        </p:txBody>
      </p:sp>
      <p:pic>
        <p:nvPicPr>
          <p:cNvPr id="8196" name="Picture 4" descr="D:\Галина Документы\!!! СКАНЕР\сканер 7 класс зоология\сканер- птицы\Новая папка\выход птенца из яйца.bmp"/>
          <p:cNvPicPr>
            <a:picLocks noChangeAspect="1" noChangeArrowheads="1"/>
          </p:cNvPicPr>
          <p:nvPr/>
        </p:nvPicPr>
        <p:blipFill>
          <a:blip r:embed="rId2" cstate="email"/>
          <a:srcRect/>
          <a:stretch>
            <a:fillRect/>
          </a:stretch>
        </p:blipFill>
        <p:spPr bwMode="auto">
          <a:xfrm>
            <a:off x="6629400" y="0"/>
            <a:ext cx="2365375" cy="1466850"/>
          </a:xfrm>
          <a:prstGeom prst="rect">
            <a:avLst/>
          </a:prstGeom>
          <a:noFill/>
          <a:ln w="9525">
            <a:solidFill>
              <a:schemeClr val="accent1"/>
            </a:solidFill>
            <a:miter lim="800000"/>
            <a:headEnd/>
            <a:tailEnd/>
          </a:ln>
        </p:spPr>
      </p:pic>
      <p:pic>
        <p:nvPicPr>
          <p:cNvPr id="8197" name="Picture 5" descr="D:\Галина Документы\7 класс- разработки\проект- птицы- открытый урок-картинки\i[2].jpg"/>
          <p:cNvPicPr>
            <a:picLocks noChangeAspect="1" noChangeArrowheads="1"/>
          </p:cNvPicPr>
          <p:nvPr/>
        </p:nvPicPr>
        <p:blipFill>
          <a:blip r:embed="rId3" cstate="email"/>
          <a:srcRect/>
          <a:stretch>
            <a:fillRect/>
          </a:stretch>
        </p:blipFill>
        <p:spPr bwMode="auto">
          <a:xfrm>
            <a:off x="1752600" y="0"/>
            <a:ext cx="4076700" cy="2768600"/>
          </a:xfrm>
          <a:prstGeom prst="rect">
            <a:avLst/>
          </a:prstGeom>
          <a:noFill/>
          <a:ln w="9525">
            <a:noFill/>
            <a:miter lim="800000"/>
            <a:headEnd/>
            <a:tailEnd/>
          </a:ln>
        </p:spPr>
      </p:pic>
      <p:pic>
        <p:nvPicPr>
          <p:cNvPr id="9223" name="Picture 7" descr="D:\Галина Документы\7 класс- разработки\проект- птицы- открытый урок-картинки\48.gif"/>
          <p:cNvPicPr>
            <a:picLocks noChangeAspect="1" noChangeArrowheads="1" noCrop="1"/>
          </p:cNvPicPr>
          <p:nvPr/>
        </p:nvPicPr>
        <p:blipFill>
          <a:blip r:embed="rId4" cstate="email"/>
          <a:srcRect/>
          <a:stretch>
            <a:fillRect/>
          </a:stretch>
        </p:blipFill>
        <p:spPr bwMode="auto">
          <a:xfrm>
            <a:off x="8229600" y="5638800"/>
            <a:ext cx="590550" cy="104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2" presetClass="entr" presetSubtype="1" fill="hold" nodeType="withEffect">
                                  <p:stCondLst>
                                    <p:cond delay="0"/>
                                  </p:stCondLst>
                                  <p:childTnLst>
                                    <p:set>
                                      <p:cBhvr>
                                        <p:cTn id="15" dur="1" fill="hold">
                                          <p:stCondLst>
                                            <p:cond delay="0"/>
                                          </p:stCondLst>
                                        </p:cTn>
                                        <p:tgtEl>
                                          <p:spTgt spid="8197"/>
                                        </p:tgtEl>
                                        <p:attrNameLst>
                                          <p:attrName>style.visibility</p:attrName>
                                        </p:attrNameLst>
                                      </p:cBhvr>
                                      <p:to>
                                        <p:strVal val="visible"/>
                                      </p:to>
                                    </p:set>
                                    <p:anim calcmode="lin" valueType="num">
                                      <p:cBhvr additive="base">
                                        <p:cTn id="16" dur="500" fill="hold"/>
                                        <p:tgtEl>
                                          <p:spTgt spid="8197"/>
                                        </p:tgtEl>
                                        <p:attrNameLst>
                                          <p:attrName>ppt_x</p:attrName>
                                        </p:attrNameLst>
                                      </p:cBhvr>
                                      <p:tavLst>
                                        <p:tav tm="0">
                                          <p:val>
                                            <p:strVal val="#ppt_x"/>
                                          </p:val>
                                        </p:tav>
                                        <p:tav tm="100000">
                                          <p:val>
                                            <p:strVal val="#ppt_x"/>
                                          </p:val>
                                        </p:tav>
                                      </p:tavLst>
                                    </p:anim>
                                    <p:anim calcmode="lin" valueType="num">
                                      <p:cBhvr additive="base">
                                        <p:cTn id="17" dur="500" fill="hold"/>
                                        <p:tgtEl>
                                          <p:spTgt spid="8197"/>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8196"/>
                                        </p:tgtEl>
                                        <p:attrNameLst>
                                          <p:attrName>style.visibility</p:attrName>
                                        </p:attrNameLst>
                                      </p:cBhvr>
                                      <p:to>
                                        <p:strVal val="visible"/>
                                      </p:to>
                                    </p:set>
                                    <p:anim calcmode="lin" valueType="num">
                                      <p:cBhvr additive="base">
                                        <p:cTn id="20" dur="500" fill="hold"/>
                                        <p:tgtEl>
                                          <p:spTgt spid="8196"/>
                                        </p:tgtEl>
                                        <p:attrNameLst>
                                          <p:attrName>ppt_x</p:attrName>
                                        </p:attrNameLst>
                                      </p:cBhvr>
                                      <p:tavLst>
                                        <p:tav tm="0">
                                          <p:val>
                                            <p:strVal val="1+#ppt_w/2"/>
                                          </p:val>
                                        </p:tav>
                                        <p:tav tm="100000">
                                          <p:val>
                                            <p:strVal val="#ppt_x"/>
                                          </p:val>
                                        </p:tav>
                                      </p:tavLst>
                                    </p:anim>
                                    <p:anim calcmode="lin" valueType="num">
                                      <p:cBhvr additive="base">
                                        <p:cTn id="21"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ox(i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223"/>
                                        </p:tgtEl>
                                        <p:attrNameLst>
                                          <p:attrName>style.visibility</p:attrName>
                                        </p:attrNameLst>
                                      </p:cBhvr>
                                      <p:to>
                                        <p:strVal val="visible"/>
                                      </p:to>
                                    </p:set>
                                    <p:anim calcmode="lin" valueType="num">
                                      <p:cBhvr additive="base">
                                        <p:cTn id="40" dur="500" fill="hold"/>
                                        <p:tgtEl>
                                          <p:spTgt spid="9223"/>
                                        </p:tgtEl>
                                        <p:attrNameLst>
                                          <p:attrName>ppt_x</p:attrName>
                                        </p:attrNameLst>
                                      </p:cBhvr>
                                      <p:tavLst>
                                        <p:tav tm="0">
                                          <p:val>
                                            <p:strVal val="#ppt_x"/>
                                          </p:val>
                                        </p:tav>
                                        <p:tav tm="100000">
                                          <p:val>
                                            <p:strVal val="#ppt_x"/>
                                          </p:val>
                                        </p:tav>
                                      </p:tavLst>
                                    </p:anim>
                                    <p:anim calcmode="lin" valueType="num">
                                      <p:cBhvr additive="base">
                                        <p:cTn id="41"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style>
          <a:lnRef idx="3">
            <a:schemeClr val="lt1"/>
          </a:lnRef>
          <a:fillRef idx="1">
            <a:schemeClr val="accent1"/>
          </a:fillRef>
          <a:effectRef idx="1">
            <a:schemeClr val="accent1"/>
          </a:effectRef>
          <a:fontRef idx="minor">
            <a:schemeClr val="lt1"/>
          </a:fontRef>
        </p:style>
        <p:txBody>
          <a:bodyPr rtlCol="0">
            <a:normAutofit fontScale="90000"/>
          </a:bodyPr>
          <a:lstStyle/>
          <a:p>
            <a:pPr eaLnBrk="1" fontAlgn="auto" hangingPunct="1">
              <a:spcAft>
                <a:spcPts val="0"/>
              </a:spcAft>
              <a:defRPr/>
            </a:pPr>
            <a:r>
              <a:rPr lang="en-US" dirty="0" smtClean="0"/>
              <a:t>IV</a:t>
            </a:r>
            <a:r>
              <a:rPr lang="ru-RU" dirty="0" smtClean="0"/>
              <a:t>. На проводе Калуга. Институт авиации и космонавтики</a:t>
            </a:r>
            <a:endParaRPr lang="ru-RU" dirty="0"/>
          </a:p>
        </p:txBody>
      </p:sp>
      <p:sp>
        <p:nvSpPr>
          <p:cNvPr id="3" name="Содержимое 2"/>
          <p:cNvSpPr>
            <a:spLocks noGrp="1"/>
          </p:cNvSpPr>
          <p:nvPr>
            <p:ph idx="1"/>
          </p:nvPr>
        </p:nvSpPr>
        <p:spPr>
          <a:xfrm>
            <a:off x="457200" y="1600200"/>
            <a:ext cx="8229600" cy="5029200"/>
          </a:xfrm>
        </p:spPr>
        <p:style>
          <a:lnRef idx="1">
            <a:schemeClr val="dk1"/>
          </a:lnRef>
          <a:fillRef idx="2">
            <a:schemeClr val="dk1"/>
          </a:fillRef>
          <a:effectRef idx="1">
            <a:schemeClr val="dk1"/>
          </a:effectRef>
          <a:fontRef idx="minor">
            <a:schemeClr val="dk1"/>
          </a:fontRef>
        </p:style>
        <p:txBody>
          <a:bodyPr rtlCol="0">
            <a:normAutofit/>
          </a:bodyPr>
          <a:lstStyle/>
          <a:p>
            <a:pPr eaLnBrk="1" fontAlgn="auto" hangingPunct="1">
              <a:spcAft>
                <a:spcPts val="0"/>
              </a:spcAft>
              <a:buFont typeface="Arial" pitchFamily="34" charset="0"/>
              <a:buChar char="•"/>
              <a:defRPr/>
            </a:pPr>
            <a:r>
              <a:rPr lang="ru-RU" dirty="0" smtClean="0">
                <a:solidFill>
                  <a:schemeClr val="tx1"/>
                </a:solidFill>
              </a:rPr>
              <a:t>Выскажите ваши предположения об использовании авиаконструкторами особенностей птиц при создании самолета.</a:t>
            </a:r>
          </a:p>
          <a:p>
            <a:pPr eaLnBrk="1" fontAlgn="auto" hangingPunct="1">
              <a:spcAft>
                <a:spcPts val="0"/>
              </a:spcAft>
              <a:buFont typeface="Arial" pitchFamily="34" charset="0"/>
              <a:buChar char="•"/>
              <a:defRPr/>
            </a:pPr>
            <a:endParaRPr lang="ru-RU" dirty="0"/>
          </a:p>
        </p:txBody>
      </p:sp>
      <p:pic>
        <p:nvPicPr>
          <p:cNvPr id="9220" name="Picture 4" descr="D:\Галина Документы\!!! СКАНЕР\сканер 7 класс зоология\сканер- птицы\Новая папка\брачные ритуалы водоплавающих.bmp"/>
          <p:cNvPicPr>
            <a:picLocks noChangeAspect="1" noChangeArrowheads="1"/>
          </p:cNvPicPr>
          <p:nvPr/>
        </p:nvPicPr>
        <p:blipFill>
          <a:blip r:embed="rId2" cstate="email"/>
          <a:srcRect/>
          <a:stretch>
            <a:fillRect/>
          </a:stretch>
        </p:blipFill>
        <p:spPr bwMode="auto">
          <a:xfrm>
            <a:off x="0" y="3867150"/>
            <a:ext cx="2990850" cy="2990850"/>
          </a:xfrm>
          <a:prstGeom prst="rect">
            <a:avLst/>
          </a:prstGeom>
          <a:noFill/>
          <a:ln w="9525">
            <a:noFill/>
            <a:miter lim="800000"/>
            <a:headEnd/>
            <a:tailEnd/>
          </a:ln>
        </p:spPr>
      </p:pic>
      <p:pic>
        <p:nvPicPr>
          <p:cNvPr id="9221" name="Picture 5" descr="D:\Галина Документы\!!! СКАНЕР\сканер 7 класс зоология\сканер- птицы\Новая папка\рисунок2 -перелеты птиц.bmp"/>
          <p:cNvPicPr>
            <a:picLocks noChangeAspect="1" noChangeArrowheads="1"/>
          </p:cNvPicPr>
          <p:nvPr/>
        </p:nvPicPr>
        <p:blipFill>
          <a:blip r:embed="rId3" cstate="email"/>
          <a:srcRect/>
          <a:stretch>
            <a:fillRect/>
          </a:stretch>
        </p:blipFill>
        <p:spPr bwMode="auto">
          <a:xfrm>
            <a:off x="4381500" y="4010025"/>
            <a:ext cx="4762500" cy="284797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2" presetClass="entr" presetSubtype="8"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 calcmode="lin" valueType="num">
                                      <p:cBhvr additive="base">
                                        <p:cTn id="10" dur="500" fill="hold"/>
                                        <p:tgtEl>
                                          <p:spTgt spid="9220"/>
                                        </p:tgtEl>
                                        <p:attrNameLst>
                                          <p:attrName>ppt_x</p:attrName>
                                        </p:attrNameLst>
                                      </p:cBhvr>
                                      <p:tavLst>
                                        <p:tav tm="0">
                                          <p:val>
                                            <p:strVal val="0-#ppt_w/2"/>
                                          </p:val>
                                        </p:tav>
                                        <p:tav tm="100000">
                                          <p:val>
                                            <p:strVal val="#ppt_x"/>
                                          </p:val>
                                        </p:tav>
                                      </p:tavLst>
                                    </p:anim>
                                    <p:anim calcmode="lin" valueType="num">
                                      <p:cBhvr additive="base">
                                        <p:cTn id="11" dur="500" fill="hold"/>
                                        <p:tgtEl>
                                          <p:spTgt spid="922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9221"/>
                                        </p:tgtEl>
                                        <p:attrNameLst>
                                          <p:attrName>style.visibility</p:attrName>
                                        </p:attrNameLst>
                                      </p:cBhvr>
                                      <p:to>
                                        <p:strVal val="visible"/>
                                      </p:to>
                                    </p:set>
                                    <p:anim calcmode="lin" valueType="num">
                                      <p:cBhvr additive="base">
                                        <p:cTn id="14" dur="500" fill="hold"/>
                                        <p:tgtEl>
                                          <p:spTgt spid="9221"/>
                                        </p:tgtEl>
                                        <p:attrNameLst>
                                          <p:attrName>ppt_x</p:attrName>
                                        </p:attrNameLst>
                                      </p:cBhvr>
                                      <p:tavLst>
                                        <p:tav tm="0">
                                          <p:val>
                                            <p:strVal val="1+#ppt_w/2"/>
                                          </p:val>
                                        </p:tav>
                                        <p:tav tm="100000">
                                          <p:val>
                                            <p:strVal val="#ppt_x"/>
                                          </p:val>
                                        </p:tav>
                                      </p:tavLst>
                                    </p:anim>
                                    <p:anim calcmode="lin" valueType="num">
                                      <p:cBhvr additive="base">
                                        <p:cTn id="15"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876</Words>
  <Application>Microsoft Office PowerPoint</Application>
  <PresentationFormat>Экран (4:3)</PresentationFormat>
  <Paragraphs>104</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Office Theme</vt:lpstr>
      <vt:lpstr> Биомарафон  «Птицы»</vt:lpstr>
      <vt:lpstr>Условия конкурса: </vt:lpstr>
      <vt:lpstr>Представление команд , приветствие и девиз (1-2минуты)</vt:lpstr>
      <vt:lpstr>Разминка</vt:lpstr>
      <vt:lpstr> 2.   Разминка. Игра «  пятый лишний» Составьте слово из заглавных букв лишних названий птиц в каждом столбике в игре « Пятый лишний» </vt:lpstr>
      <vt:lpstr>3.  Разминка. Составь трехзначное число ( по одной цифре из каждого столбика)</vt:lpstr>
      <vt:lpstr> На связи Берлин.  Берлинский геолого- палеонтологический музей.</vt:lpstr>
      <vt:lpstr> III.Вас вызывает Париж.- Университет эмбриологии. </vt:lpstr>
      <vt:lpstr>IV. На проводе Калуга. Институт авиации и космонавтики</vt:lpstr>
      <vt:lpstr>V.Вас  вызывает  Москва.  </vt:lpstr>
      <vt:lpstr> VI. К вам за помощью обращается из Италии экспедиция орнитологов(  специалисты по птицам) </vt:lpstr>
      <vt:lpstr> VII.  На связи Кембриджский Университет – Англия. </vt:lpstr>
      <vt:lpstr>Слайд 13</vt:lpstr>
      <vt:lpstr> VIII. Вас вызывает Британия. Центральный гидрометеоцентр. </vt:lpstr>
      <vt:lpstr>Работа с рисунками. </vt:lpstr>
      <vt:lpstr>X.И снова на проводе Москва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Биомарафон  «Птицы»</dc:title>
  <dc:creator>GRIF</dc:creator>
  <cp:lastModifiedBy>Дарёна</cp:lastModifiedBy>
  <cp:revision>37</cp:revision>
  <dcterms:modified xsi:type="dcterms:W3CDTF">2012-01-12T09:50:55Z</dcterms:modified>
</cp:coreProperties>
</file>