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0" r:id="rId1"/>
  </p:sldMasterIdLst>
  <p:sldIdLst>
    <p:sldId id="256" r:id="rId2"/>
    <p:sldId id="275" r:id="rId3"/>
    <p:sldId id="257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C6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40C9-2387-4C2B-A520-FC7699B8A94B}" type="datetimeFigureOut">
              <a:rPr lang="ru-RU" smtClean="0"/>
              <a:pPr/>
              <a:t>03.01.2012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FD86-E1A6-4623-BEEA-10E492F7C4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40C9-2387-4C2B-A520-FC7699B8A94B}" type="datetimeFigureOut">
              <a:rPr lang="ru-RU" smtClean="0"/>
              <a:pPr/>
              <a:t>03.01.2012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FD86-E1A6-4623-BEEA-10E492F7C4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40C9-2387-4C2B-A520-FC7699B8A94B}" type="datetimeFigureOut">
              <a:rPr lang="ru-RU" smtClean="0"/>
              <a:pPr/>
              <a:t>03.01.2012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FD86-E1A6-4623-BEEA-10E492F7C4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40C9-2387-4C2B-A520-FC7699B8A94B}" type="datetimeFigureOut">
              <a:rPr lang="ru-RU" smtClean="0"/>
              <a:pPr/>
              <a:t>03.01.2012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FD86-E1A6-4623-BEEA-10E492F7C4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40C9-2387-4C2B-A520-FC7699B8A94B}" type="datetimeFigureOut">
              <a:rPr lang="ru-RU" smtClean="0"/>
              <a:pPr/>
              <a:t>03.01.2012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FD86-E1A6-4623-BEEA-10E492F7C4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40C9-2387-4C2B-A520-FC7699B8A94B}" type="datetimeFigureOut">
              <a:rPr lang="ru-RU" smtClean="0"/>
              <a:pPr/>
              <a:t>03.01.2012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FD86-E1A6-4623-BEEA-10E492F7C4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40C9-2387-4C2B-A520-FC7699B8A94B}" type="datetimeFigureOut">
              <a:rPr lang="ru-RU" smtClean="0"/>
              <a:pPr/>
              <a:t>03.01.2012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FD86-E1A6-4623-BEEA-10E492F7C4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40C9-2387-4C2B-A520-FC7699B8A94B}" type="datetimeFigureOut">
              <a:rPr lang="ru-RU" smtClean="0"/>
              <a:pPr/>
              <a:t>03.01.2012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FD86-E1A6-4623-BEEA-10E492F7C4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40C9-2387-4C2B-A520-FC7699B8A94B}" type="datetimeFigureOut">
              <a:rPr lang="ru-RU" smtClean="0"/>
              <a:pPr/>
              <a:t>03.01.2012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FD86-E1A6-4623-BEEA-10E492F7C4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40C9-2387-4C2B-A520-FC7699B8A94B}" type="datetimeFigureOut">
              <a:rPr lang="ru-RU" smtClean="0"/>
              <a:pPr/>
              <a:t>03.01.2012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AFD86-E1A6-4623-BEEA-10E492F7C4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40C9-2387-4C2B-A520-FC7699B8A94B}" type="datetimeFigureOut">
              <a:rPr lang="ru-RU" smtClean="0"/>
              <a:pPr/>
              <a:t>03.01.2012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53AFD86-E1A6-4623-BEEA-10E492F7C4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C3F40C9-2387-4C2B-A520-FC7699B8A94B}" type="datetimeFigureOut">
              <a:rPr lang="ru-RU" smtClean="0"/>
              <a:pPr/>
              <a:t>03.01.2012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53AFD86-E1A6-4623-BEEA-10E492F7C4BE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1" r:id="rId1"/>
    <p:sldLayoutId id="2147484142" r:id="rId2"/>
    <p:sldLayoutId id="2147484143" r:id="rId3"/>
    <p:sldLayoutId id="2147484144" r:id="rId4"/>
    <p:sldLayoutId id="2147484145" r:id="rId5"/>
    <p:sldLayoutId id="2147484146" r:id="rId6"/>
    <p:sldLayoutId id="2147484147" r:id="rId7"/>
    <p:sldLayoutId id="2147484148" r:id="rId8"/>
    <p:sldLayoutId id="2147484149" r:id="rId9"/>
    <p:sldLayoutId id="2147484150" r:id="rId10"/>
    <p:sldLayoutId id="214748415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gif"/><Relationship Id="rId3" Type="http://schemas.openxmlformats.org/officeDocument/2006/relationships/image" Target="../media/image19.gif"/><Relationship Id="rId7" Type="http://schemas.openxmlformats.org/officeDocument/2006/relationships/image" Target="../media/image23.gif"/><Relationship Id="rId12" Type="http://schemas.openxmlformats.org/officeDocument/2006/relationships/image" Target="../media/image28.gif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gif"/><Relationship Id="rId11" Type="http://schemas.openxmlformats.org/officeDocument/2006/relationships/image" Target="../media/image27.gif"/><Relationship Id="rId5" Type="http://schemas.openxmlformats.org/officeDocument/2006/relationships/image" Target="../media/image21.gif"/><Relationship Id="rId10" Type="http://schemas.openxmlformats.org/officeDocument/2006/relationships/image" Target="../media/image26.gif"/><Relationship Id="rId4" Type="http://schemas.openxmlformats.org/officeDocument/2006/relationships/image" Target="../media/image20.gif"/><Relationship Id="rId9" Type="http://schemas.openxmlformats.org/officeDocument/2006/relationships/image" Target="../media/image25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jpeg"/><Relationship Id="rId3" Type="http://schemas.openxmlformats.org/officeDocument/2006/relationships/image" Target="../media/image30.jpeg"/><Relationship Id="rId7" Type="http://schemas.openxmlformats.org/officeDocument/2006/relationships/image" Target="../media/image34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gif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l-kids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jpeg"/><Relationship Id="rId4" Type="http://schemas.openxmlformats.org/officeDocument/2006/relationships/image" Target="../media/image4.gif"/><Relationship Id="rId9" Type="http://schemas.openxmlformats.org/officeDocument/2006/relationships/image" Target="../media/image9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11.gif"/><Relationship Id="rId7" Type="http://schemas.openxmlformats.org/officeDocument/2006/relationships/image" Target="../media/image13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5" Type="http://schemas.openxmlformats.org/officeDocument/2006/relationships/image" Target="../media/image12.gif"/><Relationship Id="rId10" Type="http://schemas.openxmlformats.org/officeDocument/2006/relationships/image" Target="../media/image16.gif"/><Relationship Id="rId4" Type="http://schemas.openxmlformats.org/officeDocument/2006/relationships/image" Target="../media/image8.gif"/><Relationship Id="rId9" Type="http://schemas.openxmlformats.org/officeDocument/2006/relationships/image" Target="../media/image1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b="1" dirty="0" smtClean="0"/>
              <a:t>                      </a:t>
            </a:r>
            <a:br>
              <a:rPr lang="en-US" b="1" dirty="0" smtClean="0"/>
            </a:br>
            <a:r>
              <a:rPr lang="en-US" b="1" dirty="0" smtClean="0"/>
              <a:t>              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FFFF00"/>
                </a:solidFill>
              </a:rPr>
              <a:t>My </a:t>
            </a:r>
            <a:r>
              <a:rPr lang="en-US" sz="6000" b="1" dirty="0" err="1" smtClean="0">
                <a:solidFill>
                  <a:srgbClr val="FFFF00"/>
                </a:solidFill>
              </a:rPr>
              <a:t>favourite</a:t>
            </a:r>
            <a:r>
              <a:rPr lang="en-US" sz="6000" b="1" dirty="0" smtClean="0">
                <a:solidFill>
                  <a:srgbClr val="FFFF00"/>
                </a:solidFill>
              </a:rPr>
              <a:t> holiday</a:t>
            </a:r>
            <a:endParaRPr lang="ru-RU" sz="6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378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00B0F0"/>
                </a:solidFill>
              </a:rPr>
              <a:t>                  Listening key</a:t>
            </a:r>
            <a:endParaRPr lang="ru-RU" sz="4400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4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4000" b="1" dirty="0">
                <a:solidFill>
                  <a:srgbClr val="002060"/>
                </a:solidFill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</a:rPr>
              <a:t>                                            a player</a:t>
            </a:r>
            <a:endParaRPr lang="ru-RU" sz="4000" b="1" dirty="0">
              <a:solidFill>
                <a:srgbClr val="00206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2060848"/>
            <a:ext cx="4896544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11826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00B0F0"/>
                </a:solidFill>
              </a:rPr>
              <a:t>                       Do or Does?</a:t>
            </a:r>
            <a:endParaRPr lang="ru-RU" sz="4400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742950" indent="-742950">
              <a:buAutoNum type="arabicPeriod"/>
            </a:pPr>
            <a:r>
              <a:rPr lang="en-US" sz="4000" b="1" dirty="0" smtClean="0">
                <a:solidFill>
                  <a:srgbClr val="002060"/>
                </a:solidFill>
              </a:rPr>
              <a:t>… your friend like summer?</a:t>
            </a:r>
          </a:p>
          <a:p>
            <a:pPr marL="742950" indent="-742950">
              <a:buAutoNum type="arabicPeriod"/>
            </a:pPr>
            <a:r>
              <a:rPr lang="en-US" sz="4000" b="1" dirty="0" smtClean="0">
                <a:solidFill>
                  <a:srgbClr val="002060"/>
                </a:solidFill>
              </a:rPr>
              <a:t>What season … you like?</a:t>
            </a:r>
          </a:p>
          <a:p>
            <a:pPr marL="742950" indent="-742950">
              <a:buAutoNum type="arabicPeriod"/>
            </a:pPr>
            <a:r>
              <a:rPr lang="en-US" sz="4000" b="1" dirty="0" smtClean="0">
                <a:solidFill>
                  <a:srgbClr val="002060"/>
                </a:solidFill>
              </a:rPr>
              <a:t>Where … you skate in winter?</a:t>
            </a:r>
          </a:p>
          <a:p>
            <a:pPr marL="742950" indent="-742950">
              <a:buAutoNum type="arabicPeriod"/>
            </a:pPr>
            <a:r>
              <a:rPr lang="en-US" sz="4000" b="1" dirty="0" smtClean="0">
                <a:solidFill>
                  <a:srgbClr val="002060"/>
                </a:solidFill>
              </a:rPr>
              <a:t>What sport … his mother like?</a:t>
            </a:r>
          </a:p>
          <a:p>
            <a:pPr marL="742950" indent="-742950">
              <a:buAutoNum type="arabicPeriod"/>
            </a:pPr>
            <a:r>
              <a:rPr lang="en-US" sz="4000" b="1" dirty="0" smtClean="0">
                <a:solidFill>
                  <a:srgbClr val="002060"/>
                </a:solidFill>
              </a:rPr>
              <a:t>What … they have for breakfast?</a:t>
            </a:r>
          </a:p>
          <a:p>
            <a:pPr marL="742950" indent="-742950">
              <a:buAutoNum type="arabicPeriod"/>
            </a:pPr>
            <a:r>
              <a:rPr lang="en-US" sz="4000" b="1" dirty="0" smtClean="0">
                <a:solidFill>
                  <a:srgbClr val="002060"/>
                </a:solidFill>
              </a:rPr>
              <a:t>Why … he like to draw?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161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00B0F0"/>
                </a:solidFill>
              </a:rPr>
              <a:t>                      Check up</a:t>
            </a:r>
            <a:endParaRPr lang="ru-RU" sz="4400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en-US" sz="4000" b="1" dirty="0">
                <a:solidFill>
                  <a:srgbClr val="002060"/>
                </a:solidFill>
              </a:rPr>
              <a:t>d</a:t>
            </a:r>
            <a:r>
              <a:rPr lang="en-US" sz="4000" b="1" dirty="0" smtClean="0">
                <a:solidFill>
                  <a:srgbClr val="002060"/>
                </a:solidFill>
              </a:rPr>
              <a:t>oes</a:t>
            </a:r>
          </a:p>
          <a:p>
            <a:pPr marL="742950" indent="-742950">
              <a:buAutoNum type="arabicPeriod"/>
            </a:pPr>
            <a:r>
              <a:rPr lang="en-US" sz="4000" b="1" dirty="0">
                <a:solidFill>
                  <a:srgbClr val="002060"/>
                </a:solidFill>
              </a:rPr>
              <a:t>d</a:t>
            </a:r>
            <a:r>
              <a:rPr lang="en-US" sz="4000" b="1" dirty="0" smtClean="0">
                <a:solidFill>
                  <a:srgbClr val="002060"/>
                </a:solidFill>
              </a:rPr>
              <a:t>o</a:t>
            </a:r>
          </a:p>
          <a:p>
            <a:pPr marL="742950" indent="-742950">
              <a:buAutoNum type="arabicPeriod"/>
            </a:pPr>
            <a:r>
              <a:rPr lang="en-US" sz="4000" b="1" dirty="0">
                <a:solidFill>
                  <a:srgbClr val="002060"/>
                </a:solidFill>
              </a:rPr>
              <a:t>d</a:t>
            </a:r>
            <a:r>
              <a:rPr lang="en-US" sz="4000" b="1" dirty="0" smtClean="0">
                <a:solidFill>
                  <a:srgbClr val="002060"/>
                </a:solidFill>
              </a:rPr>
              <a:t>o</a:t>
            </a:r>
          </a:p>
          <a:p>
            <a:pPr marL="742950" indent="-742950">
              <a:buAutoNum type="arabicPeriod"/>
            </a:pPr>
            <a:r>
              <a:rPr lang="en-US" sz="4000" b="1" dirty="0">
                <a:solidFill>
                  <a:srgbClr val="002060"/>
                </a:solidFill>
              </a:rPr>
              <a:t>d</a:t>
            </a:r>
            <a:r>
              <a:rPr lang="en-US" sz="4000" b="1" dirty="0" smtClean="0">
                <a:solidFill>
                  <a:srgbClr val="002060"/>
                </a:solidFill>
              </a:rPr>
              <a:t>oes</a:t>
            </a:r>
          </a:p>
          <a:p>
            <a:pPr marL="742950" indent="-742950">
              <a:buAutoNum type="arabicPeriod"/>
            </a:pPr>
            <a:r>
              <a:rPr lang="en-US" sz="4000" b="1" dirty="0">
                <a:solidFill>
                  <a:srgbClr val="002060"/>
                </a:solidFill>
              </a:rPr>
              <a:t>d</a:t>
            </a:r>
            <a:r>
              <a:rPr lang="en-US" sz="4000" b="1" dirty="0" smtClean="0">
                <a:solidFill>
                  <a:srgbClr val="002060"/>
                </a:solidFill>
              </a:rPr>
              <a:t>o</a:t>
            </a:r>
          </a:p>
          <a:p>
            <a:pPr marL="742950" indent="-742950">
              <a:buAutoNum type="arabicPeriod"/>
            </a:pPr>
            <a:r>
              <a:rPr lang="en-US" sz="4000" b="1" dirty="0" smtClean="0">
                <a:solidFill>
                  <a:srgbClr val="002060"/>
                </a:solidFill>
              </a:rPr>
              <a:t>does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170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00B0F0"/>
                </a:solidFill>
              </a:rPr>
              <a:t>   What holidays do we celebrate?</a:t>
            </a:r>
            <a:endParaRPr lang="ru-RU" sz="4400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4000" b="1" dirty="0" smtClean="0">
                <a:solidFill>
                  <a:srgbClr val="002060"/>
                </a:solidFill>
              </a:rPr>
              <a:t>                       </a:t>
            </a:r>
          </a:p>
          <a:p>
            <a:pPr marL="0" indent="0">
              <a:buNone/>
            </a:pPr>
            <a:endParaRPr lang="en-US" sz="4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32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32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32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32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32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32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111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12800" b="1" dirty="0" smtClean="0">
                <a:solidFill>
                  <a:srgbClr val="002060"/>
                </a:solidFill>
              </a:rPr>
              <a:t>Christmas                             Easter</a:t>
            </a:r>
          </a:p>
          <a:p>
            <a:pPr marL="0" indent="0">
              <a:buNone/>
            </a:pPr>
            <a:r>
              <a:rPr lang="en-US" sz="12800" b="1" dirty="0" smtClean="0">
                <a:solidFill>
                  <a:srgbClr val="002060"/>
                </a:solidFill>
              </a:rPr>
              <a:t>New Year</a:t>
            </a:r>
          </a:p>
          <a:p>
            <a:pPr marL="0" indent="0">
              <a:buNone/>
            </a:pPr>
            <a:endParaRPr lang="en-US" sz="32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32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32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4000" b="1" dirty="0" smtClean="0">
                <a:solidFill>
                  <a:srgbClr val="002060"/>
                </a:solidFill>
              </a:rPr>
              <a:t>              </a:t>
            </a:r>
            <a:endParaRPr lang="en-US" sz="32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4000" b="1" dirty="0" smtClean="0">
                <a:solidFill>
                  <a:srgbClr val="002060"/>
                </a:solidFill>
              </a:rPr>
              <a:t>                                            </a:t>
            </a:r>
          </a:p>
          <a:p>
            <a:pPr marL="0" indent="0">
              <a:buNone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4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4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4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12800" b="1" dirty="0" smtClean="0">
                <a:solidFill>
                  <a:srgbClr val="002060"/>
                </a:solidFill>
              </a:rPr>
              <a:t>Halloween                            Valentine’s</a:t>
            </a:r>
          </a:p>
          <a:p>
            <a:pPr marL="0" indent="0">
              <a:buNone/>
            </a:pPr>
            <a:r>
              <a:rPr lang="en-US" sz="4000" b="1" dirty="0" smtClean="0">
                <a:solidFill>
                  <a:srgbClr val="002060"/>
                </a:solidFill>
              </a:rPr>
              <a:t>                                           </a:t>
            </a:r>
            <a:endParaRPr lang="ru-RU" sz="4000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User\Desktop\sant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75400"/>
            <a:ext cx="1872208" cy="165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ornament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7432" y="1790323"/>
            <a:ext cx="1578503" cy="1638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esktop\egg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20706" y="1898932"/>
            <a:ext cx="1291771" cy="1386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Desktop\chocolat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898932"/>
            <a:ext cx="1368152" cy="1386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User\Desktop\basket.g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898932"/>
            <a:ext cx="1368152" cy="1386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User\Desktop\trickortreat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458029"/>
            <a:ext cx="1520914" cy="1635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User\Desktop\jackolantern.g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0845" y="4509119"/>
            <a:ext cx="1624851" cy="1512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User\Desktop\witch.gi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70447" y="4566265"/>
            <a:ext cx="1440160" cy="139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User\Desktop\sweets.gif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53170" y="4149081"/>
            <a:ext cx="1283026" cy="1939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User\Desktop\card.gif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153416"/>
            <a:ext cx="1440160" cy="1939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User\Desktop\flowers.gif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23448" y="4149080"/>
            <a:ext cx="1625714" cy="1872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8798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00B0F0"/>
                </a:solidFill>
              </a:rPr>
              <a:t>     What can we do on holidays?</a:t>
            </a:r>
            <a:endParaRPr lang="ru-RU" sz="4400" b="1" dirty="0">
              <a:solidFill>
                <a:srgbClr val="00B0F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endParaRPr lang="en-US" sz="3200" b="1" dirty="0" smtClean="0"/>
          </a:p>
          <a:p>
            <a:endParaRPr lang="en-US" sz="3200" b="1" dirty="0"/>
          </a:p>
          <a:p>
            <a:endParaRPr lang="en-US" sz="3200" b="1" dirty="0" smtClean="0"/>
          </a:p>
          <a:p>
            <a:pPr marL="0" indent="0">
              <a:buNone/>
            </a:pPr>
            <a:r>
              <a:rPr lang="en-US" sz="3200" b="1" dirty="0" smtClean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endParaRPr lang="en-US" sz="30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46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90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8000" b="1" dirty="0" smtClean="0">
                <a:solidFill>
                  <a:srgbClr val="002060"/>
                </a:solidFill>
              </a:rPr>
              <a:t>dance               watch TV        listen to music</a:t>
            </a:r>
          </a:p>
          <a:p>
            <a:pPr marL="0" indent="0">
              <a:buNone/>
            </a:pPr>
            <a:endParaRPr lang="en-US" sz="46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32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32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endParaRPr lang="en-US" sz="35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46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8000" b="1" dirty="0" smtClean="0">
                <a:solidFill>
                  <a:srgbClr val="002060"/>
                </a:solidFill>
              </a:rPr>
              <a:t>have family dinner                 play                                </a:t>
            </a:r>
            <a:endParaRPr lang="en-US" sz="8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9000" b="1" dirty="0">
              <a:solidFill>
                <a:srgbClr val="002060"/>
              </a:solidFill>
            </a:endParaRPr>
          </a:p>
        </p:txBody>
      </p:sp>
      <p:pic>
        <p:nvPicPr>
          <p:cNvPr id="2051" name="Picture 3" descr="C:\Users\User\Desktop\item_369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208053"/>
            <a:ext cx="1521718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User\Desktop\012ca1f4153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192187"/>
            <a:ext cx="1584176" cy="1448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User\Desktop\6a00e553e29d1d883401156ec8f39a970c-320w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1" y="1892056"/>
            <a:ext cx="1913803" cy="189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User\Desktop\Classroom_Actions_Commands_pt_2_English_Vocabulary_for_Children_by_Pumkin_com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85284" y="2137927"/>
            <a:ext cx="2213992" cy="1611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User\Desktop\dance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7223" y="1864252"/>
            <a:ext cx="2050522" cy="192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User\Desktop\1236217093_www.animebox.com.ua_13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257091"/>
            <a:ext cx="1836204" cy="1486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User\Desktop\NC09DC14AFD2C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1" y="4192187"/>
            <a:ext cx="1872208" cy="1368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120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00B0F0"/>
                </a:solidFill>
              </a:rPr>
              <a:t>  Tell about your </a:t>
            </a:r>
            <a:r>
              <a:rPr lang="en-US" sz="4400" b="1" dirty="0" err="1" smtClean="0">
                <a:solidFill>
                  <a:srgbClr val="00B0F0"/>
                </a:solidFill>
              </a:rPr>
              <a:t>favourite</a:t>
            </a:r>
            <a:r>
              <a:rPr lang="en-US" sz="4400" b="1" dirty="0" smtClean="0">
                <a:solidFill>
                  <a:srgbClr val="00B0F0"/>
                </a:solidFill>
              </a:rPr>
              <a:t> holiday</a:t>
            </a:r>
            <a:endParaRPr lang="ru-RU" sz="4400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sz="3200" b="1" dirty="0" smtClean="0">
                <a:solidFill>
                  <a:srgbClr val="002060"/>
                </a:solidFill>
              </a:rPr>
              <a:t>Hello! My name is …</a:t>
            </a:r>
          </a:p>
          <a:p>
            <a:pPr marL="514350" indent="-514350">
              <a:buAutoNum type="arabicPeriod"/>
            </a:pPr>
            <a:r>
              <a:rPr lang="en-US" sz="3200" b="1" dirty="0" smtClean="0">
                <a:solidFill>
                  <a:srgbClr val="002060"/>
                </a:solidFill>
              </a:rPr>
              <a:t>I am from …</a:t>
            </a:r>
          </a:p>
          <a:p>
            <a:pPr marL="514350" indent="-514350">
              <a:buAutoNum type="arabicPeriod"/>
            </a:pPr>
            <a:r>
              <a:rPr lang="en-US" sz="3200" b="1" dirty="0" smtClean="0">
                <a:solidFill>
                  <a:srgbClr val="002060"/>
                </a:solidFill>
              </a:rPr>
              <a:t>I am … years old.</a:t>
            </a:r>
          </a:p>
          <a:p>
            <a:pPr marL="514350" indent="-514350">
              <a:buAutoNum type="arabicPeriod"/>
            </a:pPr>
            <a:r>
              <a:rPr lang="en-US" sz="3200" b="1" dirty="0" smtClean="0">
                <a:solidFill>
                  <a:srgbClr val="002060"/>
                </a:solidFill>
              </a:rPr>
              <a:t>My </a:t>
            </a:r>
            <a:r>
              <a:rPr lang="en-US" sz="3200" b="1" dirty="0" err="1" smtClean="0">
                <a:solidFill>
                  <a:srgbClr val="002060"/>
                </a:solidFill>
              </a:rPr>
              <a:t>favourite</a:t>
            </a:r>
            <a:r>
              <a:rPr lang="en-US" sz="3200" b="1" dirty="0" smtClean="0">
                <a:solidFill>
                  <a:srgbClr val="002060"/>
                </a:solidFill>
              </a:rPr>
              <a:t> holiday is …</a:t>
            </a:r>
          </a:p>
          <a:p>
            <a:pPr marL="514350" indent="-514350">
              <a:buAutoNum type="arabicPeriod"/>
            </a:pPr>
            <a:r>
              <a:rPr lang="en-US" sz="3200" b="1" dirty="0" smtClean="0">
                <a:solidFill>
                  <a:srgbClr val="002060"/>
                </a:solidFill>
              </a:rPr>
              <a:t>It is in … </a:t>
            </a:r>
            <a:r>
              <a:rPr lang="ru-RU" sz="3200" b="1" dirty="0" smtClean="0">
                <a:solidFill>
                  <a:srgbClr val="002060"/>
                </a:solidFill>
              </a:rPr>
              <a:t>(</a:t>
            </a:r>
            <a:r>
              <a:rPr lang="ru-RU" sz="3200" i="1" dirty="0" smtClean="0">
                <a:solidFill>
                  <a:srgbClr val="002060"/>
                </a:solidFill>
              </a:rPr>
              <a:t>время года</a:t>
            </a:r>
            <a:r>
              <a:rPr lang="ru-RU" sz="3200" b="1" dirty="0" smtClean="0">
                <a:solidFill>
                  <a:srgbClr val="002060"/>
                </a:solidFill>
              </a:rPr>
              <a:t>)</a:t>
            </a:r>
          </a:p>
          <a:p>
            <a:pPr marL="514350" indent="-514350">
              <a:buAutoNum type="arabicPeriod"/>
            </a:pPr>
            <a:r>
              <a:rPr lang="en-US" sz="3200" b="1" dirty="0" smtClean="0">
                <a:solidFill>
                  <a:srgbClr val="002060"/>
                </a:solidFill>
              </a:rPr>
              <a:t>It is on the … of …</a:t>
            </a:r>
          </a:p>
          <a:p>
            <a:pPr marL="514350" indent="-514350">
              <a:buAutoNum type="arabicPeriod"/>
            </a:pPr>
            <a:r>
              <a:rPr lang="en-US" sz="3200" b="1" dirty="0" smtClean="0">
                <a:solidFill>
                  <a:srgbClr val="002060"/>
                </a:solidFill>
              </a:rPr>
              <a:t>I can … on … </a:t>
            </a:r>
            <a:r>
              <a:rPr lang="ru-RU" sz="3200" b="1" dirty="0" smtClean="0">
                <a:solidFill>
                  <a:srgbClr val="002060"/>
                </a:solidFill>
              </a:rPr>
              <a:t>(</a:t>
            </a:r>
            <a:r>
              <a:rPr lang="ru-RU" sz="3200" i="1" dirty="0" smtClean="0">
                <a:solidFill>
                  <a:srgbClr val="002060"/>
                </a:solidFill>
              </a:rPr>
              <a:t>название праздника</a:t>
            </a:r>
            <a:r>
              <a:rPr lang="ru-RU" sz="3200" b="1" dirty="0" smtClean="0">
                <a:solidFill>
                  <a:srgbClr val="002060"/>
                </a:solidFill>
              </a:rPr>
              <a:t>)</a:t>
            </a:r>
          </a:p>
          <a:p>
            <a:pPr marL="514350" indent="-514350">
              <a:buAutoNum type="arabicPeriod"/>
            </a:pPr>
            <a:r>
              <a:rPr lang="en-US" sz="3200" b="1" dirty="0" smtClean="0">
                <a:solidFill>
                  <a:srgbClr val="002060"/>
                </a:solidFill>
              </a:rPr>
              <a:t>I like to …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71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00B0F0"/>
                </a:solidFill>
              </a:rPr>
              <a:t>                  Your </a:t>
            </a:r>
            <a:r>
              <a:rPr lang="en-US" sz="4400" b="1" dirty="0" err="1" smtClean="0">
                <a:solidFill>
                  <a:srgbClr val="00B0F0"/>
                </a:solidFill>
              </a:rPr>
              <a:t>hometask</a:t>
            </a:r>
            <a:endParaRPr lang="ru-RU" sz="4400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600" b="1" dirty="0" smtClean="0">
              <a:solidFill>
                <a:srgbClr val="002060"/>
              </a:solidFill>
            </a:endParaRPr>
          </a:p>
          <a:p>
            <a:endParaRPr lang="en-US" sz="36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3600" b="1" dirty="0" smtClean="0">
                <a:solidFill>
                  <a:srgbClr val="002060"/>
                </a:solidFill>
              </a:rPr>
              <a:t>      Ex. 4, p. 56 in your workbook.</a:t>
            </a:r>
          </a:p>
        </p:txBody>
      </p:sp>
    </p:spTree>
    <p:extLst>
      <p:ext uri="{BB962C8B-B14F-4D97-AF65-F5344CB8AC3E}">
        <p14:creationId xmlns:p14="http://schemas.microsoft.com/office/powerpoint/2010/main" xmlns="" val="402230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Панкова М В\документы\4953698e-6274-d7c3-b65d-d9bfd494b30b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692696"/>
            <a:ext cx="8280920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983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00B0F0"/>
                </a:solidFill>
              </a:rPr>
              <a:t>                      Resources</a:t>
            </a:r>
            <a:endParaRPr lang="ru-RU" sz="4400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3600" b="1" dirty="0" err="1" smtClean="0">
                <a:solidFill>
                  <a:srgbClr val="002060"/>
                </a:solidFill>
              </a:rPr>
              <a:t>Biboletova</a:t>
            </a:r>
            <a:r>
              <a:rPr lang="en-US" sz="3600" b="1" dirty="0" smtClean="0">
                <a:solidFill>
                  <a:srgbClr val="002060"/>
                </a:solidFill>
              </a:rPr>
              <a:t> M.Z. </a:t>
            </a:r>
            <a:r>
              <a:rPr lang="ru-RU" sz="3600" b="1" dirty="0" smtClean="0">
                <a:solidFill>
                  <a:srgbClr val="002060"/>
                </a:solidFill>
              </a:rPr>
              <a:t>«</a:t>
            </a:r>
            <a:r>
              <a:rPr lang="en-US" sz="3600" b="1" dirty="0" smtClean="0">
                <a:solidFill>
                  <a:srgbClr val="002060"/>
                </a:solidFill>
              </a:rPr>
              <a:t>Enjoy English</a:t>
            </a:r>
            <a:r>
              <a:rPr lang="ru-RU" sz="3600" b="1" dirty="0" smtClean="0">
                <a:solidFill>
                  <a:srgbClr val="002060"/>
                </a:solidFill>
              </a:rPr>
              <a:t>»</a:t>
            </a:r>
            <a:r>
              <a:rPr lang="en-US" sz="3600" b="1" dirty="0" smtClean="0">
                <a:solidFill>
                  <a:srgbClr val="002060"/>
                </a:solidFill>
              </a:rPr>
              <a:t>3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rgbClr val="002060"/>
                </a:solidFill>
                <a:hlinkClick r:id="rId2"/>
              </a:rPr>
              <a:t>www.esl-kids.com</a:t>
            </a:r>
            <a:endParaRPr lang="en-US" sz="36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3600" b="1" smtClean="0">
                <a:solidFill>
                  <a:srgbClr val="002060"/>
                </a:solidFill>
              </a:rPr>
              <a:t>http://images.yandex.ru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916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>
                <a:solidFill>
                  <a:srgbClr val="FFFF00"/>
                </a:solidFill>
              </a:rPr>
              <a:t>                 </a:t>
            </a:r>
            <a:r>
              <a:rPr lang="en-US" sz="4400" b="1" dirty="0" smtClean="0">
                <a:solidFill>
                  <a:srgbClr val="00B0F0"/>
                </a:solidFill>
              </a:rPr>
              <a:t>Learn the poem</a:t>
            </a:r>
            <a:endParaRPr lang="ru-RU" sz="4400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>
                <a:solidFill>
                  <a:srgbClr val="002060"/>
                </a:solidFill>
              </a:rPr>
              <a:t>I have six honest serving men.</a:t>
            </a:r>
          </a:p>
          <a:p>
            <a:pPr marL="0" indent="0">
              <a:buNone/>
            </a:pPr>
            <a:r>
              <a:rPr lang="en-US" sz="4000" b="1" dirty="0" smtClean="0">
                <a:solidFill>
                  <a:srgbClr val="002060"/>
                </a:solidFill>
              </a:rPr>
              <a:t>They taught me all I knew.</a:t>
            </a:r>
          </a:p>
          <a:p>
            <a:pPr marL="0" indent="0">
              <a:buNone/>
            </a:pPr>
            <a:r>
              <a:rPr lang="en-US" sz="4000" b="1" dirty="0" smtClean="0">
                <a:solidFill>
                  <a:srgbClr val="002060"/>
                </a:solidFill>
              </a:rPr>
              <a:t>Their names are: </a:t>
            </a:r>
            <a:r>
              <a:rPr lang="en-US" sz="4000" i="1" dirty="0" smtClean="0">
                <a:solidFill>
                  <a:srgbClr val="002060"/>
                </a:solidFill>
              </a:rPr>
              <a:t>what</a:t>
            </a:r>
            <a:r>
              <a:rPr lang="en-US" sz="4000" b="1" dirty="0" smtClean="0">
                <a:solidFill>
                  <a:srgbClr val="002060"/>
                </a:solidFill>
              </a:rPr>
              <a:t> and </a:t>
            </a:r>
            <a:r>
              <a:rPr lang="en-US" sz="4000" i="1" dirty="0" smtClean="0">
                <a:solidFill>
                  <a:srgbClr val="002060"/>
                </a:solidFill>
              </a:rPr>
              <a:t>why</a:t>
            </a:r>
            <a:r>
              <a:rPr lang="en-US" sz="4000" b="1" dirty="0" smtClean="0">
                <a:solidFill>
                  <a:srgbClr val="002060"/>
                </a:solidFill>
              </a:rPr>
              <a:t> and   </a:t>
            </a:r>
          </a:p>
          <a:p>
            <a:pPr marL="0" indent="0">
              <a:buNone/>
            </a:pPr>
            <a:r>
              <a:rPr lang="en-US" sz="4000" b="1" dirty="0">
                <a:solidFill>
                  <a:srgbClr val="002060"/>
                </a:solidFill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</a:rPr>
              <a:t>                                                    </a:t>
            </a:r>
            <a:r>
              <a:rPr lang="en-US" sz="4000" i="1" dirty="0" smtClean="0">
                <a:solidFill>
                  <a:srgbClr val="002060"/>
                </a:solidFill>
              </a:rPr>
              <a:t>when</a:t>
            </a:r>
          </a:p>
          <a:p>
            <a:pPr marL="0" indent="0">
              <a:buNone/>
            </a:pPr>
            <a:r>
              <a:rPr lang="en-US" sz="4000" b="1" dirty="0" smtClean="0">
                <a:solidFill>
                  <a:srgbClr val="002060"/>
                </a:solidFill>
              </a:rPr>
              <a:t>And </a:t>
            </a:r>
            <a:r>
              <a:rPr lang="en-US" sz="4000" i="1" dirty="0" smtClean="0">
                <a:solidFill>
                  <a:srgbClr val="002060"/>
                </a:solidFill>
              </a:rPr>
              <a:t>how</a:t>
            </a:r>
            <a:r>
              <a:rPr lang="en-US" sz="4000" b="1" dirty="0" smtClean="0">
                <a:solidFill>
                  <a:srgbClr val="002060"/>
                </a:solidFill>
              </a:rPr>
              <a:t> and </a:t>
            </a:r>
            <a:r>
              <a:rPr lang="en-US" sz="4000" i="1" dirty="0" smtClean="0">
                <a:solidFill>
                  <a:srgbClr val="002060"/>
                </a:solidFill>
              </a:rPr>
              <a:t>where</a:t>
            </a:r>
            <a:r>
              <a:rPr lang="en-US" sz="4000" b="1" dirty="0" smtClean="0">
                <a:solidFill>
                  <a:srgbClr val="002060"/>
                </a:solidFill>
              </a:rPr>
              <a:t> and </a:t>
            </a:r>
            <a:r>
              <a:rPr lang="en-US" sz="4000" i="1" dirty="0" smtClean="0">
                <a:solidFill>
                  <a:srgbClr val="002060"/>
                </a:solidFill>
              </a:rPr>
              <a:t>who</a:t>
            </a:r>
            <a:endParaRPr lang="ru-RU" sz="40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086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           </a:t>
            </a:r>
            <a:r>
              <a:rPr lang="en-US" sz="4400" b="1" dirty="0" smtClean="0">
                <a:solidFill>
                  <a:srgbClr val="00B0F0"/>
                </a:solidFill>
              </a:rPr>
              <a:t>Try to find </a:t>
            </a:r>
            <a:r>
              <a:rPr lang="en-US" sz="4400" b="1" dirty="0" err="1" smtClean="0">
                <a:solidFill>
                  <a:srgbClr val="00B0F0"/>
                </a:solidFill>
              </a:rPr>
              <a:t>wh</a:t>
            </a:r>
            <a:r>
              <a:rPr lang="en-US" sz="4400" b="1" dirty="0" smtClean="0">
                <a:solidFill>
                  <a:srgbClr val="00B0F0"/>
                </a:solidFill>
              </a:rPr>
              <a:t>-words</a:t>
            </a:r>
            <a:endParaRPr lang="ru-RU" sz="4400" b="1" dirty="0">
              <a:solidFill>
                <a:srgbClr val="00B0F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3456369"/>
              </p:ext>
            </p:extLst>
          </p:nvPr>
        </p:nvGraphicFramePr>
        <p:xfrm>
          <a:off x="457200" y="1935163"/>
          <a:ext cx="8229605" cy="45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5921"/>
                <a:gridCol w="1645921"/>
                <a:gridCol w="1645921"/>
                <a:gridCol w="1645921"/>
                <a:gridCol w="164592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4400" b="1" dirty="0" smtClean="0"/>
                        <a:t>    </a:t>
                      </a:r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n</a:t>
                      </a:r>
                      <a:endParaRPr lang="ru-RU" sz="4400" b="1" dirty="0"/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/>
                        <a:t>    </a:t>
                      </a:r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o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/>
                        <a:t>   </a:t>
                      </a:r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w</a:t>
                      </a:r>
                      <a:endParaRPr lang="ru-RU" sz="4400" b="1" dirty="0"/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/>
                        <a:t>   </a:t>
                      </a:r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e</a:t>
                      </a:r>
                      <a:endParaRPr lang="ru-RU" sz="4400" b="1" dirty="0"/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/>
                        <a:t>    </a:t>
                      </a:r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l</a:t>
                      </a:r>
                      <a:endParaRPr lang="ru-RU" sz="4400" b="1" dirty="0"/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b="1" dirty="0" smtClean="0"/>
                        <a:t>    </a:t>
                      </a:r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e</a:t>
                      </a:r>
                      <a:endParaRPr lang="ru-RU" sz="4400" b="1" dirty="0"/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/>
                        <a:t>    </a:t>
                      </a:r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w</a:t>
                      </a:r>
                      <a:endParaRPr lang="ru-RU" sz="4400" b="1" dirty="0"/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/>
                        <a:t>    </a:t>
                      </a:r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h</a:t>
                      </a:r>
                      <a:endParaRPr lang="ru-RU" sz="4400" b="1" dirty="0"/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a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/>
                        <a:t>   </a:t>
                      </a:r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w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w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h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</a:t>
                      </a:r>
                      <a:r>
                        <a:rPr lang="en-US" sz="4400" b="1" baseline="0" dirty="0" smtClean="0">
                          <a:solidFill>
                            <a:srgbClr val="002060"/>
                          </a:solidFill>
                        </a:rPr>
                        <a:t> e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w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h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h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o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r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h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e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y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w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e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o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n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w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h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a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t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h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5584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                     </a:t>
            </a:r>
            <a:r>
              <a:rPr lang="en-US" sz="4400" b="1" dirty="0" smtClean="0">
                <a:solidFill>
                  <a:srgbClr val="00B0F0"/>
                </a:solidFill>
              </a:rPr>
              <a:t>Check up</a:t>
            </a:r>
            <a:endParaRPr lang="ru-RU" sz="4400" b="1" dirty="0">
              <a:solidFill>
                <a:srgbClr val="00B0F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43776762"/>
              </p:ext>
            </p:extLst>
          </p:nvPr>
        </p:nvGraphicFramePr>
        <p:xfrm>
          <a:off x="457200" y="1935163"/>
          <a:ext cx="8229605" cy="45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5921"/>
                <a:gridCol w="1645921"/>
                <a:gridCol w="1645921"/>
                <a:gridCol w="1645921"/>
                <a:gridCol w="164592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n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o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</a:t>
                      </a:r>
                      <a:r>
                        <a:rPr lang="en-US" sz="4400" b="1" i="1" dirty="0" smtClean="0">
                          <a:solidFill>
                            <a:srgbClr val="002060"/>
                          </a:solidFill>
                        </a:rPr>
                        <a:t>w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e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l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e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w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</a:t>
                      </a:r>
                      <a:r>
                        <a:rPr lang="en-US" sz="4400" b="1" i="1" dirty="0" smtClean="0">
                          <a:solidFill>
                            <a:srgbClr val="002060"/>
                          </a:solidFill>
                        </a:rPr>
                        <a:t>h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a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</a:t>
                      </a:r>
                      <a:r>
                        <a:rPr lang="en-US" sz="4400" b="1" i="1" dirty="0" smtClean="0">
                          <a:solidFill>
                            <a:srgbClr val="002060"/>
                          </a:solidFill>
                        </a:rPr>
                        <a:t>w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</a:t>
                      </a:r>
                      <a:r>
                        <a:rPr lang="en-US" sz="4400" b="1" i="1" dirty="0" smtClean="0">
                          <a:solidFill>
                            <a:srgbClr val="002060"/>
                          </a:solidFill>
                        </a:rPr>
                        <a:t>w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</a:t>
                      </a:r>
                      <a:r>
                        <a:rPr lang="en-US" sz="4400" b="1" i="1" dirty="0" smtClean="0">
                          <a:solidFill>
                            <a:srgbClr val="002060"/>
                          </a:solidFill>
                        </a:rPr>
                        <a:t>h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</a:t>
                      </a:r>
                      <a:r>
                        <a:rPr lang="en-US" sz="4400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4400" b="1" i="1" baseline="0" dirty="0" smtClean="0">
                          <a:solidFill>
                            <a:srgbClr val="002060"/>
                          </a:solidFill>
                        </a:rPr>
                        <a:t>e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</a:t>
                      </a:r>
                      <a:r>
                        <a:rPr lang="en-US" sz="4400" b="1" i="1" dirty="0" smtClean="0">
                          <a:solidFill>
                            <a:srgbClr val="002060"/>
                          </a:solidFill>
                        </a:rPr>
                        <a:t>w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</a:t>
                      </a:r>
                      <a:r>
                        <a:rPr lang="en-US" sz="4400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4400" b="1" i="1" dirty="0" smtClean="0">
                          <a:solidFill>
                            <a:srgbClr val="002060"/>
                          </a:solidFill>
                        </a:rPr>
                        <a:t>h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</a:t>
                      </a:r>
                      <a:r>
                        <a:rPr lang="en-US" sz="4400" b="1" i="1" dirty="0" smtClean="0">
                          <a:solidFill>
                            <a:srgbClr val="002060"/>
                          </a:solidFill>
                        </a:rPr>
                        <a:t>h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</a:t>
                      </a:r>
                      <a:r>
                        <a:rPr lang="en-US" sz="4400" b="1" i="1" dirty="0" smtClean="0">
                          <a:solidFill>
                            <a:srgbClr val="002060"/>
                          </a:solidFill>
                        </a:rPr>
                        <a:t>o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</a:t>
                      </a:r>
                      <a:r>
                        <a:rPr lang="en-US" sz="4400" b="1" i="1" dirty="0" smtClean="0">
                          <a:solidFill>
                            <a:srgbClr val="002060"/>
                          </a:solidFill>
                        </a:rPr>
                        <a:t>r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</a:t>
                      </a:r>
                      <a:r>
                        <a:rPr lang="en-US" sz="4400" b="1" i="1" dirty="0" smtClean="0">
                          <a:solidFill>
                            <a:srgbClr val="002060"/>
                          </a:solidFill>
                        </a:rPr>
                        <a:t>h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</a:t>
                      </a:r>
                      <a:r>
                        <a:rPr lang="en-US" sz="4400" b="1" i="1" dirty="0" smtClean="0">
                          <a:solidFill>
                            <a:srgbClr val="002060"/>
                          </a:solidFill>
                        </a:rPr>
                        <a:t>e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</a:t>
                      </a:r>
                      <a:r>
                        <a:rPr lang="en-US" sz="4400" b="1" i="1" dirty="0" smtClean="0">
                          <a:solidFill>
                            <a:srgbClr val="002060"/>
                          </a:solidFill>
                        </a:rPr>
                        <a:t>y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</a:t>
                      </a:r>
                      <a:r>
                        <a:rPr lang="en-US" sz="4400" b="1" i="1" dirty="0" smtClean="0">
                          <a:solidFill>
                            <a:srgbClr val="002060"/>
                          </a:solidFill>
                        </a:rPr>
                        <a:t>w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</a:t>
                      </a:r>
                      <a:r>
                        <a:rPr lang="en-US" sz="4400" b="1" i="1" dirty="0" smtClean="0">
                          <a:solidFill>
                            <a:srgbClr val="002060"/>
                          </a:solidFill>
                        </a:rPr>
                        <a:t>e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</a:t>
                      </a:r>
                      <a:r>
                        <a:rPr lang="en-US" sz="4400" b="1" i="1" dirty="0" smtClean="0">
                          <a:solidFill>
                            <a:srgbClr val="002060"/>
                          </a:solidFill>
                        </a:rPr>
                        <a:t>o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</a:t>
                      </a:r>
                      <a:r>
                        <a:rPr lang="en-US" sz="4400" b="1" i="1" dirty="0" smtClean="0">
                          <a:solidFill>
                            <a:srgbClr val="002060"/>
                          </a:solidFill>
                        </a:rPr>
                        <a:t>n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</a:t>
                      </a:r>
                      <a:r>
                        <a:rPr lang="en-US" sz="4400" b="1" i="1" dirty="0" smtClean="0">
                          <a:solidFill>
                            <a:srgbClr val="002060"/>
                          </a:solidFill>
                        </a:rPr>
                        <a:t>w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</a:t>
                      </a:r>
                      <a:r>
                        <a:rPr lang="en-US" sz="4400" b="1" i="1" dirty="0" smtClean="0">
                          <a:solidFill>
                            <a:srgbClr val="002060"/>
                          </a:solidFill>
                        </a:rPr>
                        <a:t>h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</a:t>
                      </a:r>
                      <a:r>
                        <a:rPr lang="en-US" sz="4400" b="1" i="1" dirty="0" smtClean="0">
                          <a:solidFill>
                            <a:srgbClr val="002060"/>
                          </a:solidFill>
                        </a:rPr>
                        <a:t>a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</a:t>
                      </a:r>
                      <a:r>
                        <a:rPr lang="en-US" sz="4400" b="1" i="1" dirty="0" smtClean="0">
                          <a:solidFill>
                            <a:srgbClr val="002060"/>
                          </a:solidFill>
                        </a:rPr>
                        <a:t>t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b="1" dirty="0" smtClean="0">
                          <a:solidFill>
                            <a:srgbClr val="002060"/>
                          </a:solidFill>
                        </a:rPr>
                        <a:t>    h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1" marR="91441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0525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>
                <a:solidFill>
                  <a:srgbClr val="FFFF00"/>
                </a:solidFill>
              </a:rPr>
              <a:t>               </a:t>
            </a:r>
            <a:r>
              <a:rPr lang="en-US" sz="4400" b="1" dirty="0" smtClean="0">
                <a:solidFill>
                  <a:srgbClr val="00B0F0"/>
                </a:solidFill>
              </a:rPr>
              <a:t>Make up questions</a:t>
            </a:r>
            <a:endParaRPr lang="ru-RU" sz="4400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en-US" sz="4000" b="1" dirty="0" smtClean="0">
                <a:solidFill>
                  <a:srgbClr val="002060"/>
                </a:solidFill>
              </a:rPr>
              <a:t>Do, like, you, fairy tales?</a:t>
            </a:r>
          </a:p>
          <a:p>
            <a:pPr marL="742950" indent="-742950">
              <a:buAutoNum type="arabicPeriod"/>
            </a:pPr>
            <a:r>
              <a:rPr lang="en-US" sz="4000" b="1" dirty="0">
                <a:solidFill>
                  <a:srgbClr val="002060"/>
                </a:solidFill>
              </a:rPr>
              <a:t>y</a:t>
            </a:r>
            <a:r>
              <a:rPr lang="en-US" sz="4000" b="1" dirty="0" smtClean="0">
                <a:solidFill>
                  <a:srgbClr val="002060"/>
                </a:solidFill>
              </a:rPr>
              <a:t>our, is, birthday, When?</a:t>
            </a:r>
          </a:p>
          <a:p>
            <a:pPr marL="742950" indent="-742950">
              <a:buAutoNum type="arabicPeriod"/>
            </a:pPr>
            <a:r>
              <a:rPr lang="en-US" sz="4000" b="1" dirty="0">
                <a:solidFill>
                  <a:srgbClr val="002060"/>
                </a:solidFill>
              </a:rPr>
              <a:t>o</a:t>
            </a:r>
            <a:r>
              <a:rPr lang="en-US" sz="4000" b="1" dirty="0" smtClean="0">
                <a:solidFill>
                  <a:srgbClr val="002060"/>
                </a:solidFill>
              </a:rPr>
              <a:t>ld, How, you, are?</a:t>
            </a:r>
          </a:p>
          <a:p>
            <a:pPr marL="742950" indent="-742950">
              <a:buAutoNum type="arabicPeriod"/>
            </a:pPr>
            <a:r>
              <a:rPr lang="en-US" sz="4000" b="1" dirty="0">
                <a:solidFill>
                  <a:srgbClr val="002060"/>
                </a:solidFill>
              </a:rPr>
              <a:t>y</a:t>
            </a:r>
            <a:r>
              <a:rPr lang="en-US" sz="4000" b="1" dirty="0" smtClean="0">
                <a:solidFill>
                  <a:srgbClr val="002060"/>
                </a:solidFill>
              </a:rPr>
              <a:t>ou, What season, do, like?</a:t>
            </a:r>
          </a:p>
          <a:p>
            <a:pPr marL="742950" indent="-742950">
              <a:buAutoNum type="arabicPeriod"/>
            </a:pPr>
            <a:r>
              <a:rPr lang="en-US" sz="4000" b="1" dirty="0">
                <a:solidFill>
                  <a:srgbClr val="002060"/>
                </a:solidFill>
              </a:rPr>
              <a:t>f</a:t>
            </a:r>
            <a:r>
              <a:rPr lang="en-US" sz="4000" b="1" dirty="0" smtClean="0">
                <a:solidFill>
                  <a:srgbClr val="002060"/>
                </a:solidFill>
              </a:rPr>
              <a:t>unny, Can, pictures, you, draw?  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378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>
                <a:solidFill>
                  <a:srgbClr val="FFFF00"/>
                </a:solidFill>
              </a:rPr>
              <a:t>                       </a:t>
            </a:r>
            <a:r>
              <a:rPr lang="en-US" sz="4400" b="1" dirty="0" smtClean="0">
                <a:solidFill>
                  <a:srgbClr val="00B0F0"/>
                </a:solidFill>
              </a:rPr>
              <a:t>Check up</a:t>
            </a:r>
            <a:endParaRPr lang="ru-RU" sz="4400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en-US" sz="4000" b="1" dirty="0" smtClean="0">
                <a:solidFill>
                  <a:srgbClr val="002060"/>
                </a:solidFill>
              </a:rPr>
              <a:t>Do you like fairy tales?</a:t>
            </a:r>
          </a:p>
          <a:p>
            <a:pPr marL="742950" indent="-742950">
              <a:buAutoNum type="arabicPeriod"/>
            </a:pPr>
            <a:r>
              <a:rPr lang="en-US" sz="4000" b="1" dirty="0" smtClean="0">
                <a:solidFill>
                  <a:srgbClr val="002060"/>
                </a:solidFill>
              </a:rPr>
              <a:t>When is your birthday?</a:t>
            </a:r>
          </a:p>
          <a:p>
            <a:pPr marL="742950" indent="-742950">
              <a:buAutoNum type="arabicPeriod"/>
            </a:pPr>
            <a:r>
              <a:rPr lang="en-US" sz="4000" b="1" dirty="0" smtClean="0">
                <a:solidFill>
                  <a:srgbClr val="002060"/>
                </a:solidFill>
              </a:rPr>
              <a:t>How old are you?</a:t>
            </a:r>
          </a:p>
          <a:p>
            <a:pPr marL="742950" indent="-742950">
              <a:buAutoNum type="arabicPeriod"/>
            </a:pPr>
            <a:r>
              <a:rPr lang="en-US" sz="4000" b="1" dirty="0" smtClean="0">
                <a:solidFill>
                  <a:srgbClr val="002060"/>
                </a:solidFill>
              </a:rPr>
              <a:t>What season do you like?</a:t>
            </a:r>
          </a:p>
          <a:p>
            <a:pPr marL="742950" indent="-742950">
              <a:buAutoNum type="arabicPeriod"/>
            </a:pPr>
            <a:r>
              <a:rPr lang="en-US" sz="4000" b="1" dirty="0" smtClean="0">
                <a:solidFill>
                  <a:srgbClr val="002060"/>
                </a:solidFill>
              </a:rPr>
              <a:t>Can you draw funny pictures?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92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00B0F0"/>
                </a:solidFill>
              </a:rPr>
              <a:t>         Do the crossword puzzle</a:t>
            </a:r>
            <a:endParaRPr lang="ru-RU" sz="4400" b="1" dirty="0">
              <a:solidFill>
                <a:srgbClr val="00B0F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04480509"/>
              </p:ext>
            </p:extLst>
          </p:nvPr>
        </p:nvGraphicFramePr>
        <p:xfrm>
          <a:off x="457200" y="1935163"/>
          <a:ext cx="8229600" cy="4632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370840">
                <a:tc gridSpan="8">
                  <a:txBody>
                    <a:bodyPr/>
                    <a:lstStyle/>
                    <a:p>
                      <a:r>
                        <a:rPr lang="en-US" sz="3200" dirty="0" smtClean="0"/>
                        <a:t>                                                 </a:t>
                      </a:r>
                      <a:endParaRPr lang="ru-RU" sz="3200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r>
                        <a:rPr lang="en-US" sz="3200" dirty="0" smtClean="0"/>
                        <a:t>                        </a:t>
                      </a:r>
                      <a:endParaRPr lang="ru-RU" sz="3200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mpd="sng"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mpd="sng">
                      <a:noFill/>
                    </a:lnT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70840">
                <a:tc rowSpan="3" gridSpan="5">
                  <a:txBody>
                    <a:bodyPr/>
                    <a:lstStyle/>
                    <a:p>
                      <a:endParaRPr lang="en-US" sz="3200" dirty="0" smtClean="0"/>
                    </a:p>
                    <a:p>
                      <a:endParaRPr lang="en-US" sz="3200" dirty="0" smtClean="0"/>
                    </a:p>
                    <a:p>
                      <a:endParaRPr lang="en-US" sz="3200" dirty="0" smtClean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rgbClr val="00B0F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002060"/>
                          </a:solidFill>
                        </a:rPr>
                        <a:t>6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70840">
                <a:tc gridSpan="5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002060"/>
                          </a:solidFill>
                        </a:rPr>
                        <a:t>7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70840">
                <a:tc gridSpan="5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002060"/>
                          </a:solidFill>
                        </a:rPr>
                        <a:t>8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 descr="C:\Users\User\Desktop\teddybear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764704"/>
            <a:ext cx="1296144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rabbit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63957" y="1971718"/>
            <a:ext cx="1116115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esktop\computer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502766"/>
            <a:ext cx="1132012" cy="1103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Desktop\42865_126865145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3698208"/>
            <a:ext cx="1080120" cy="1023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User\Desktop\elephant.g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27944" y="4283054"/>
            <a:ext cx="1152128" cy="1102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User\Desktop\doll.gi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65249" y="4834207"/>
            <a:ext cx="1296144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User\Desktop\ball.gi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53409" y="5374267"/>
            <a:ext cx="911079" cy="633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User\Desktop\bicycle.gi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2014" y="5690868"/>
            <a:ext cx="1268228" cy="1128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1465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00B0F0"/>
                </a:solidFill>
              </a:rPr>
              <a:t>                      Check up</a:t>
            </a:r>
            <a:endParaRPr lang="ru-RU" sz="4400" b="1" dirty="0">
              <a:solidFill>
                <a:srgbClr val="00B0F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5654658"/>
              </p:ext>
            </p:extLst>
          </p:nvPr>
        </p:nvGraphicFramePr>
        <p:xfrm>
          <a:off x="457200" y="1935163"/>
          <a:ext cx="8229600" cy="4632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370840">
                <a:tc gridSpan="8"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b</a:t>
                      </a:r>
                      <a:endParaRPr lang="ru-RU" sz="32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e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a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r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r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a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b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b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i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t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c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o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m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p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u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t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e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r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mpd="sng"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mpd="sng">
                      <a:noFill/>
                    </a:lnT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s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c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o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o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t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e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r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e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l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e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p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h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a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n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t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70840">
                <a:tc rowSpan="3" gridSpan="5">
                  <a:txBody>
                    <a:bodyPr/>
                    <a:lstStyle/>
                    <a:p>
                      <a:endParaRPr lang="en-US" sz="3200" dirty="0" smtClean="0"/>
                    </a:p>
                    <a:p>
                      <a:endParaRPr lang="en-US" sz="3200" dirty="0" smtClean="0"/>
                    </a:p>
                    <a:p>
                      <a:endParaRPr lang="en-US" sz="3200" dirty="0" smtClean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rgbClr val="00B0F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d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o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l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l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70840">
                <a:tc gridSpan="5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b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a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l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l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70840">
                <a:tc gridSpan="5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b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i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c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y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c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l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e</a:t>
                      </a:r>
                      <a:endParaRPr lang="ru-RU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7391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00B0F0"/>
                </a:solidFill>
              </a:rPr>
              <a:t>    What presents can </a:t>
            </a:r>
            <a:r>
              <a:rPr lang="en-US" sz="4400" b="1" smtClean="0">
                <a:solidFill>
                  <a:srgbClr val="00B0F0"/>
                </a:solidFill>
              </a:rPr>
              <a:t>Andrew get?</a:t>
            </a:r>
            <a:endParaRPr lang="ru-RU" sz="4400" b="1" dirty="0">
              <a:solidFill>
                <a:srgbClr val="00B0F0"/>
              </a:solidFill>
            </a:endParaRPr>
          </a:p>
        </p:txBody>
      </p:sp>
      <p:pic>
        <p:nvPicPr>
          <p:cNvPr id="2050" name="Picture 2" descr="C:\Users\User\Desktop\bicycle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72816"/>
            <a:ext cx="2592288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\Desktop\book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87003" y="1533908"/>
            <a:ext cx="2448272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User\Desktop\ball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19137" y="1697166"/>
            <a:ext cx="2945904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User\Desktop\computer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09512"/>
            <a:ext cx="2520280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User\Desktop\teddybear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752" y="5106298"/>
            <a:ext cx="2473621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User\Desktop\cdplayer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89468" y="3694148"/>
            <a:ext cx="2637125" cy="119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User\Desktop\42865_1268651451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92089" y="4413486"/>
            <a:ext cx="1777380" cy="2276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User\Desktop\puzzle.gif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6593" y="3585394"/>
            <a:ext cx="2136101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C:\Users\User\Desktop\game.gif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5202517"/>
            <a:ext cx="2394497" cy="1655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8259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671</TotalTime>
  <Words>499</Words>
  <Application>Microsoft Office PowerPoint</Application>
  <PresentationFormat>On-screen Show (4:3)</PresentationFormat>
  <Paragraphs>223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Поток</vt:lpstr>
      <vt:lpstr>                                       </vt:lpstr>
      <vt:lpstr>                 Learn the poem</vt:lpstr>
      <vt:lpstr>           Try to find wh-words</vt:lpstr>
      <vt:lpstr>                     Check up</vt:lpstr>
      <vt:lpstr>               Make up questions</vt:lpstr>
      <vt:lpstr>                       Check up</vt:lpstr>
      <vt:lpstr>         Do the crossword puzzle</vt:lpstr>
      <vt:lpstr>                      Check up</vt:lpstr>
      <vt:lpstr>    What presents can Andrew get?</vt:lpstr>
      <vt:lpstr>                  Listening key</vt:lpstr>
      <vt:lpstr>                       Do or Does?</vt:lpstr>
      <vt:lpstr>                      Check up</vt:lpstr>
      <vt:lpstr>   What holidays do we celebrate?</vt:lpstr>
      <vt:lpstr>     What can we do on holidays?</vt:lpstr>
      <vt:lpstr>  Tell about your favourite holiday</vt:lpstr>
      <vt:lpstr>                  Your hometask</vt:lpstr>
      <vt:lpstr>Slide 17</vt:lpstr>
      <vt:lpstr>                      Resources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          </dc:title>
  <dc:creator>User</dc:creator>
  <cp:lastModifiedBy>Virtual PC</cp:lastModifiedBy>
  <cp:revision>45</cp:revision>
  <dcterms:created xsi:type="dcterms:W3CDTF">2011-07-30T09:44:47Z</dcterms:created>
  <dcterms:modified xsi:type="dcterms:W3CDTF">2012-01-03T17:54:17Z</dcterms:modified>
</cp:coreProperties>
</file>