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8" r:id="rId2"/>
    <p:sldId id="256" r:id="rId3"/>
    <p:sldId id="257" r:id="rId4"/>
    <p:sldId id="258" r:id="rId5"/>
    <p:sldId id="259" r:id="rId6"/>
    <p:sldId id="260" r:id="rId7"/>
    <p:sldId id="265" r:id="rId8"/>
    <p:sldId id="261" r:id="rId9"/>
    <p:sldId id="266" r:id="rId10"/>
    <p:sldId id="262" r:id="rId11"/>
    <p:sldId id="267" r:id="rId12"/>
    <p:sldId id="263" r:id="rId13"/>
    <p:sldId id="264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86322" autoAdjust="0"/>
  </p:normalViewPr>
  <p:slideViewPr>
    <p:cSldViewPr>
      <p:cViewPr varScale="1">
        <p:scale>
          <a:sx n="60" d="100"/>
          <a:sy n="60" d="100"/>
        </p:scale>
        <p:origin x="-78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D746AC1F-0991-4219-A222-F5671F813A95}" type="datetimeFigureOut">
              <a:rPr lang="ru-RU" smtClean="0"/>
              <a:pPr/>
              <a:t>05.10.2011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D14AF43B-1CEE-45E7-8DD4-CC7CF317D77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46AC1F-0991-4219-A222-F5671F813A95}" type="datetimeFigureOut">
              <a:rPr lang="ru-RU" smtClean="0"/>
              <a:pPr/>
              <a:t>05.10.2011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4AF43B-1CEE-45E7-8DD4-CC7CF317D77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46AC1F-0991-4219-A222-F5671F813A95}" type="datetimeFigureOut">
              <a:rPr lang="ru-RU" smtClean="0"/>
              <a:pPr/>
              <a:t>05.10.2011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4AF43B-1CEE-45E7-8DD4-CC7CF317D77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D746AC1F-0991-4219-A222-F5671F813A95}" type="datetimeFigureOut">
              <a:rPr lang="ru-RU" smtClean="0"/>
              <a:pPr/>
              <a:t>05.10.2011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D14AF43B-1CEE-45E7-8DD4-CC7CF317D77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D746AC1F-0991-4219-A222-F5671F813A95}" type="datetimeFigureOut">
              <a:rPr lang="ru-RU" smtClean="0"/>
              <a:pPr/>
              <a:t>05.10.2011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D14AF43B-1CEE-45E7-8DD4-CC7CF317D77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46AC1F-0991-4219-A222-F5671F813A95}" type="datetimeFigureOut">
              <a:rPr lang="ru-RU" smtClean="0"/>
              <a:pPr/>
              <a:t>05.10.2011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4AF43B-1CEE-45E7-8DD4-CC7CF317D77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46AC1F-0991-4219-A222-F5671F813A95}" type="datetimeFigureOut">
              <a:rPr lang="ru-RU" smtClean="0"/>
              <a:pPr/>
              <a:t>05.10.2011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4AF43B-1CEE-45E7-8DD4-CC7CF317D77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D746AC1F-0991-4219-A222-F5671F813A95}" type="datetimeFigureOut">
              <a:rPr lang="ru-RU" smtClean="0"/>
              <a:pPr/>
              <a:t>05.10.2011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D14AF43B-1CEE-45E7-8DD4-CC7CF317D77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46AC1F-0991-4219-A222-F5671F813A95}" type="datetimeFigureOut">
              <a:rPr lang="ru-RU" smtClean="0"/>
              <a:pPr/>
              <a:t>05.10.2011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4AF43B-1CEE-45E7-8DD4-CC7CF317D77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Содержимое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D746AC1F-0991-4219-A222-F5671F813A95}" type="datetimeFigureOut">
              <a:rPr lang="ru-RU" smtClean="0"/>
              <a:pPr/>
              <a:t>05.10.2011</a:t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D14AF43B-1CEE-45E7-8DD4-CC7CF317D77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D746AC1F-0991-4219-A222-F5671F813A95}" type="datetimeFigureOut">
              <a:rPr lang="ru-RU" smtClean="0"/>
              <a:pPr/>
              <a:t>05.10.2011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D14AF43B-1CEE-45E7-8DD4-CC7CF317D77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D746AC1F-0991-4219-A222-F5671F813A95}" type="datetimeFigureOut">
              <a:rPr lang="ru-RU" smtClean="0"/>
              <a:pPr/>
              <a:t>05.10.2011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D14AF43B-1CEE-45E7-8DD4-CC7CF317D77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14546" y="3929066"/>
            <a:ext cx="3929090" cy="27289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286000" y="714356"/>
            <a:ext cx="6172200" cy="642942"/>
          </a:xfrm>
        </p:spPr>
        <p:txBody>
          <a:bodyPr>
            <a:normAutofit/>
          </a:bodyPr>
          <a:lstStyle/>
          <a:p>
            <a:r>
              <a:rPr lang="ru-RU" sz="1200" dirty="0" smtClean="0">
                <a:solidFill>
                  <a:schemeClr val="tx1"/>
                </a:solidFill>
              </a:rPr>
              <a:t>МОУ   </a:t>
            </a:r>
            <a:r>
              <a:rPr lang="ru-RU" sz="1200" dirty="0" err="1" smtClean="0">
                <a:solidFill>
                  <a:schemeClr val="tx1"/>
                </a:solidFill>
              </a:rPr>
              <a:t>Квитокская</a:t>
            </a:r>
            <a:r>
              <a:rPr lang="ru-RU" sz="1200" dirty="0" smtClean="0">
                <a:solidFill>
                  <a:schemeClr val="tx1"/>
                </a:solidFill>
              </a:rPr>
              <a:t> средняя общеобразовательная школа.</a:t>
            </a:r>
            <a:br>
              <a:rPr lang="ru-RU" sz="1200" dirty="0" smtClean="0">
                <a:solidFill>
                  <a:schemeClr val="tx1"/>
                </a:solidFill>
              </a:rPr>
            </a:br>
            <a:endParaRPr lang="ru-RU" sz="1200" dirty="0">
              <a:solidFill>
                <a:schemeClr val="tx1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286000" y="2000240"/>
            <a:ext cx="6172200" cy="2143140"/>
          </a:xfrm>
        </p:spPr>
        <p:txBody>
          <a:bodyPr>
            <a:normAutofit fontScale="92500" lnSpcReduction="10000"/>
          </a:bodyPr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УРОК ХИМИИ. 11 КЛАСС.</a:t>
            </a:r>
          </a:p>
          <a:p>
            <a:pPr algn="ctr"/>
            <a:r>
              <a:rPr lang="ru-RU" sz="3600" dirty="0" smtClean="0">
                <a:solidFill>
                  <a:schemeClr val="accent1">
                    <a:lumMod val="75000"/>
                  </a:schemeClr>
                </a:solidFill>
              </a:rPr>
              <a:t>Химия и производство.</a:t>
            </a:r>
          </a:p>
          <a:p>
            <a:pPr algn="ctr"/>
            <a:endParaRPr lang="ru-RU" dirty="0" smtClean="0">
              <a:solidFill>
                <a:schemeClr val="tx1"/>
              </a:solidFill>
            </a:endParaRPr>
          </a:p>
          <a:p>
            <a:pPr algn="ctr"/>
            <a:endParaRPr lang="ru-RU" dirty="0" smtClean="0">
              <a:solidFill>
                <a:schemeClr val="tx1"/>
              </a:solidFill>
            </a:endParaRPr>
          </a:p>
          <a:p>
            <a:pPr algn="r"/>
            <a:r>
              <a:rPr lang="ru-RU" dirty="0" smtClean="0">
                <a:solidFill>
                  <a:schemeClr val="tx1"/>
                </a:solidFill>
              </a:rPr>
              <a:t>Учитель: Левицкая </a:t>
            </a:r>
            <a:endParaRPr lang="ru-RU" dirty="0" smtClean="0">
              <a:solidFill>
                <a:schemeClr val="tx1"/>
              </a:solidFill>
            </a:endParaRPr>
          </a:p>
          <a:p>
            <a:pPr algn="r"/>
            <a:r>
              <a:rPr lang="ru-RU" smtClean="0">
                <a:solidFill>
                  <a:schemeClr val="tx1"/>
                </a:solidFill>
              </a:rPr>
              <a:t>Лариса Викторовна</a:t>
            </a:r>
            <a:endParaRPr lang="ru-RU" dirty="0" smtClean="0">
              <a:solidFill>
                <a:schemeClr val="tx1"/>
              </a:solidFill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>
            <a:spLocks noGrp="1"/>
          </p:cNvSpPr>
          <p:nvPr>
            <p:ph sz="quarter" idx="1"/>
          </p:nvPr>
        </p:nvSpPr>
        <p:spPr>
          <a:xfrm>
            <a:off x="428625" y="285750"/>
            <a:ext cx="8286750" cy="6188075"/>
          </a:xfrm>
        </p:spPr>
        <p:txBody>
          <a:bodyPr>
            <a:normAutofit fontScale="92500" lnSpcReduction="20000"/>
          </a:bodyPr>
          <a:lstStyle/>
          <a:p>
            <a:pPr algn="ctr">
              <a:buNone/>
            </a:pPr>
            <a:r>
              <a:rPr lang="ru-RU" b="1" dirty="0" smtClean="0"/>
              <a:t>Подсказка С  (5 баллов).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 </a:t>
            </a:r>
          </a:p>
          <a:p>
            <a:pPr>
              <a:buNone/>
            </a:pPr>
            <a:r>
              <a:rPr lang="ru-RU" dirty="0" smtClean="0"/>
              <a:t>Вещество С органическое, имеет сходство с одноатомными спиртами –      взаимодействие с металлическим натрием.</a:t>
            </a:r>
          </a:p>
          <a:p>
            <a:pPr>
              <a:buNone/>
            </a:pPr>
            <a:r>
              <a:rPr lang="ru-RU" dirty="0" smtClean="0"/>
              <a:t> </a:t>
            </a:r>
          </a:p>
          <a:p>
            <a:pPr algn="ctr">
              <a:buNone/>
            </a:pPr>
            <a:r>
              <a:rPr lang="ru-RU" b="1" dirty="0" smtClean="0"/>
              <a:t>Подсказка С  (4 балла)</a:t>
            </a:r>
            <a:r>
              <a:rPr lang="ru-RU" dirty="0" smtClean="0"/>
              <a:t> .</a:t>
            </a:r>
          </a:p>
          <a:p>
            <a:pPr>
              <a:buNone/>
            </a:pPr>
            <a:r>
              <a:rPr lang="ru-RU" dirty="0" smtClean="0"/>
              <a:t> </a:t>
            </a:r>
          </a:p>
          <a:p>
            <a:pPr>
              <a:buNone/>
            </a:pPr>
            <a:r>
              <a:rPr lang="ru-RU" dirty="0" smtClean="0"/>
              <a:t>Качественная реакция на вещество С – действие на вещество хлорида железа </a:t>
            </a:r>
            <a:r>
              <a:rPr lang="en-US" dirty="0" smtClean="0"/>
              <a:t>III</a:t>
            </a:r>
            <a:r>
              <a:rPr lang="ru-RU" dirty="0" smtClean="0"/>
              <a:t>.</a:t>
            </a:r>
          </a:p>
          <a:p>
            <a:pPr>
              <a:buNone/>
            </a:pPr>
            <a:r>
              <a:rPr lang="ru-RU" dirty="0" smtClean="0"/>
              <a:t> </a:t>
            </a:r>
          </a:p>
          <a:p>
            <a:pPr>
              <a:buNone/>
            </a:pPr>
            <a:r>
              <a:rPr lang="ru-RU" b="1" dirty="0" smtClean="0"/>
              <a:t> </a:t>
            </a:r>
            <a:endParaRPr lang="ru-RU" dirty="0" smtClean="0"/>
          </a:p>
          <a:p>
            <a:pPr algn="ctr">
              <a:buNone/>
            </a:pPr>
            <a:r>
              <a:rPr lang="ru-RU" b="1" dirty="0" smtClean="0"/>
              <a:t>Подсказка С  (3 балла).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 </a:t>
            </a:r>
          </a:p>
          <a:p>
            <a:pPr>
              <a:buNone/>
            </a:pPr>
            <a:r>
              <a:rPr lang="ru-RU" dirty="0" smtClean="0"/>
              <a:t>Вещество С образуется при взаимодействии вещества В со щёлочью.</a:t>
            </a:r>
          </a:p>
          <a:p>
            <a:pPr>
              <a:buNone/>
            </a:pPr>
            <a:r>
              <a:rPr lang="ru-RU" dirty="0" smtClean="0"/>
              <a:t> </a:t>
            </a:r>
            <a:r>
              <a:rPr lang="ru-RU" b="1" dirty="0" smtClean="0"/>
              <a:t> </a:t>
            </a:r>
            <a:endParaRPr lang="ru-RU" dirty="0" smtClean="0"/>
          </a:p>
          <a:p>
            <a:pPr>
              <a:buNone/>
            </a:pPr>
            <a:r>
              <a:rPr lang="ru-RU" b="1" dirty="0" smtClean="0"/>
              <a:t> 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/>
              <a:t>Вещество С</a:t>
            </a:r>
            <a:r>
              <a:rPr lang="ru-RU" dirty="0" smtClean="0"/>
              <a:t> - </a:t>
            </a:r>
            <a:r>
              <a:rPr lang="ru-RU" b="1" dirty="0" smtClean="0">
                <a:solidFill>
                  <a:srgbClr val="FF0000"/>
                </a:solidFill>
              </a:rPr>
              <a:t>фенол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                                   </a:t>
            </a:r>
            <a:r>
              <a:rPr lang="en-US" dirty="0" smtClean="0"/>
              <a:t>OH</a:t>
            </a:r>
            <a:endParaRPr lang="ru-RU" dirty="0"/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 rot="16200000" flipH="1">
            <a:off x="3714744" y="2571744"/>
            <a:ext cx="1071570" cy="785818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Прямая соединительная линия 5"/>
          <p:cNvCxnSpPr/>
          <p:nvPr/>
        </p:nvCxnSpPr>
        <p:spPr>
          <a:xfrm rot="5400000">
            <a:off x="2821769" y="2607463"/>
            <a:ext cx="1071570" cy="71438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 rot="5400000" flipH="1" flipV="1">
            <a:off x="4036215" y="4321975"/>
            <a:ext cx="1357322" cy="1588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 rot="5400000">
            <a:off x="2285984" y="4286256"/>
            <a:ext cx="1357322" cy="71438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/>
          <p:nvPr/>
        </p:nvCxnSpPr>
        <p:spPr>
          <a:xfrm rot="16200000" flipH="1">
            <a:off x="2893207" y="5107793"/>
            <a:ext cx="1000132" cy="928694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 rot="5400000">
            <a:off x="3857620" y="5214950"/>
            <a:ext cx="1000132" cy="71438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Блок-схема: узел 31"/>
          <p:cNvSpPr/>
          <p:nvPr/>
        </p:nvSpPr>
        <p:spPr>
          <a:xfrm>
            <a:off x="3286116" y="3357562"/>
            <a:ext cx="1143008" cy="2000264"/>
          </a:xfrm>
          <a:prstGeom prst="flowChartConnector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38" name="Прямая соединительная линия 37"/>
          <p:cNvCxnSpPr/>
          <p:nvPr/>
        </p:nvCxnSpPr>
        <p:spPr>
          <a:xfrm rot="5400000">
            <a:off x="3643306" y="2214554"/>
            <a:ext cx="285752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2" name="Рисунок 41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143504" y="1928802"/>
            <a:ext cx="3214710" cy="42148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sz="quarter" idx="1"/>
          </p:nvPr>
        </p:nvSpPr>
        <p:spPr>
          <a:xfrm>
            <a:off x="457200" y="357188"/>
            <a:ext cx="8186738" cy="6116637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2000" b="1" dirty="0" smtClean="0"/>
              <a:t>Подсказка Х.( 5 баллов).</a:t>
            </a:r>
            <a:endParaRPr lang="ru-RU" sz="2000" dirty="0" smtClean="0"/>
          </a:p>
          <a:p>
            <a:pPr>
              <a:buNone/>
            </a:pPr>
            <a:r>
              <a:rPr lang="ru-RU" sz="2000" b="1" dirty="0" smtClean="0"/>
              <a:t> </a:t>
            </a:r>
            <a:endParaRPr lang="ru-RU" sz="2000" dirty="0" smtClean="0"/>
          </a:p>
          <a:p>
            <a:pPr>
              <a:buNone/>
            </a:pPr>
            <a:r>
              <a:rPr lang="ru-RU" sz="2000" dirty="0" smtClean="0"/>
              <a:t> Молекулярная формула вещества Х – С</a:t>
            </a:r>
            <a:r>
              <a:rPr lang="ru-RU" sz="2000" baseline="-25000" dirty="0" smtClean="0"/>
              <a:t>6</a:t>
            </a:r>
            <a:r>
              <a:rPr lang="ru-RU" sz="2000" dirty="0" smtClean="0"/>
              <a:t>Н</a:t>
            </a:r>
            <a:r>
              <a:rPr lang="ru-RU" sz="2000" baseline="-25000" dirty="0" smtClean="0"/>
              <a:t>3</a:t>
            </a:r>
            <a:r>
              <a:rPr lang="ru-RU" sz="2000" dirty="0" smtClean="0"/>
              <a:t>О</a:t>
            </a:r>
            <a:r>
              <a:rPr lang="ru-RU" sz="2000" baseline="-25000" dirty="0" smtClean="0"/>
              <a:t>7</a:t>
            </a:r>
            <a:r>
              <a:rPr lang="en-US" sz="2000" dirty="0" smtClean="0"/>
              <a:t>N</a:t>
            </a:r>
            <a:r>
              <a:rPr lang="ru-RU" sz="2000" baseline="-25000" dirty="0" smtClean="0"/>
              <a:t>3</a:t>
            </a:r>
            <a:endParaRPr lang="ru-RU" sz="2000" dirty="0" smtClean="0"/>
          </a:p>
          <a:p>
            <a:pPr>
              <a:buNone/>
            </a:pPr>
            <a:r>
              <a:rPr lang="ru-RU" sz="2000" dirty="0" smtClean="0"/>
              <a:t> </a:t>
            </a:r>
          </a:p>
          <a:p>
            <a:pPr algn="ctr">
              <a:buNone/>
            </a:pPr>
            <a:r>
              <a:rPr lang="ru-RU" sz="2000" b="1" dirty="0" smtClean="0"/>
              <a:t>Подсказка Х ( 4 балла).</a:t>
            </a:r>
            <a:endParaRPr lang="ru-RU" sz="2000" dirty="0" smtClean="0"/>
          </a:p>
          <a:p>
            <a:pPr>
              <a:buNone/>
            </a:pPr>
            <a:r>
              <a:rPr lang="ru-RU" sz="2000" b="1" dirty="0" smtClean="0"/>
              <a:t> </a:t>
            </a:r>
            <a:endParaRPr lang="ru-RU" sz="2000" dirty="0" smtClean="0"/>
          </a:p>
          <a:p>
            <a:pPr>
              <a:buNone/>
            </a:pPr>
            <a:r>
              <a:rPr lang="ru-RU" sz="2000" dirty="0" smtClean="0"/>
              <a:t> Вещество Х образуется в результате реакции нитрования вещества С.</a:t>
            </a:r>
          </a:p>
          <a:p>
            <a:pPr>
              <a:buNone/>
            </a:pPr>
            <a:r>
              <a:rPr lang="ru-RU" sz="2000" dirty="0" smtClean="0"/>
              <a:t> </a:t>
            </a:r>
          </a:p>
          <a:p>
            <a:pPr algn="ctr">
              <a:buNone/>
            </a:pPr>
            <a:r>
              <a:rPr lang="ru-RU" sz="2000" b="1" dirty="0" smtClean="0"/>
              <a:t>Подсказка Х ( 3 балла).</a:t>
            </a:r>
            <a:endParaRPr lang="ru-RU" sz="2000" dirty="0" smtClean="0"/>
          </a:p>
          <a:p>
            <a:pPr>
              <a:buNone/>
            </a:pPr>
            <a:r>
              <a:rPr lang="ru-RU" sz="2000" b="1" dirty="0" smtClean="0"/>
              <a:t> </a:t>
            </a:r>
            <a:endParaRPr lang="ru-RU" sz="2000" dirty="0" smtClean="0"/>
          </a:p>
          <a:p>
            <a:pPr>
              <a:buNone/>
            </a:pPr>
            <a:r>
              <a:rPr lang="ru-RU" sz="2000" dirty="0" smtClean="0"/>
              <a:t>В состав молекулы Х входят: одно </a:t>
            </a:r>
            <a:r>
              <a:rPr lang="ru-RU" sz="2000" dirty="0" err="1" smtClean="0"/>
              <a:t>бензольное</a:t>
            </a:r>
            <a:r>
              <a:rPr lang="ru-RU" sz="2000" dirty="0" smtClean="0"/>
              <a:t> кольцо, одна гидроксильная группа и три нитрогруппы.</a:t>
            </a:r>
          </a:p>
          <a:p>
            <a:pPr>
              <a:buNone/>
            </a:pPr>
            <a:r>
              <a:rPr lang="ru-RU" sz="2000" dirty="0" smtClean="0"/>
              <a:t> </a:t>
            </a:r>
          </a:p>
          <a:p>
            <a:endParaRPr lang="ru-RU" sz="2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500042"/>
            <a:ext cx="7901014" cy="5973910"/>
          </a:xfrm>
        </p:spPr>
        <p:txBody>
          <a:bodyPr/>
          <a:lstStyle/>
          <a:p>
            <a:pPr algn="ctr">
              <a:buNone/>
            </a:pPr>
            <a:r>
              <a:rPr lang="ru-RU" b="1" dirty="0" smtClean="0"/>
              <a:t>Вывод: </a:t>
            </a:r>
          </a:p>
          <a:p>
            <a:pPr algn="ctr">
              <a:buNone/>
            </a:pPr>
            <a:endParaRPr lang="ru-RU" dirty="0" smtClean="0"/>
          </a:p>
          <a:p>
            <a:pPr>
              <a:buNone/>
            </a:pPr>
            <a:r>
              <a:rPr lang="ru-RU" sz="3200" dirty="0" smtClean="0"/>
              <a:t>Вещество Х :  2,4,6 – тринитрофенол.</a:t>
            </a:r>
          </a:p>
          <a:p>
            <a:pPr>
              <a:buNone/>
            </a:pPr>
            <a:endParaRPr lang="ru-RU" strike="sngStrike" dirty="0" smtClean="0"/>
          </a:p>
          <a:p>
            <a:pPr>
              <a:buNone/>
            </a:pPr>
            <a:endParaRPr lang="ru-RU" dirty="0"/>
          </a:p>
        </p:txBody>
      </p:sp>
      <p:pic>
        <p:nvPicPr>
          <p:cNvPr id="4" name="Рисунок 3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00562" y="3214686"/>
            <a:ext cx="4143403" cy="34290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6" name="Прямая соединительная линия 5"/>
          <p:cNvCxnSpPr/>
          <p:nvPr/>
        </p:nvCxnSpPr>
        <p:spPr>
          <a:xfrm rot="16200000" flipH="1">
            <a:off x="2035951" y="3321843"/>
            <a:ext cx="785818" cy="571504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 rot="5400000">
            <a:off x="2143108" y="5357826"/>
            <a:ext cx="714380" cy="428628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 rot="16200000" flipH="1">
            <a:off x="1535885" y="5322107"/>
            <a:ext cx="714380" cy="500066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 rot="5400000">
            <a:off x="2356628" y="4572008"/>
            <a:ext cx="858050" cy="794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 rot="5400000">
            <a:off x="1072332" y="4571214"/>
            <a:ext cx="1000132" cy="1588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 rot="5400000">
            <a:off x="1500166" y="3357562"/>
            <a:ext cx="714380" cy="428628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Блок-схема: узел 26"/>
          <p:cNvSpPr/>
          <p:nvPr/>
        </p:nvSpPr>
        <p:spPr>
          <a:xfrm>
            <a:off x="1857356" y="4071942"/>
            <a:ext cx="671514" cy="1143008"/>
          </a:xfrm>
          <a:prstGeom prst="flowChartConnector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0" name="TextBox 39"/>
          <p:cNvSpPr txBox="1"/>
          <p:nvPr/>
        </p:nvSpPr>
        <p:spPr>
          <a:xfrm>
            <a:off x="1857356" y="2714620"/>
            <a:ext cx="84231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ОН</a:t>
            </a:r>
            <a:endParaRPr lang="ru-RU" dirty="0"/>
          </a:p>
        </p:txBody>
      </p:sp>
      <p:sp>
        <p:nvSpPr>
          <p:cNvPr id="41" name="TextBox 40"/>
          <p:cNvSpPr txBox="1"/>
          <p:nvPr/>
        </p:nvSpPr>
        <p:spPr>
          <a:xfrm>
            <a:off x="2857488" y="3857628"/>
            <a:ext cx="6575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NO</a:t>
            </a:r>
            <a:r>
              <a:rPr lang="en-US" b="1" baseline="-25000" dirty="0" smtClean="0"/>
              <a:t>2</a:t>
            </a:r>
            <a:endParaRPr lang="ru-RU" b="1" baseline="-25000" dirty="0"/>
          </a:p>
        </p:txBody>
      </p:sp>
      <p:sp>
        <p:nvSpPr>
          <p:cNvPr id="42" name="TextBox 41"/>
          <p:cNvSpPr txBox="1"/>
          <p:nvPr/>
        </p:nvSpPr>
        <p:spPr>
          <a:xfrm>
            <a:off x="1928794" y="6143644"/>
            <a:ext cx="6575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NO</a:t>
            </a:r>
            <a:r>
              <a:rPr lang="en-US" b="1" baseline="-25000" dirty="0" smtClean="0"/>
              <a:t>2</a:t>
            </a:r>
            <a:endParaRPr lang="ru-RU" b="1" baseline="-25000" dirty="0"/>
          </a:p>
        </p:txBody>
      </p:sp>
      <p:sp>
        <p:nvSpPr>
          <p:cNvPr id="43" name="TextBox 42"/>
          <p:cNvSpPr txBox="1"/>
          <p:nvPr/>
        </p:nvSpPr>
        <p:spPr>
          <a:xfrm>
            <a:off x="642910" y="3857628"/>
            <a:ext cx="8228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NO</a:t>
            </a:r>
            <a:r>
              <a:rPr lang="en-US" b="1" baseline="-25000" dirty="0" smtClean="0"/>
              <a:t>2</a:t>
            </a:r>
            <a:endParaRPr lang="ru-RU" b="1" baseline="-25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428736"/>
            <a:ext cx="7772400" cy="3214710"/>
          </a:xfrm>
        </p:spPr>
        <p:txBody>
          <a:bodyPr>
            <a:normAutofit fontScale="90000"/>
          </a:bodyPr>
          <a:lstStyle/>
          <a:p>
            <a:pPr lvl="0" indent="450850" algn="r" fontAlgn="base">
              <a:spcAft>
                <a:spcPct val="0"/>
              </a:spcAft>
            </a:pPr>
            <a:r>
              <a:rPr kumimoji="0" lang="ru-RU" sz="3600" b="1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«Поставь перед собой сто учителей – они окажутся бессильны, если ты не можешь сам заставить себя и сам требовать от себя».</a:t>
            </a:r>
            <a:r>
              <a:rPr kumimoji="0" lang="ru-RU" b="1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/>
            </a:r>
            <a:br>
              <a:rPr kumimoji="0" lang="ru-RU" b="1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</a:br>
            <a:r>
              <a:rPr kumimoji="0" lang="ru-RU" b="1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</a:rPr>
              <a:t/>
            </a:r>
            <a:br>
              <a:rPr kumimoji="0" lang="ru-RU" b="1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</a:rPr>
            </a:br>
            <a:r>
              <a:rPr kumimoji="0" lang="ru-RU" sz="2700" b="1" i="1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</a:rPr>
              <a:t>В.А.Сухомлинский</a:t>
            </a:r>
            <a:r>
              <a:rPr kumimoji="0" lang="ru-RU" sz="2700" b="0" i="0" u="none" strike="noStrike" cap="none" normalizeH="0" baseline="0" dirty="0" smtClean="0">
                <a:ln>
                  <a:noFill/>
                </a:ln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     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                                     </a:t>
            </a:r>
            <a:r>
              <a:rPr lang="ru-RU" dirty="0" smtClean="0">
                <a:latin typeface="Calibri" pitchFamily="34" charset="0"/>
                <a:cs typeface="Times New Roman" pitchFamily="18" charset="0"/>
              </a:rPr>
              <a:t/>
            </a:r>
            <a:br>
              <a:rPr lang="ru-RU" dirty="0" smtClean="0">
                <a:latin typeface="Calibri" pitchFamily="34" charset="0"/>
                <a:cs typeface="Times New Roman" pitchFamily="18" charset="0"/>
              </a:rPr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285852" y="4357694"/>
            <a:ext cx="6400800" cy="1752600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4" name="Рисунок 3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7158" y="2928934"/>
            <a:ext cx="3000396" cy="3643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786314" y="4214818"/>
            <a:ext cx="3857652" cy="23717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1800" b="1" i="1" u="sng" dirty="0" smtClean="0">
                <a:solidFill>
                  <a:schemeClr val="tx1"/>
                </a:solidFill>
              </a:rPr>
              <a:t>Тема урока</a:t>
            </a:r>
            <a:r>
              <a:rPr lang="ru-RU" sz="2400" dirty="0" smtClean="0">
                <a:solidFill>
                  <a:schemeClr val="tx1"/>
                </a:solidFill>
              </a:rPr>
              <a:t>:  </a:t>
            </a:r>
            <a:r>
              <a:rPr lang="ru-RU" sz="3200" b="1" dirty="0" smtClean="0">
                <a:solidFill>
                  <a:srgbClr val="FF0000"/>
                </a:solidFill>
              </a:rPr>
              <a:t>Химия и производство.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ru-RU" b="1" i="1" u="sng" dirty="0" smtClean="0"/>
              <a:t>Цели урока:</a:t>
            </a:r>
          </a:p>
          <a:p>
            <a:r>
              <a:rPr lang="ru-RU" dirty="0" smtClean="0"/>
              <a:t> Актуализировать и систематизировать знания о принципах химического производства.</a:t>
            </a:r>
          </a:p>
          <a:p>
            <a:r>
              <a:rPr lang="ru-RU" dirty="0" smtClean="0"/>
              <a:t>Повторить и углубить знания учащихся о химической промышленности.</a:t>
            </a:r>
          </a:p>
          <a:p>
            <a:r>
              <a:rPr lang="ru-RU" dirty="0" smtClean="0"/>
              <a:t>Развивать познавательную активность учеников, применяя нестандартные формы учебной деятельности.</a:t>
            </a:r>
          </a:p>
          <a:p>
            <a:pPr>
              <a:buNone/>
            </a:pP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/>
          <p:nvPr/>
        </p:nvPicPr>
        <p:blipFill>
          <a:blip r:embed="rId2"/>
          <a:srcRect b="16667"/>
          <a:stretch>
            <a:fillRect/>
          </a:stretch>
        </p:blipFill>
        <p:spPr bwMode="auto">
          <a:xfrm>
            <a:off x="4000496" y="4071942"/>
            <a:ext cx="3429024" cy="2500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571480"/>
            <a:ext cx="7467600" cy="4000528"/>
          </a:xfrm>
        </p:spPr>
        <p:txBody>
          <a:bodyPr>
            <a:normAutofit fontScale="85000" lnSpcReduction="10000"/>
          </a:bodyPr>
          <a:lstStyle/>
          <a:p>
            <a:pPr algn="ctr">
              <a:buNone/>
            </a:pPr>
            <a:r>
              <a:rPr lang="ru-RU" sz="3200" b="1" dirty="0" smtClean="0"/>
              <a:t>Кейс № 2.</a:t>
            </a:r>
            <a:br>
              <a:rPr lang="ru-RU" sz="3200" b="1" dirty="0" smtClean="0"/>
            </a:br>
            <a:r>
              <a:rPr lang="ru-RU" sz="3200" b="1" dirty="0" smtClean="0"/>
              <a:t>Лабораторная работа.</a:t>
            </a:r>
            <a:br>
              <a:rPr lang="ru-RU" sz="3200" b="1" dirty="0" smtClean="0"/>
            </a:br>
            <a:r>
              <a:rPr lang="ru-RU" sz="3200" b="1" dirty="0" smtClean="0"/>
              <a:t>Превращение целлюлозы в глюкозу.</a:t>
            </a:r>
            <a:br>
              <a:rPr lang="ru-RU" sz="3200" b="1" dirty="0" smtClean="0"/>
            </a:br>
            <a:r>
              <a:rPr lang="ru-RU" b="1" i="1" u="sng" dirty="0" smtClean="0"/>
              <a:t>Цель работы</a:t>
            </a:r>
            <a:r>
              <a:rPr lang="ru-RU" u="sng" dirty="0" smtClean="0"/>
              <a:t>:</a:t>
            </a:r>
            <a:r>
              <a:rPr lang="ru-RU" dirty="0" smtClean="0"/>
              <a:t> получение глюкозы из </a:t>
            </a:r>
            <a:r>
              <a:rPr lang="ru-RU" dirty="0" err="1" smtClean="0"/>
              <a:t>целлюлозы,обнаружение</a:t>
            </a:r>
            <a:r>
              <a:rPr lang="ru-RU" dirty="0" smtClean="0"/>
              <a:t> её с помощью  медного купороса(</a:t>
            </a:r>
            <a:r>
              <a:rPr lang="ru-RU" dirty="0" err="1" smtClean="0"/>
              <a:t>гидроксида</a:t>
            </a:r>
            <a:r>
              <a:rPr lang="ru-RU" dirty="0" smtClean="0"/>
              <a:t> меди </a:t>
            </a:r>
            <a:r>
              <a:rPr lang="en-US" dirty="0" smtClean="0"/>
              <a:t>II</a:t>
            </a:r>
            <a:r>
              <a:rPr lang="ru-RU" dirty="0" smtClean="0"/>
              <a:t>.)</a:t>
            </a:r>
            <a:br>
              <a:rPr lang="ru-RU" dirty="0" smtClean="0"/>
            </a:br>
            <a:r>
              <a:rPr lang="ru-RU" b="1" i="1" u="sng" dirty="0" smtClean="0"/>
              <a:t>Оборудование:</a:t>
            </a:r>
            <a:r>
              <a:rPr lang="ru-RU" dirty="0" smtClean="0"/>
              <a:t> фильтровальная бумага, вода, серная кислота (к), щёлочь , 2% медный купорос, пробирки.</a:t>
            </a:r>
            <a:br>
              <a:rPr lang="ru-RU" dirty="0" smtClean="0"/>
            </a:br>
            <a:r>
              <a:rPr lang="ru-RU" b="1" i="1" u="sng" dirty="0" smtClean="0"/>
              <a:t>Техника безопасности</a:t>
            </a:r>
            <a:r>
              <a:rPr lang="ru-RU" u="sng" dirty="0" smtClean="0"/>
              <a:t>:</a:t>
            </a:r>
            <a:r>
              <a:rPr lang="ru-RU" dirty="0" smtClean="0"/>
              <a:t>   </a:t>
            </a:r>
            <a:br>
              <a:rPr lang="ru-RU" dirty="0" smtClean="0"/>
            </a:br>
            <a:r>
              <a:rPr lang="ru-RU" dirty="0" smtClean="0"/>
              <a:t>    работать </a:t>
            </a:r>
            <a:r>
              <a:rPr lang="ru-RU" b="1" dirty="0" smtClean="0">
                <a:solidFill>
                  <a:srgbClr val="FF0000"/>
                </a:solidFill>
              </a:rPr>
              <a:t>с серной кислотой </a:t>
            </a:r>
            <a:r>
              <a:rPr lang="ru-RU" dirty="0" smtClean="0"/>
              <a:t>нужно осторожно (вливать кислоту тонкой струйкой), работать в специальных  ящичках.</a:t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654032"/>
          </a:xfrm>
        </p:spPr>
        <p:txBody>
          <a:bodyPr/>
          <a:lstStyle/>
          <a:p>
            <a:r>
              <a:rPr lang="ru-RU" b="1" dirty="0" smtClean="0">
                <a:solidFill>
                  <a:schemeClr val="tx1"/>
                </a:solidFill>
              </a:rPr>
              <a:t>Секретное производство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142984"/>
            <a:ext cx="7467600" cy="2500330"/>
          </a:xfrm>
        </p:spPr>
        <p:txBody>
          <a:bodyPr>
            <a:normAutofit fontScale="85000" lnSpcReduction="20000"/>
          </a:bodyPr>
          <a:lstStyle/>
          <a:p>
            <a:pPr algn="ctr">
              <a:buNone/>
            </a:pPr>
            <a:r>
              <a:rPr lang="ru-RU" sz="2800" b="1" dirty="0" smtClean="0"/>
              <a:t>Схема реакций.</a:t>
            </a:r>
            <a:endParaRPr lang="ru-RU" sz="2800" dirty="0" smtClean="0"/>
          </a:p>
          <a:p>
            <a:pPr algn="ctr">
              <a:buNone/>
            </a:pPr>
            <a:r>
              <a:rPr lang="ru-RU" sz="2800" dirty="0" smtClean="0"/>
              <a:t> </a:t>
            </a:r>
          </a:p>
          <a:p>
            <a:pPr>
              <a:buNone/>
            </a:pPr>
            <a:r>
              <a:rPr lang="ru-RU" dirty="0" smtClean="0"/>
              <a:t> </a:t>
            </a:r>
          </a:p>
          <a:p>
            <a:pPr>
              <a:buNone/>
            </a:pPr>
            <a:r>
              <a:rPr lang="ru-RU" dirty="0" smtClean="0"/>
              <a:t>                                          </a:t>
            </a:r>
            <a:r>
              <a:rPr lang="ru-RU" b="1" dirty="0" smtClean="0"/>
              <a:t>А     </a:t>
            </a:r>
            <a:r>
              <a:rPr lang="ru-RU" b="1" baseline="30000" dirty="0" smtClean="0"/>
              <a:t>1 </a:t>
            </a:r>
            <a:r>
              <a:rPr lang="ru-RU" b="1" dirty="0" smtClean="0"/>
              <a:t>     В      </a:t>
            </a:r>
            <a:r>
              <a:rPr lang="ru-RU" b="1" baseline="30000" dirty="0" smtClean="0"/>
              <a:t> 2</a:t>
            </a:r>
            <a:r>
              <a:rPr lang="ru-RU" b="1" dirty="0" smtClean="0"/>
              <a:t>     С     </a:t>
            </a:r>
            <a:r>
              <a:rPr lang="ru-RU" b="1" baseline="30000" dirty="0" smtClean="0"/>
              <a:t> 3</a:t>
            </a:r>
            <a:r>
              <a:rPr lang="ru-RU" b="1" dirty="0" smtClean="0"/>
              <a:t>      Х</a:t>
            </a:r>
          </a:p>
          <a:p>
            <a:pPr>
              <a:buNone/>
            </a:pPr>
            <a:r>
              <a:rPr lang="ru-RU" dirty="0" smtClean="0"/>
              <a:t>Стоимость                        5              5               5             5</a:t>
            </a:r>
          </a:p>
          <a:p>
            <a:pPr>
              <a:buNone/>
            </a:pPr>
            <a:r>
              <a:rPr lang="ru-RU" dirty="0" smtClean="0"/>
              <a:t>подсказок                         4              4               4             4</a:t>
            </a:r>
          </a:p>
          <a:p>
            <a:pPr>
              <a:buNone/>
            </a:pPr>
            <a:r>
              <a:rPr lang="ru-RU" dirty="0" smtClean="0"/>
              <a:t>в  баллах                          3              3               3             3</a:t>
            </a:r>
            <a:endParaRPr lang="ru-RU" dirty="0"/>
          </a:p>
        </p:txBody>
      </p:sp>
      <p:cxnSp>
        <p:nvCxnSpPr>
          <p:cNvPr id="5" name="Прямая со стрелкой 4"/>
          <p:cNvCxnSpPr/>
          <p:nvPr/>
        </p:nvCxnSpPr>
        <p:spPr>
          <a:xfrm>
            <a:off x="3786182" y="2357430"/>
            <a:ext cx="71438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 стрелкой 8"/>
          <p:cNvCxnSpPr/>
          <p:nvPr/>
        </p:nvCxnSpPr>
        <p:spPr>
          <a:xfrm>
            <a:off x="4929190" y="2357430"/>
            <a:ext cx="71438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 стрелкой 9"/>
          <p:cNvCxnSpPr/>
          <p:nvPr/>
        </p:nvCxnSpPr>
        <p:spPr>
          <a:xfrm>
            <a:off x="6000760" y="2357430"/>
            <a:ext cx="71438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500034" y="4000504"/>
            <a:ext cx="7858179" cy="2369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/>
              <a:t>Задания для разведывательных лабораторий</a:t>
            </a:r>
            <a:r>
              <a:rPr lang="ru-RU" sz="2000" b="1" dirty="0" smtClean="0"/>
              <a:t>:</a:t>
            </a:r>
          </a:p>
          <a:p>
            <a:pPr algn="ctr"/>
            <a:endParaRPr lang="ru-RU" sz="2000" b="1" dirty="0"/>
          </a:p>
          <a:p>
            <a:r>
              <a:rPr lang="ru-RU" dirty="0"/>
              <a:t>1.Узнать какое вещество получают на секретном производстве, какова его структурная формула, название промежуточных продуктов, назначение в хозяйстве </a:t>
            </a:r>
            <a:r>
              <a:rPr lang="ru-RU" dirty="0" smtClean="0"/>
              <a:t>страны.</a:t>
            </a:r>
          </a:p>
          <a:p>
            <a:endParaRPr lang="ru-RU" dirty="0"/>
          </a:p>
          <a:p>
            <a:r>
              <a:rPr lang="ru-RU" dirty="0"/>
              <a:t>2.Узнать принципиальную схему производства, записать соответствующие схемы реакций.</a:t>
            </a:r>
          </a:p>
        </p:txBody>
      </p:sp>
      <p:pic>
        <p:nvPicPr>
          <p:cNvPr id="15" name="Рисунок 14"/>
          <p:cNvPicPr/>
          <p:nvPr/>
        </p:nvPicPr>
        <p:blipFill>
          <a:blip r:embed="rId2"/>
          <a:srcRect t="7456" b="6804"/>
          <a:stretch>
            <a:fillRect/>
          </a:stretch>
        </p:blipFill>
        <p:spPr bwMode="auto">
          <a:xfrm>
            <a:off x="6429388" y="357166"/>
            <a:ext cx="2214578" cy="16430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14282" y="214290"/>
            <a:ext cx="8429684" cy="2428892"/>
          </a:xfrm>
        </p:spPr>
        <p:txBody>
          <a:bodyPr>
            <a:normAutofit fontScale="25000" lnSpcReduction="20000"/>
          </a:bodyPr>
          <a:lstStyle/>
          <a:p>
            <a:pPr algn="ctr">
              <a:buNone/>
            </a:pPr>
            <a:r>
              <a:rPr lang="ru-RU" sz="6400" b="1" dirty="0" smtClean="0">
                <a:latin typeface="Times New Roman" pitchFamily="18" charset="0"/>
              </a:rPr>
              <a:t>Подсказка А. ( 5 баллов)</a:t>
            </a:r>
          </a:p>
          <a:p>
            <a:pPr>
              <a:buNone/>
            </a:pPr>
            <a:r>
              <a:rPr lang="ru-RU" sz="6400" b="1" dirty="0" smtClean="0">
                <a:latin typeface="Times New Roman" pitchFamily="18" charset="0"/>
              </a:rPr>
              <a:t> </a:t>
            </a:r>
          </a:p>
          <a:p>
            <a:pPr>
              <a:buNone/>
            </a:pPr>
            <a:r>
              <a:rPr lang="ru-RU" sz="6400" b="1" dirty="0" smtClean="0">
                <a:latin typeface="Times New Roman" pitchFamily="18" charset="0"/>
              </a:rPr>
              <a:t> </a:t>
            </a:r>
            <a:r>
              <a:rPr lang="ru-RU" sz="7200" b="1" dirty="0" smtClean="0">
                <a:latin typeface="Times New Roman" pitchFamily="18" charset="0"/>
              </a:rPr>
              <a:t>Три жидких углеводорода с одинаковым числом атомов углерода в цепи устойчивы к окислению, в определённых условиях вступают в реакции замещения с галогенами и азотной кислотой. Один из этих углеводородов Е имеет линейное строение, углеводороды К и А – циклическое. С помощью реакции гидрирования и дегидрирования можно осуществить взаимопревращения этих углеводородов по схеме:</a:t>
            </a:r>
          </a:p>
          <a:p>
            <a:pPr>
              <a:buNone/>
            </a:pPr>
            <a:endParaRPr lang="ru-RU" sz="4900" dirty="0" smtClean="0"/>
          </a:p>
          <a:p>
            <a:pPr algn="ctr">
              <a:buNone/>
            </a:pPr>
            <a:r>
              <a:rPr lang="ru-RU" sz="6400" b="1" dirty="0" smtClean="0"/>
              <a:t>      -Н</a:t>
            </a:r>
            <a:r>
              <a:rPr lang="ru-RU" sz="6400" b="1" baseline="-25000" dirty="0" smtClean="0"/>
              <a:t>2</a:t>
            </a:r>
            <a:r>
              <a:rPr lang="ru-RU" sz="6400" b="1" dirty="0" smtClean="0"/>
              <a:t>                          -Н</a:t>
            </a:r>
            <a:r>
              <a:rPr lang="ru-RU" sz="6400" b="1" baseline="-25000" dirty="0" smtClean="0"/>
              <a:t>2</a:t>
            </a:r>
            <a:endParaRPr lang="ru-RU" sz="6400" b="1" dirty="0" smtClean="0"/>
          </a:p>
          <a:p>
            <a:pPr algn="ctr">
              <a:buNone/>
            </a:pPr>
            <a:r>
              <a:rPr lang="ru-RU" sz="6400" b="1" baseline="-25000" dirty="0" smtClean="0"/>
              <a:t>  </a:t>
            </a:r>
            <a:r>
              <a:rPr lang="ru-RU" sz="6400" b="1" dirty="0" smtClean="0"/>
              <a:t>      Е                        К                         А</a:t>
            </a:r>
          </a:p>
          <a:p>
            <a:pPr algn="ctr">
              <a:buNone/>
            </a:pPr>
            <a:r>
              <a:rPr lang="ru-RU" sz="6400" b="1" dirty="0" smtClean="0"/>
              <a:t>        + Н</a:t>
            </a:r>
            <a:r>
              <a:rPr lang="ru-RU" sz="6400" b="1" baseline="-25000" dirty="0" smtClean="0"/>
              <a:t>2 </a:t>
            </a:r>
            <a:r>
              <a:rPr lang="ru-RU" sz="6400" b="1" dirty="0" smtClean="0"/>
              <a:t>                +  Н</a:t>
            </a:r>
            <a:r>
              <a:rPr lang="ru-RU" sz="6400" b="1" baseline="-25000" dirty="0" smtClean="0"/>
              <a:t>2</a:t>
            </a:r>
            <a:endParaRPr lang="ru-RU" sz="6400" b="1" dirty="0" smtClean="0"/>
          </a:p>
          <a:p>
            <a:endParaRPr lang="ru-RU" dirty="0"/>
          </a:p>
        </p:txBody>
      </p:sp>
      <p:cxnSp>
        <p:nvCxnSpPr>
          <p:cNvPr id="5" name="Прямая со стрелкой 4"/>
          <p:cNvCxnSpPr/>
          <p:nvPr/>
        </p:nvCxnSpPr>
        <p:spPr>
          <a:xfrm>
            <a:off x="3214678" y="2714620"/>
            <a:ext cx="114300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 стрелкой 8"/>
          <p:cNvCxnSpPr/>
          <p:nvPr/>
        </p:nvCxnSpPr>
        <p:spPr>
          <a:xfrm rot="10800000">
            <a:off x="3286116" y="2786058"/>
            <a:ext cx="107157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 стрелкой 11"/>
          <p:cNvCxnSpPr/>
          <p:nvPr/>
        </p:nvCxnSpPr>
        <p:spPr>
          <a:xfrm>
            <a:off x="4786314" y="2714620"/>
            <a:ext cx="114300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 стрелкой 12"/>
          <p:cNvCxnSpPr/>
          <p:nvPr/>
        </p:nvCxnSpPr>
        <p:spPr>
          <a:xfrm rot="10800000">
            <a:off x="4857752" y="2786058"/>
            <a:ext cx="107157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285720" y="3357562"/>
            <a:ext cx="8358246" cy="32932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b="1" dirty="0"/>
              <a:t>Подсказка А (4 балла).</a:t>
            </a:r>
          </a:p>
          <a:p>
            <a:pPr algn="ctr"/>
            <a:r>
              <a:rPr lang="ru-RU" sz="1600" b="1" dirty="0"/>
              <a:t> </a:t>
            </a:r>
          </a:p>
          <a:p>
            <a:pPr algn="ctr"/>
            <a:r>
              <a:rPr lang="ru-RU" sz="1600" b="1" dirty="0"/>
              <a:t> При сгорании  углеводорода образуется 4,4 г оксида углерода ( </a:t>
            </a:r>
            <a:r>
              <a:rPr lang="en-US" sz="1600" b="1" dirty="0"/>
              <a:t>IV</a:t>
            </a:r>
            <a:r>
              <a:rPr lang="ru-RU" sz="1600" b="1" dirty="0"/>
              <a:t>) и 0,9 г воды. Плотность паров этого вещества по водороду равна 39. Определите молекулярную формулу этого вещества</a:t>
            </a:r>
            <a:r>
              <a:rPr lang="ru-RU" sz="1600" b="1" dirty="0" smtClean="0"/>
              <a:t>.</a:t>
            </a:r>
            <a:r>
              <a:rPr lang="ru-RU" sz="1600" b="1" dirty="0"/>
              <a:t> </a:t>
            </a:r>
            <a:endParaRPr lang="ru-RU" sz="1600" b="1" dirty="0" smtClean="0"/>
          </a:p>
          <a:p>
            <a:pPr algn="ctr"/>
            <a:endParaRPr lang="ru-RU" sz="1600" b="1" dirty="0" smtClean="0"/>
          </a:p>
          <a:p>
            <a:pPr algn="ctr"/>
            <a:r>
              <a:rPr lang="ru-RU" sz="1600" b="1" dirty="0" smtClean="0"/>
              <a:t>Подсказка </a:t>
            </a:r>
            <a:r>
              <a:rPr lang="ru-RU" sz="1600" b="1" dirty="0"/>
              <a:t>А (3 балла </a:t>
            </a:r>
            <a:r>
              <a:rPr lang="ru-RU" sz="1600" b="1" dirty="0" smtClean="0"/>
              <a:t>).</a:t>
            </a:r>
          </a:p>
          <a:p>
            <a:pPr algn="ctr"/>
            <a:r>
              <a:rPr lang="ru-RU" sz="1600" b="1" dirty="0" smtClean="0"/>
              <a:t>                    </a:t>
            </a:r>
          </a:p>
          <a:p>
            <a:pPr algn="ctr"/>
            <a:r>
              <a:rPr lang="ru-RU" sz="1600" b="1" dirty="0" smtClean="0"/>
              <a:t>                                 </a:t>
            </a:r>
            <a:r>
              <a:rPr lang="ru-RU" sz="1100" b="1" dirty="0" smtClean="0"/>
              <a:t>600</a:t>
            </a:r>
            <a:r>
              <a:rPr lang="ru-RU" sz="1100" b="1" baseline="30000" dirty="0" smtClean="0"/>
              <a:t>0</a:t>
            </a:r>
            <a:r>
              <a:rPr lang="ru-RU" sz="1100" b="1" dirty="0" smtClean="0"/>
              <a:t>с</a:t>
            </a:r>
          </a:p>
          <a:p>
            <a:pPr algn="ctr"/>
            <a:r>
              <a:rPr lang="ru-RU" sz="1600" b="1" dirty="0" smtClean="0"/>
              <a:t>        СН</a:t>
            </a:r>
            <a:r>
              <a:rPr lang="ru-RU" sz="1600" b="1" baseline="-25000" dirty="0" smtClean="0"/>
              <a:t>4</a:t>
            </a:r>
            <a:r>
              <a:rPr lang="ru-RU" sz="1600" b="1" dirty="0" smtClean="0"/>
              <a:t>                 ?   </a:t>
            </a:r>
            <a:r>
              <a:rPr lang="ru-RU" sz="1600" b="1" baseline="30000" dirty="0" smtClean="0"/>
              <a:t>                                    </a:t>
            </a:r>
            <a:r>
              <a:rPr lang="ru-RU" sz="1600" b="1" dirty="0"/>
              <a:t>А</a:t>
            </a:r>
          </a:p>
          <a:p>
            <a:pPr algn="ctr"/>
            <a:r>
              <a:rPr lang="ru-RU" sz="1600" b="1" dirty="0"/>
              <a:t>                                   </a:t>
            </a:r>
            <a:r>
              <a:rPr lang="ru-RU" sz="1600" b="1" dirty="0" smtClean="0"/>
              <a:t>  </a:t>
            </a:r>
            <a:r>
              <a:rPr lang="ru-RU" sz="1100" b="1" dirty="0"/>
              <a:t>Уголь</a:t>
            </a:r>
          </a:p>
          <a:p>
            <a:pPr algn="ctr"/>
            <a:endParaRPr lang="ru-RU" sz="1600" b="1" dirty="0"/>
          </a:p>
          <a:p>
            <a:pPr algn="ctr"/>
            <a:r>
              <a:rPr lang="ru-RU" sz="1600" dirty="0"/>
              <a:t> 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1285852" y="5143512"/>
            <a:ext cx="1847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cxnSp>
        <p:nvCxnSpPr>
          <p:cNvPr id="39" name="Прямая со стрелкой 38"/>
          <p:cNvCxnSpPr/>
          <p:nvPr/>
        </p:nvCxnSpPr>
        <p:spPr>
          <a:xfrm>
            <a:off x="3500430" y="5715016"/>
            <a:ext cx="78581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Прямая со стрелкой 42"/>
          <p:cNvCxnSpPr/>
          <p:nvPr/>
        </p:nvCxnSpPr>
        <p:spPr>
          <a:xfrm>
            <a:off x="5000628" y="5715016"/>
            <a:ext cx="1000132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/>
              <a:t>Вещество А </a:t>
            </a:r>
            <a:r>
              <a:rPr lang="ru-RU" dirty="0" smtClean="0"/>
              <a:t>- </a:t>
            </a:r>
            <a:r>
              <a:rPr lang="ru-RU" dirty="0" smtClean="0">
                <a:solidFill>
                  <a:srgbClr val="FF0000"/>
                </a:solidFill>
              </a:rPr>
              <a:t>бензол</a:t>
            </a:r>
            <a:endParaRPr lang="ru-RU" dirty="0">
              <a:solidFill>
                <a:srgbClr val="FF0000"/>
              </a:solidFill>
            </a:endParaRPr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 rot="5400000">
            <a:off x="1964513" y="2464587"/>
            <a:ext cx="928694" cy="71438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/>
          <p:cNvCxnSpPr/>
          <p:nvPr/>
        </p:nvCxnSpPr>
        <p:spPr>
          <a:xfrm rot="16200000" flipH="1">
            <a:off x="2750331" y="2393149"/>
            <a:ext cx="1071570" cy="857256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/>
        </p:nvCxnSpPr>
        <p:spPr>
          <a:xfrm rot="5400000">
            <a:off x="3144034" y="4071148"/>
            <a:ext cx="1143008" cy="1588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 rot="16200000" flipH="1">
            <a:off x="1500166" y="4000504"/>
            <a:ext cx="1214446" cy="71438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/>
          <p:nvPr/>
        </p:nvCxnSpPr>
        <p:spPr>
          <a:xfrm rot="16200000" flipH="1">
            <a:off x="2250265" y="4893479"/>
            <a:ext cx="714380" cy="642942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/>
          <p:cNvCxnSpPr/>
          <p:nvPr/>
        </p:nvCxnSpPr>
        <p:spPr>
          <a:xfrm rot="5400000">
            <a:off x="3000364" y="4929198"/>
            <a:ext cx="785818" cy="500066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единительная линия 25"/>
          <p:cNvCxnSpPr/>
          <p:nvPr/>
        </p:nvCxnSpPr>
        <p:spPr>
          <a:xfrm rot="5400000">
            <a:off x="2285984" y="2643182"/>
            <a:ext cx="571504" cy="428628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единительная линия 27"/>
          <p:cNvCxnSpPr/>
          <p:nvPr/>
        </p:nvCxnSpPr>
        <p:spPr>
          <a:xfrm rot="5400000">
            <a:off x="3108315" y="4035429"/>
            <a:ext cx="928694" cy="1588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единительная линия 28"/>
          <p:cNvCxnSpPr/>
          <p:nvPr/>
        </p:nvCxnSpPr>
        <p:spPr>
          <a:xfrm rot="16200000" flipH="1">
            <a:off x="2393141" y="4822041"/>
            <a:ext cx="571504" cy="500066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1" name="Содержимое 40"/>
          <p:cNvPicPr>
            <a:picLocks noGrp="1"/>
          </p:cNvPicPr>
          <p:nvPr>
            <p:ph sz="quarter"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5214942" y="1857364"/>
            <a:ext cx="2714644" cy="41290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3" name="TextBox 42"/>
          <p:cNvSpPr txBox="1"/>
          <p:nvPr/>
        </p:nvSpPr>
        <p:spPr>
          <a:xfrm>
            <a:off x="2643174" y="2000240"/>
            <a:ext cx="5645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/>
              <a:t>СН</a:t>
            </a:r>
            <a:endParaRPr lang="ru-RU" b="1" dirty="0"/>
          </a:p>
        </p:txBody>
      </p:sp>
      <p:sp>
        <p:nvSpPr>
          <p:cNvPr id="44" name="TextBox 43"/>
          <p:cNvSpPr txBox="1"/>
          <p:nvPr/>
        </p:nvSpPr>
        <p:spPr>
          <a:xfrm>
            <a:off x="3643306" y="3214686"/>
            <a:ext cx="5645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/>
              <a:t>СН</a:t>
            </a:r>
            <a:endParaRPr lang="ru-RU" b="1" dirty="0"/>
          </a:p>
        </p:txBody>
      </p:sp>
      <p:sp>
        <p:nvSpPr>
          <p:cNvPr id="45" name="TextBox 44"/>
          <p:cNvSpPr txBox="1"/>
          <p:nvPr/>
        </p:nvSpPr>
        <p:spPr>
          <a:xfrm>
            <a:off x="3643306" y="4500570"/>
            <a:ext cx="5645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/>
              <a:t>СН</a:t>
            </a:r>
            <a:endParaRPr lang="ru-RU" b="1" dirty="0"/>
          </a:p>
        </p:txBody>
      </p:sp>
      <p:sp>
        <p:nvSpPr>
          <p:cNvPr id="49" name="TextBox 48"/>
          <p:cNvSpPr txBox="1"/>
          <p:nvPr/>
        </p:nvSpPr>
        <p:spPr>
          <a:xfrm>
            <a:off x="2786050" y="5500702"/>
            <a:ext cx="5645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/>
              <a:t>СН</a:t>
            </a:r>
            <a:endParaRPr lang="ru-RU" b="1" dirty="0"/>
          </a:p>
        </p:txBody>
      </p:sp>
      <p:sp>
        <p:nvSpPr>
          <p:cNvPr id="50" name="TextBox 49"/>
          <p:cNvSpPr txBox="1"/>
          <p:nvPr/>
        </p:nvSpPr>
        <p:spPr>
          <a:xfrm>
            <a:off x="1714480" y="4572008"/>
            <a:ext cx="5645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/>
              <a:t>НС</a:t>
            </a:r>
            <a:endParaRPr lang="ru-RU" b="1" dirty="0"/>
          </a:p>
        </p:txBody>
      </p:sp>
      <p:sp>
        <p:nvSpPr>
          <p:cNvPr id="56" name="TextBox 55"/>
          <p:cNvSpPr txBox="1"/>
          <p:nvPr/>
        </p:nvSpPr>
        <p:spPr>
          <a:xfrm>
            <a:off x="1571604" y="3214686"/>
            <a:ext cx="5645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/>
              <a:t>НС</a:t>
            </a:r>
            <a:endParaRPr lang="ru-RU" b="1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1"/>
          <p:cNvSpPr>
            <a:spLocks noGrp="1"/>
          </p:cNvSpPr>
          <p:nvPr>
            <p:ph sz="quarter" idx="1"/>
          </p:nvPr>
        </p:nvSpPr>
        <p:spPr>
          <a:xfrm>
            <a:off x="285720" y="285750"/>
            <a:ext cx="8358246" cy="6188075"/>
          </a:xfrm>
        </p:spPr>
        <p:txBody>
          <a:bodyPr>
            <a:normAutofit lnSpcReduction="10000"/>
          </a:bodyPr>
          <a:lstStyle/>
          <a:p>
            <a:pPr algn="ctr">
              <a:buNone/>
            </a:pPr>
            <a:r>
              <a:rPr lang="ru-RU" sz="2000" b="1" dirty="0" smtClean="0"/>
              <a:t>Подсказка В (5 баллов).</a:t>
            </a:r>
          </a:p>
          <a:p>
            <a:pPr algn="ctr">
              <a:buNone/>
            </a:pPr>
            <a:endParaRPr lang="ru-RU" sz="2000" dirty="0" smtClean="0"/>
          </a:p>
          <a:p>
            <a:pPr>
              <a:buNone/>
            </a:pPr>
            <a:r>
              <a:rPr lang="ru-RU" b="1" dirty="0" smtClean="0"/>
              <a:t> </a:t>
            </a:r>
            <a:r>
              <a:rPr lang="ru-RU" sz="2000" dirty="0" smtClean="0"/>
              <a:t> Веществ В образовано действием на вещество А простым веществом, образованным элементом </a:t>
            </a:r>
            <a:r>
              <a:rPr lang="en-US" sz="2000" dirty="0" smtClean="0"/>
              <a:t>VII</a:t>
            </a:r>
            <a:r>
              <a:rPr lang="ru-RU" sz="2000" dirty="0" smtClean="0"/>
              <a:t> группы периодической системы, имеющим  45 нейтронов в ядре.</a:t>
            </a:r>
          </a:p>
          <a:p>
            <a:pPr>
              <a:buNone/>
            </a:pPr>
            <a:endParaRPr lang="ru-RU" sz="2000" dirty="0" smtClean="0"/>
          </a:p>
          <a:p>
            <a:pPr algn="ctr">
              <a:buNone/>
            </a:pPr>
            <a:r>
              <a:rPr lang="ru-RU" sz="2000" b="1" dirty="0" smtClean="0"/>
              <a:t>Подсказка В (4 балла ).</a:t>
            </a:r>
          </a:p>
          <a:p>
            <a:pPr algn="ctr">
              <a:buNone/>
            </a:pPr>
            <a:endParaRPr lang="ru-RU" sz="2000" dirty="0" smtClean="0"/>
          </a:p>
          <a:p>
            <a:pPr>
              <a:buNone/>
            </a:pPr>
            <a:r>
              <a:rPr lang="ru-RU" sz="2000" b="1" dirty="0" smtClean="0"/>
              <a:t> </a:t>
            </a:r>
            <a:r>
              <a:rPr lang="ru-RU" sz="2000" dirty="0" smtClean="0"/>
              <a:t> Вещество В образуется  при действии на него  реагентом – единственно  жидким неметаллом в присутствии  собственной соли железа </a:t>
            </a:r>
            <a:r>
              <a:rPr lang="en-US" sz="2000" dirty="0" smtClean="0"/>
              <a:t>III</a:t>
            </a:r>
            <a:r>
              <a:rPr lang="ru-RU" sz="2000" dirty="0" smtClean="0"/>
              <a:t>.</a:t>
            </a:r>
          </a:p>
          <a:p>
            <a:pPr>
              <a:buNone/>
            </a:pPr>
            <a:endParaRPr lang="ru-RU" sz="2000" dirty="0" smtClean="0"/>
          </a:p>
          <a:p>
            <a:pPr>
              <a:buNone/>
            </a:pPr>
            <a:r>
              <a:rPr lang="ru-RU" sz="2000" dirty="0" smtClean="0"/>
              <a:t> </a:t>
            </a:r>
          </a:p>
          <a:p>
            <a:pPr algn="ctr">
              <a:buNone/>
            </a:pPr>
            <a:r>
              <a:rPr lang="ru-RU" sz="2000" b="1" dirty="0" smtClean="0"/>
              <a:t>Подсказка В (3 балла)</a:t>
            </a:r>
            <a:endParaRPr lang="ru-RU" sz="2000" dirty="0" smtClean="0"/>
          </a:p>
          <a:p>
            <a:pPr>
              <a:buNone/>
            </a:pPr>
            <a:r>
              <a:rPr lang="ru-RU" sz="2000" b="1" dirty="0" smtClean="0"/>
              <a:t> </a:t>
            </a:r>
            <a:endParaRPr lang="ru-RU" sz="2000" dirty="0" smtClean="0"/>
          </a:p>
          <a:p>
            <a:pPr>
              <a:buNone/>
            </a:pPr>
            <a:r>
              <a:rPr lang="ru-RU" sz="2000" dirty="0" smtClean="0"/>
              <a:t> Вещество В  имеет молярную массу157 г/моль, в его состав входят </a:t>
            </a:r>
            <a:r>
              <a:rPr lang="ru-RU" sz="2000" dirty="0" err="1" smtClean="0"/>
              <a:t>бензольное</a:t>
            </a:r>
            <a:r>
              <a:rPr lang="ru-RU" sz="2000" dirty="0" smtClean="0"/>
              <a:t> кольцо и один атом галогена.</a:t>
            </a:r>
          </a:p>
          <a:p>
            <a:pPr>
              <a:buNone/>
            </a:pPr>
            <a:r>
              <a:rPr lang="ru-RU" sz="2000" dirty="0" smtClean="0"/>
              <a:t> </a:t>
            </a:r>
          </a:p>
          <a:p>
            <a:endParaRPr lang="ru-RU" sz="2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/>
              <a:t>Вещество В  </a:t>
            </a:r>
            <a:r>
              <a:rPr lang="ru-RU" b="1" dirty="0" smtClean="0">
                <a:solidFill>
                  <a:srgbClr val="FF0000"/>
                </a:solidFill>
              </a:rPr>
              <a:t>- </a:t>
            </a:r>
            <a:r>
              <a:rPr lang="ru-RU" b="1" dirty="0" err="1" smtClean="0">
                <a:solidFill>
                  <a:srgbClr val="FF0000"/>
                </a:solidFill>
              </a:rPr>
              <a:t>вромбензол</a:t>
            </a:r>
            <a:endParaRPr lang="ru-RU" b="1" dirty="0">
              <a:solidFill>
                <a:srgbClr val="FF0000"/>
              </a:solidFill>
            </a:endParaRPr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 rot="16200000" flipH="1">
            <a:off x="1250133" y="4250537"/>
            <a:ext cx="1285884" cy="71438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Прямая соединительная линия 5"/>
          <p:cNvCxnSpPr/>
          <p:nvPr/>
        </p:nvCxnSpPr>
        <p:spPr>
          <a:xfrm>
            <a:off x="2928926" y="2500306"/>
            <a:ext cx="914400" cy="91440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/>
          <p:cNvCxnSpPr/>
          <p:nvPr/>
        </p:nvCxnSpPr>
        <p:spPr>
          <a:xfrm rot="5400000" flipH="1" flipV="1">
            <a:off x="1850209" y="2507453"/>
            <a:ext cx="928694" cy="91440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 rot="16200000" flipH="1">
            <a:off x="3250397" y="4179099"/>
            <a:ext cx="1285884" cy="71438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 rot="5400000">
            <a:off x="3071802" y="5143512"/>
            <a:ext cx="928694" cy="642942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 rot="10800000">
            <a:off x="2071670" y="5143512"/>
            <a:ext cx="928694" cy="857256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Блок-схема: узел 19"/>
          <p:cNvSpPr/>
          <p:nvPr/>
        </p:nvSpPr>
        <p:spPr>
          <a:xfrm>
            <a:off x="2357422" y="3429000"/>
            <a:ext cx="1143008" cy="1714512"/>
          </a:xfrm>
          <a:prstGeom prst="flowChartConnector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TextBox 22"/>
          <p:cNvSpPr txBox="1"/>
          <p:nvPr/>
        </p:nvSpPr>
        <p:spPr>
          <a:xfrm>
            <a:off x="2571736" y="2000240"/>
            <a:ext cx="62730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Br</a:t>
            </a:r>
            <a:endParaRPr lang="ru-RU" sz="2000" b="1" dirty="0"/>
          </a:p>
        </p:txBody>
      </p:sp>
      <p:pic>
        <p:nvPicPr>
          <p:cNvPr id="24" name="Содержимое 23"/>
          <p:cNvPicPr>
            <a:picLocks noGrp="1"/>
          </p:cNvPicPr>
          <p:nvPr>
            <p:ph sz="quarter"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5072066" y="2285992"/>
            <a:ext cx="3071834" cy="33575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Другая 1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70C0"/>
      </a:accent6>
      <a:hlink>
        <a:srgbClr val="17BBFD"/>
      </a:hlink>
      <a:folHlink>
        <a:srgbClr val="FF79C2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127</TotalTime>
  <Words>196</Words>
  <Application>Microsoft Office PowerPoint</Application>
  <PresentationFormat>Экран (4:3)</PresentationFormat>
  <Paragraphs>102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Эркер</vt:lpstr>
      <vt:lpstr>МОУ   Квитокская средняя общеобразовательная школа. </vt:lpstr>
      <vt:lpstr>«Поставь перед собой сто учителей – они окажутся бессильны, если ты не можешь сам заставить себя и сам требовать от себя».  В.А.Сухомлинский                                             </vt:lpstr>
      <vt:lpstr>Тема урока:  Химия и производство.</vt:lpstr>
      <vt:lpstr>Слайд 4</vt:lpstr>
      <vt:lpstr>Секретное производство</vt:lpstr>
      <vt:lpstr>Слайд 6</vt:lpstr>
      <vt:lpstr>Вещество А - бензол</vt:lpstr>
      <vt:lpstr>Слайд 8</vt:lpstr>
      <vt:lpstr>Вещество В  - вромбензол</vt:lpstr>
      <vt:lpstr>Слайд 10</vt:lpstr>
      <vt:lpstr>Вещество С - фенол</vt:lpstr>
      <vt:lpstr>Слайд 12</vt:lpstr>
      <vt:lpstr>Слайд 13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левицкая </dc:creator>
  <cp:lastModifiedBy>левицкая </cp:lastModifiedBy>
  <cp:revision>17</cp:revision>
  <dcterms:created xsi:type="dcterms:W3CDTF">2011-04-15T10:56:51Z</dcterms:created>
  <dcterms:modified xsi:type="dcterms:W3CDTF">2011-10-05T03:12:07Z</dcterms:modified>
</cp:coreProperties>
</file>