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2" r:id="rId1"/>
  </p:sldMasterIdLst>
  <p:sldIdLst>
    <p:sldId id="256" r:id="rId2"/>
    <p:sldId id="257" r:id="rId3"/>
    <p:sldId id="258" r:id="rId4"/>
    <p:sldId id="270" r:id="rId5"/>
    <p:sldId id="265" r:id="rId6"/>
    <p:sldId id="271" r:id="rId7"/>
    <p:sldId id="279" r:id="rId8"/>
    <p:sldId id="273" r:id="rId9"/>
    <p:sldId id="272" r:id="rId10"/>
    <p:sldId id="274" r:id="rId11"/>
    <p:sldId id="275" r:id="rId12"/>
    <p:sldId id="280" r:id="rId13"/>
    <p:sldId id="278" r:id="rId14"/>
    <p:sldId id="276" r:id="rId15"/>
    <p:sldId id="277" r:id="rId16"/>
    <p:sldId id="281" r:id="rId17"/>
    <p:sldId id="28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image" Target="../media/image18.wmf"/><Relationship Id="rId18" Type="http://schemas.openxmlformats.org/officeDocument/2006/relationships/image" Target="../media/image23.wmf"/><Relationship Id="rId3" Type="http://schemas.openxmlformats.org/officeDocument/2006/relationships/image" Target="../media/image8.wmf"/><Relationship Id="rId21" Type="http://schemas.openxmlformats.org/officeDocument/2006/relationships/image" Target="../media/image26.wmf"/><Relationship Id="rId7" Type="http://schemas.openxmlformats.org/officeDocument/2006/relationships/image" Target="../media/image12.wmf"/><Relationship Id="rId12" Type="http://schemas.openxmlformats.org/officeDocument/2006/relationships/image" Target="../media/image17.wmf"/><Relationship Id="rId17" Type="http://schemas.openxmlformats.org/officeDocument/2006/relationships/image" Target="../media/image22.wmf"/><Relationship Id="rId25" Type="http://schemas.openxmlformats.org/officeDocument/2006/relationships/image" Target="../media/image30.wmf"/><Relationship Id="rId2" Type="http://schemas.openxmlformats.org/officeDocument/2006/relationships/image" Target="../media/image7.wmf"/><Relationship Id="rId16" Type="http://schemas.openxmlformats.org/officeDocument/2006/relationships/image" Target="../media/image21.wmf"/><Relationship Id="rId20" Type="http://schemas.openxmlformats.org/officeDocument/2006/relationships/image" Target="../media/image25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11" Type="http://schemas.openxmlformats.org/officeDocument/2006/relationships/image" Target="../media/image16.wmf"/><Relationship Id="rId24" Type="http://schemas.openxmlformats.org/officeDocument/2006/relationships/image" Target="../media/image29.wmf"/><Relationship Id="rId5" Type="http://schemas.openxmlformats.org/officeDocument/2006/relationships/image" Target="../media/image10.wmf"/><Relationship Id="rId15" Type="http://schemas.openxmlformats.org/officeDocument/2006/relationships/image" Target="../media/image20.wmf"/><Relationship Id="rId23" Type="http://schemas.openxmlformats.org/officeDocument/2006/relationships/image" Target="../media/image28.wmf"/><Relationship Id="rId10" Type="http://schemas.openxmlformats.org/officeDocument/2006/relationships/image" Target="../media/image15.wmf"/><Relationship Id="rId19" Type="http://schemas.openxmlformats.org/officeDocument/2006/relationships/image" Target="../media/image24.wmf"/><Relationship Id="rId4" Type="http://schemas.openxmlformats.org/officeDocument/2006/relationships/image" Target="../media/image9.wmf"/><Relationship Id="rId9" Type="http://schemas.openxmlformats.org/officeDocument/2006/relationships/image" Target="../media/image14.wmf"/><Relationship Id="rId14" Type="http://schemas.openxmlformats.org/officeDocument/2006/relationships/image" Target="../media/image19.wmf"/><Relationship Id="rId22" Type="http://schemas.openxmlformats.org/officeDocument/2006/relationships/image" Target="../media/image27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image" Target="../media/image18.wmf"/><Relationship Id="rId18" Type="http://schemas.openxmlformats.org/officeDocument/2006/relationships/image" Target="../media/image23.wmf"/><Relationship Id="rId26" Type="http://schemas.openxmlformats.org/officeDocument/2006/relationships/image" Target="../media/image31.wmf"/><Relationship Id="rId3" Type="http://schemas.openxmlformats.org/officeDocument/2006/relationships/image" Target="../media/image8.wmf"/><Relationship Id="rId21" Type="http://schemas.openxmlformats.org/officeDocument/2006/relationships/image" Target="../media/image26.wmf"/><Relationship Id="rId7" Type="http://schemas.openxmlformats.org/officeDocument/2006/relationships/image" Target="../media/image12.wmf"/><Relationship Id="rId12" Type="http://schemas.openxmlformats.org/officeDocument/2006/relationships/image" Target="../media/image17.wmf"/><Relationship Id="rId17" Type="http://schemas.openxmlformats.org/officeDocument/2006/relationships/image" Target="../media/image22.wmf"/><Relationship Id="rId25" Type="http://schemas.openxmlformats.org/officeDocument/2006/relationships/image" Target="../media/image30.wmf"/><Relationship Id="rId2" Type="http://schemas.openxmlformats.org/officeDocument/2006/relationships/image" Target="../media/image7.wmf"/><Relationship Id="rId16" Type="http://schemas.openxmlformats.org/officeDocument/2006/relationships/image" Target="../media/image21.wmf"/><Relationship Id="rId20" Type="http://schemas.openxmlformats.org/officeDocument/2006/relationships/image" Target="../media/image25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11" Type="http://schemas.openxmlformats.org/officeDocument/2006/relationships/image" Target="../media/image16.wmf"/><Relationship Id="rId24" Type="http://schemas.openxmlformats.org/officeDocument/2006/relationships/image" Target="../media/image29.wmf"/><Relationship Id="rId5" Type="http://schemas.openxmlformats.org/officeDocument/2006/relationships/image" Target="../media/image10.wmf"/><Relationship Id="rId15" Type="http://schemas.openxmlformats.org/officeDocument/2006/relationships/image" Target="../media/image20.wmf"/><Relationship Id="rId23" Type="http://schemas.openxmlformats.org/officeDocument/2006/relationships/image" Target="../media/image28.wmf"/><Relationship Id="rId28" Type="http://schemas.openxmlformats.org/officeDocument/2006/relationships/image" Target="../media/image33.wmf"/><Relationship Id="rId10" Type="http://schemas.openxmlformats.org/officeDocument/2006/relationships/image" Target="../media/image15.wmf"/><Relationship Id="rId19" Type="http://schemas.openxmlformats.org/officeDocument/2006/relationships/image" Target="../media/image24.wmf"/><Relationship Id="rId4" Type="http://schemas.openxmlformats.org/officeDocument/2006/relationships/image" Target="../media/image9.wmf"/><Relationship Id="rId9" Type="http://schemas.openxmlformats.org/officeDocument/2006/relationships/image" Target="../media/image14.wmf"/><Relationship Id="rId14" Type="http://schemas.openxmlformats.org/officeDocument/2006/relationships/image" Target="../media/image19.wmf"/><Relationship Id="rId22" Type="http://schemas.openxmlformats.org/officeDocument/2006/relationships/image" Target="../media/image27.wmf"/><Relationship Id="rId27" Type="http://schemas.openxmlformats.org/officeDocument/2006/relationships/image" Target="../media/image3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4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E94FE-551D-451A-84F8-1ADC3943EA0A}" type="datetimeFigureOut">
              <a:rPr lang="ru-RU" smtClean="0"/>
              <a:pPr/>
              <a:t>10.10.2011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B32B5-478E-4DAE-AFD2-BE420510A8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E94FE-551D-451A-84F8-1ADC3943EA0A}" type="datetimeFigureOut">
              <a:rPr lang="ru-RU" smtClean="0"/>
              <a:pPr/>
              <a:t>10.10.2011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B32B5-478E-4DAE-AFD2-BE420510A8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E94FE-551D-451A-84F8-1ADC3943EA0A}" type="datetimeFigureOut">
              <a:rPr lang="ru-RU" smtClean="0"/>
              <a:pPr/>
              <a:t>10.10.2011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B32B5-478E-4DAE-AFD2-BE420510A8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E94FE-551D-451A-84F8-1ADC3943EA0A}" type="datetimeFigureOut">
              <a:rPr lang="ru-RU" smtClean="0"/>
              <a:pPr/>
              <a:t>10.10.2011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B32B5-478E-4DAE-AFD2-BE420510A8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E94FE-551D-451A-84F8-1ADC3943EA0A}" type="datetimeFigureOut">
              <a:rPr lang="ru-RU" smtClean="0"/>
              <a:pPr/>
              <a:t>10.10.2011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B32B5-478E-4DAE-AFD2-BE420510A8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E94FE-551D-451A-84F8-1ADC3943EA0A}" type="datetimeFigureOut">
              <a:rPr lang="ru-RU" smtClean="0"/>
              <a:pPr/>
              <a:t>10.10.2011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B32B5-478E-4DAE-AFD2-BE420510A8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E94FE-551D-451A-84F8-1ADC3943EA0A}" type="datetimeFigureOut">
              <a:rPr lang="ru-RU" smtClean="0"/>
              <a:pPr/>
              <a:t>10.10.2011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B32B5-478E-4DAE-AFD2-BE420510A8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E94FE-551D-451A-84F8-1ADC3943EA0A}" type="datetimeFigureOut">
              <a:rPr lang="ru-RU" smtClean="0"/>
              <a:pPr/>
              <a:t>10.10.2011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B32B5-478E-4DAE-AFD2-BE420510A8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E94FE-551D-451A-84F8-1ADC3943EA0A}" type="datetimeFigureOut">
              <a:rPr lang="ru-RU" smtClean="0"/>
              <a:pPr/>
              <a:t>10.10.2011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B32B5-478E-4DAE-AFD2-BE420510A8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E94FE-551D-451A-84F8-1ADC3943EA0A}" type="datetimeFigureOut">
              <a:rPr lang="ru-RU" smtClean="0"/>
              <a:pPr/>
              <a:t>10.10.2011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B32B5-478E-4DAE-AFD2-BE420510A8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E94FE-551D-451A-84F8-1ADC3943EA0A}" type="datetimeFigureOut">
              <a:rPr lang="ru-RU" smtClean="0"/>
              <a:pPr/>
              <a:t>10.10.2011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DEB32B5-478E-4DAE-AFD2-BE420510A84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FCE94FE-551D-451A-84F8-1ADC3943EA0A}" type="datetimeFigureOut">
              <a:rPr lang="ru-RU" smtClean="0"/>
              <a:pPr/>
              <a:t>10.10.2011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DEB32B5-478E-4DAE-AFD2-BE420510A84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9.bin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4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0.bin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4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gif"/><Relationship Id="rId2" Type="http://schemas.openxmlformats.org/officeDocument/2006/relationships/image" Target="../media/image44.wmf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wmf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gif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gif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oleObject" Target="../embeddings/oleObject11.bin"/><Relationship Id="rId18" Type="http://schemas.openxmlformats.org/officeDocument/2006/relationships/oleObject" Target="../embeddings/oleObject16.bin"/><Relationship Id="rId26" Type="http://schemas.openxmlformats.org/officeDocument/2006/relationships/oleObject" Target="../embeddings/oleObject24.bin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9.bin"/><Relationship Id="rId7" Type="http://schemas.openxmlformats.org/officeDocument/2006/relationships/oleObject" Target="../embeddings/oleObject5.bin"/><Relationship Id="rId12" Type="http://schemas.openxmlformats.org/officeDocument/2006/relationships/oleObject" Target="../embeddings/oleObject10.bin"/><Relationship Id="rId17" Type="http://schemas.openxmlformats.org/officeDocument/2006/relationships/oleObject" Target="../embeddings/oleObject15.bin"/><Relationship Id="rId25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4.bin"/><Relationship Id="rId20" Type="http://schemas.openxmlformats.org/officeDocument/2006/relationships/oleObject" Target="../embeddings/oleObject18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11" Type="http://schemas.openxmlformats.org/officeDocument/2006/relationships/oleObject" Target="../embeddings/oleObject9.bin"/><Relationship Id="rId24" Type="http://schemas.openxmlformats.org/officeDocument/2006/relationships/oleObject" Target="../embeddings/oleObject22.bin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13.bin"/><Relationship Id="rId23" Type="http://schemas.openxmlformats.org/officeDocument/2006/relationships/oleObject" Target="../embeddings/oleObject21.bin"/><Relationship Id="rId10" Type="http://schemas.openxmlformats.org/officeDocument/2006/relationships/oleObject" Target="../embeddings/oleObject8.bin"/><Relationship Id="rId19" Type="http://schemas.openxmlformats.org/officeDocument/2006/relationships/oleObject" Target="../embeddings/oleObject17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Relationship Id="rId14" Type="http://schemas.openxmlformats.org/officeDocument/2006/relationships/oleObject" Target="../embeddings/oleObject12.bin"/><Relationship Id="rId22" Type="http://schemas.openxmlformats.org/officeDocument/2006/relationships/oleObject" Target="../embeddings/oleObject20.bin"/><Relationship Id="rId27" Type="http://schemas.openxmlformats.org/officeDocument/2006/relationships/oleObject" Target="../embeddings/oleObject25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13" Type="http://schemas.openxmlformats.org/officeDocument/2006/relationships/oleObject" Target="../embeddings/oleObject36.bin"/><Relationship Id="rId18" Type="http://schemas.openxmlformats.org/officeDocument/2006/relationships/oleObject" Target="../embeddings/oleObject41.bin"/><Relationship Id="rId26" Type="http://schemas.openxmlformats.org/officeDocument/2006/relationships/oleObject" Target="../embeddings/oleObject49.bin"/><Relationship Id="rId3" Type="http://schemas.openxmlformats.org/officeDocument/2006/relationships/oleObject" Target="../embeddings/oleObject26.bin"/><Relationship Id="rId21" Type="http://schemas.openxmlformats.org/officeDocument/2006/relationships/oleObject" Target="../embeddings/oleObject44.bin"/><Relationship Id="rId7" Type="http://schemas.openxmlformats.org/officeDocument/2006/relationships/oleObject" Target="../embeddings/oleObject30.bin"/><Relationship Id="rId12" Type="http://schemas.openxmlformats.org/officeDocument/2006/relationships/oleObject" Target="../embeddings/oleObject35.bin"/><Relationship Id="rId17" Type="http://schemas.openxmlformats.org/officeDocument/2006/relationships/oleObject" Target="../embeddings/oleObject40.bin"/><Relationship Id="rId25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9.bin"/><Relationship Id="rId20" Type="http://schemas.openxmlformats.org/officeDocument/2006/relationships/oleObject" Target="../embeddings/oleObject43.bin"/><Relationship Id="rId29" Type="http://schemas.openxmlformats.org/officeDocument/2006/relationships/oleObject" Target="../embeddings/oleObject52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9.bin"/><Relationship Id="rId11" Type="http://schemas.openxmlformats.org/officeDocument/2006/relationships/oleObject" Target="../embeddings/oleObject34.bin"/><Relationship Id="rId24" Type="http://schemas.openxmlformats.org/officeDocument/2006/relationships/oleObject" Target="../embeddings/oleObject47.bin"/><Relationship Id="rId5" Type="http://schemas.openxmlformats.org/officeDocument/2006/relationships/oleObject" Target="../embeddings/oleObject28.bin"/><Relationship Id="rId15" Type="http://schemas.openxmlformats.org/officeDocument/2006/relationships/oleObject" Target="../embeddings/oleObject38.bin"/><Relationship Id="rId23" Type="http://schemas.openxmlformats.org/officeDocument/2006/relationships/oleObject" Target="../embeddings/oleObject46.bin"/><Relationship Id="rId28" Type="http://schemas.openxmlformats.org/officeDocument/2006/relationships/oleObject" Target="../embeddings/oleObject51.bin"/><Relationship Id="rId10" Type="http://schemas.openxmlformats.org/officeDocument/2006/relationships/oleObject" Target="../embeddings/oleObject33.bin"/><Relationship Id="rId19" Type="http://schemas.openxmlformats.org/officeDocument/2006/relationships/oleObject" Target="../embeddings/oleObject42.bin"/><Relationship Id="rId4" Type="http://schemas.openxmlformats.org/officeDocument/2006/relationships/oleObject" Target="../embeddings/oleObject27.bin"/><Relationship Id="rId9" Type="http://schemas.openxmlformats.org/officeDocument/2006/relationships/oleObject" Target="../embeddings/oleObject32.bin"/><Relationship Id="rId14" Type="http://schemas.openxmlformats.org/officeDocument/2006/relationships/oleObject" Target="../embeddings/oleObject37.bin"/><Relationship Id="rId22" Type="http://schemas.openxmlformats.org/officeDocument/2006/relationships/oleObject" Target="../embeddings/oleObject45.bin"/><Relationship Id="rId27" Type="http://schemas.openxmlformats.org/officeDocument/2006/relationships/oleObject" Target="../embeddings/oleObject50.bin"/><Relationship Id="rId30" Type="http://schemas.openxmlformats.org/officeDocument/2006/relationships/oleObject" Target="../embeddings/oleObject53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56.bin"/><Relationship Id="rId4" Type="http://schemas.openxmlformats.org/officeDocument/2006/relationships/oleObject" Target="../embeddings/oleObject55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58.bin"/><Relationship Id="rId4" Type="http://schemas.openxmlformats.org/officeDocument/2006/relationships/oleObject" Target="../embeddings/oleObject5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1" name="Picture 1" descr="D:\Мои документы\картинки\STDDIR2\BS01992_.WMF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4786314" cy="6825827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1142984"/>
            <a:ext cx="8429684" cy="3357586"/>
          </a:xfrm>
        </p:spPr>
        <p:txBody>
          <a:bodyPr>
            <a:normAutofit fontScale="90000"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ru-RU" b="1" cap="all" dirty="0" smtClean="0">
                <a:ln/>
                <a:solidFill>
                  <a:srgbClr val="FFC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Исследование функции на монотонность и экстремумы с помощью производной</a:t>
            </a:r>
            <a:r>
              <a:rPr lang="ru-RU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.</a:t>
            </a:r>
            <a:endParaRPr lang="ru-RU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5786" y="4857760"/>
            <a:ext cx="7854696" cy="1752600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</a:rPr>
              <a:t>Презентацию подготовила</a:t>
            </a:r>
          </a:p>
          <a:p>
            <a:r>
              <a:rPr lang="ru-RU" sz="2000" b="1" dirty="0" smtClean="0">
                <a:solidFill>
                  <a:schemeClr val="bg1"/>
                </a:solidFill>
              </a:rPr>
              <a:t>Учитель математики І кв. категории</a:t>
            </a:r>
          </a:p>
          <a:p>
            <a:r>
              <a:rPr lang="ru-RU" sz="2000" b="1" dirty="0" smtClean="0">
                <a:solidFill>
                  <a:schemeClr val="bg1"/>
                </a:solidFill>
              </a:rPr>
              <a:t>Наседкина О. А.</a:t>
            </a:r>
            <a:endParaRPr lang="ru-RU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7458100" cy="771508"/>
          </a:xfrm>
        </p:spPr>
        <p:txBody>
          <a:bodyPr/>
          <a:lstStyle/>
          <a:p>
            <a:r>
              <a:rPr lang="ru-RU" sz="2800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3)</a:t>
            </a:r>
            <a:r>
              <a:rPr lang="ru-RU" sz="3200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На рисунке дан график некоторой функции</a:t>
            </a: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28596" y="1571612"/>
            <a:ext cx="2814638" cy="45720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ru-RU" sz="2000" dirty="0" smtClean="0"/>
              <a:t>На какие точки делятся стационарные точки? </a:t>
            </a:r>
          </a:p>
          <a:p>
            <a:pPr>
              <a:buFont typeface="Wingdings" pitchFamily="2" charset="2"/>
              <a:buChar char="§"/>
            </a:pPr>
            <a:r>
              <a:rPr lang="ru-RU" sz="2000" dirty="0" smtClean="0"/>
              <a:t>Какие точки называются критическими? </a:t>
            </a:r>
          </a:p>
          <a:p>
            <a:r>
              <a:rPr lang="ru-RU" sz="2000" dirty="0" smtClean="0"/>
              <a:t>Как их еще называют? </a:t>
            </a:r>
          </a:p>
          <a:p>
            <a:pPr>
              <a:buFont typeface="Wingdings" pitchFamily="2" charset="2"/>
              <a:buChar char="§"/>
            </a:pPr>
            <a:r>
              <a:rPr lang="ru-RU" sz="2000" dirty="0" smtClean="0"/>
              <a:t>Назовите стационарные точки.</a:t>
            </a:r>
          </a:p>
          <a:p>
            <a:pPr>
              <a:buFont typeface="Wingdings" pitchFamily="2" charset="2"/>
              <a:buChar char="§"/>
            </a:pPr>
            <a:r>
              <a:rPr lang="ru-RU" sz="2000" dirty="0" smtClean="0"/>
              <a:t>Назовите критические точки</a:t>
            </a:r>
            <a:endParaRPr lang="ru-RU" sz="2000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2786050" y="857232"/>
          <a:ext cx="1143000" cy="431800"/>
        </p:xfrm>
        <a:graphic>
          <a:graphicData uri="http://schemas.openxmlformats.org/presentationml/2006/ole">
            <p:oleObj spid="_x0000_s21506" name="Формула" r:id="rId3" imgW="571320" imgH="215640" progId="Equation.3">
              <p:embed/>
            </p:oleObj>
          </a:graphicData>
        </a:graphic>
      </p:graphicFrame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57554" y="1320298"/>
            <a:ext cx="5635866" cy="4751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285728"/>
            <a:ext cx="7886728" cy="928694"/>
          </a:xfrm>
        </p:spPr>
        <p:txBody>
          <a:bodyPr/>
          <a:lstStyle/>
          <a:p>
            <a:r>
              <a:rPr lang="ru-RU" sz="2800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4) На рисунке дан график производной некоторой функции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00034" y="1676400"/>
            <a:ext cx="2928966" cy="45720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ru-RU" dirty="0" smtClean="0"/>
              <a:t> </a:t>
            </a:r>
            <a:r>
              <a:rPr lang="ru-RU" sz="1800" dirty="0" smtClean="0"/>
              <a:t>Какой знак будет иметь производная, если функция возрастает, убывает?</a:t>
            </a:r>
          </a:p>
          <a:p>
            <a:pPr>
              <a:buFont typeface="Wingdings" pitchFamily="2" charset="2"/>
              <a:buChar char="§"/>
            </a:pPr>
            <a:r>
              <a:rPr lang="ru-RU" sz="1800" dirty="0" smtClean="0"/>
              <a:t> Как с помощью производной определить точки максимума и минимума?</a:t>
            </a:r>
          </a:p>
          <a:p>
            <a:pPr>
              <a:buFont typeface="Wingdings" pitchFamily="2" charset="2"/>
              <a:buChar char="§"/>
            </a:pPr>
            <a:r>
              <a:rPr lang="ru-RU" sz="1800" dirty="0" smtClean="0"/>
              <a:t> По графику производной функции назовите промежутки возрастания, убывания функции.</a:t>
            </a:r>
          </a:p>
          <a:p>
            <a:pPr>
              <a:buFont typeface="Wingdings" pitchFamily="2" charset="2"/>
              <a:buChar char="§"/>
            </a:pPr>
            <a:r>
              <a:rPr lang="ru-RU" sz="1800" dirty="0" smtClean="0"/>
              <a:t>Назовите точки минимума, максимума.</a:t>
            </a:r>
            <a:endParaRPr lang="ru-RU" sz="1800" dirty="0"/>
          </a:p>
        </p:txBody>
      </p:sp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2571736" y="785794"/>
          <a:ext cx="1143000" cy="431800"/>
        </p:xfrm>
        <a:graphic>
          <a:graphicData uri="http://schemas.openxmlformats.org/presentationml/2006/ole">
            <p:oleObj spid="_x0000_s22530" name="Формула" r:id="rId3" imgW="571320" imgH="215640" progId="Equation.3">
              <p:embed/>
            </p:oleObj>
          </a:graphicData>
        </a:graphic>
      </p:graphicFrame>
      <p:pic>
        <p:nvPicPr>
          <p:cNvPr id="6" name="Содержимое 5"/>
          <p:cNvPicPr>
            <a:picLocks noGrp="1"/>
          </p:cNvPicPr>
          <p:nvPr>
            <p:ph sz="half" idx="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3500430" y="1214422"/>
            <a:ext cx="5643570" cy="514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4572000" y="4000504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-4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5429256" y="3857628"/>
            <a:ext cx="340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-1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6929454" y="3929066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4</a:t>
            </a: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D:\Мои документы\картинки\CORPBAS\J0079189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0694" y="500042"/>
            <a:ext cx="3233755" cy="585439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9600" dirty="0" smtClean="0">
                <a:solidFill>
                  <a:srgbClr val="FFC000"/>
                </a:solidFill>
                <a:latin typeface="Monotype Corsiva" pitchFamily="66" charset="0"/>
              </a:rPr>
              <a:t>физминутка</a:t>
            </a:r>
            <a:endParaRPr lang="ru-RU" sz="9600" dirty="0">
              <a:solidFill>
                <a:srgbClr val="FFC000"/>
              </a:solidFill>
              <a:latin typeface="Monotype Corsiva" pitchFamily="66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4579" name="Picture 3" descr="D:\Мои документы\картинки\HOMEANIM\AG00314_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2571744"/>
            <a:ext cx="2643206" cy="40506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785818"/>
          </a:xfrm>
          <a:solidFill>
            <a:schemeClr val="bg1"/>
          </a:solidFill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Работа по опорному конспекту</a:t>
            </a:r>
            <a:endParaRPr lang="ru-RU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4" name="Рисунок 3" descr="F:\картинки\STDDIR2\ED00316_.WMF"/>
          <p:cNvPicPr/>
          <p:nvPr/>
        </p:nvPicPr>
        <p:blipFill>
          <a:blip r:embed="rId2">
            <a:grayscl/>
          </a:blip>
          <a:srcRect/>
          <a:stretch>
            <a:fillRect/>
          </a:stretch>
        </p:blipFill>
        <p:spPr bwMode="auto">
          <a:xfrm>
            <a:off x="6143636" y="4572008"/>
            <a:ext cx="3000364" cy="2071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364333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3200" b="1" dirty="0" smtClean="0">
                <a:latin typeface="Cambria Math" pitchFamily="18" charset="0"/>
                <a:ea typeface="Cambria Math" pitchFamily="18" charset="0"/>
              </a:rPr>
              <a:t>Как исследовать функцию на монотонность?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3200" b="1" dirty="0" smtClean="0">
                <a:latin typeface="Cambria Math" pitchFamily="18" charset="0"/>
                <a:ea typeface="Cambria Math" pitchFamily="18" charset="0"/>
              </a:rPr>
              <a:t>Как определить точку максимума и </a:t>
            </a:r>
            <a:r>
              <a:rPr lang="ru-RU" sz="3200" b="1" dirty="0" smtClean="0">
                <a:latin typeface="Cambria Math" pitchFamily="18" charset="0"/>
                <a:ea typeface="Cambria Math" pitchFamily="18" charset="0"/>
              </a:rPr>
              <a:t>максимум функции</a:t>
            </a:r>
            <a:r>
              <a:rPr lang="ru-RU" sz="3200" b="1" dirty="0" smtClean="0">
                <a:latin typeface="Cambria Math" pitchFamily="18" charset="0"/>
                <a:ea typeface="Cambria Math" pitchFamily="18" charset="0"/>
              </a:rPr>
              <a:t>?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3200" b="1" dirty="0" smtClean="0">
                <a:latin typeface="Cambria Math" pitchFamily="18" charset="0"/>
                <a:ea typeface="Cambria Math" pitchFamily="18" charset="0"/>
              </a:rPr>
              <a:t>Как определить точку минимума и минимум функции?</a:t>
            </a:r>
            <a:endParaRPr lang="ru-RU" sz="3200" b="1" dirty="0">
              <a:latin typeface="Cambria Math" pitchFamily="18" charset="0"/>
              <a:ea typeface="Cambria Math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 descr="F:\картинки\STDDIR4\PE02481_.WMF"/>
          <p:cNvPicPr>
            <a:picLocks noGrp="1"/>
          </p:cNvPicPr>
          <p:nvPr>
            <p:ph type="pic" idx="1"/>
          </p:nvPr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22779" b="22779"/>
          <a:stretch>
            <a:fillRect/>
          </a:stretch>
        </p:blipFill>
        <p:spPr bwMode="auto">
          <a:xfrm rot="583825">
            <a:off x="5148621" y="1440533"/>
            <a:ext cx="3704510" cy="3757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609600" y="2428868"/>
            <a:ext cx="3748086" cy="35719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2000" dirty="0" smtClean="0"/>
              <a:t>Каждая группа получает задание. Все условия и требования работы описаны на карточках .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/>
              <a:t>По окончанию выполнения задания проходит взаимопроверка. Выставляются оценки членам группы по данному заданию и итоговые оценки в оценочных листах.</a:t>
            </a:r>
            <a:endParaRPr lang="ru-RU" sz="2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928670"/>
            <a:ext cx="4938252" cy="1214446"/>
          </a:xfrm>
        </p:spPr>
        <p:txBody>
          <a:bodyPr>
            <a:noAutofit/>
          </a:bodyPr>
          <a:lstStyle/>
          <a:p>
            <a:pPr algn="ctr"/>
            <a:r>
              <a:rPr lang="ru-RU" sz="5400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Самостоятельная работа</a:t>
            </a:r>
            <a:endParaRPr lang="ru-RU" sz="5400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Monotype Corsiva" pitchFamily="66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714356"/>
            <a:ext cx="7772400" cy="1362456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cap="all" dirty="0" smtClean="0">
                <a:ln w="0"/>
                <a:solidFill>
                  <a:schemeClr val="tx1"/>
                </a:solidFill>
                <a:effectLst>
                  <a:reflection blurRad="12700" stA="50000" endPos="50000" dist="5000" dir="5400000" sy="-100000" rotWithShape="0"/>
                </a:effectLst>
              </a:rPr>
              <a:t>Домашнее задание</a:t>
            </a:r>
            <a:endParaRPr lang="ru-RU" cap="all" dirty="0">
              <a:ln w="0"/>
              <a:solidFill>
                <a:schemeClr val="tx1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4800" dirty="0" smtClean="0">
                <a:solidFill>
                  <a:srgbClr val="FFFF00"/>
                </a:solidFill>
                <a:latin typeface="Cambria Math" pitchFamily="18" charset="0"/>
                <a:ea typeface="Cambria Math" pitchFamily="18" charset="0"/>
              </a:rPr>
              <a:t>§44;   №44.21; 44.64(</a:t>
            </a:r>
            <a:r>
              <a:rPr lang="ru-RU" sz="4800" dirty="0" err="1" smtClean="0">
                <a:solidFill>
                  <a:srgbClr val="FFFF00"/>
                </a:solidFill>
                <a:latin typeface="Cambria Math" pitchFamily="18" charset="0"/>
                <a:ea typeface="Cambria Math" pitchFamily="18" charset="0"/>
              </a:rPr>
              <a:t>в,г</a:t>
            </a:r>
            <a:r>
              <a:rPr lang="ru-RU" sz="4800" dirty="0" smtClean="0">
                <a:solidFill>
                  <a:srgbClr val="FFFF00"/>
                </a:solidFill>
                <a:latin typeface="Cambria Math" pitchFamily="18" charset="0"/>
                <a:ea typeface="Cambria Math" pitchFamily="18" charset="0"/>
              </a:rPr>
              <a:t>);</a:t>
            </a:r>
          </a:p>
          <a:p>
            <a:r>
              <a:rPr lang="ru-RU" sz="4800" u="sng" dirty="0" smtClean="0">
                <a:solidFill>
                  <a:srgbClr val="FFFF00"/>
                </a:solidFill>
                <a:latin typeface="Cambria Math" pitchFamily="18" charset="0"/>
                <a:ea typeface="Cambria Math" pitchFamily="18" charset="0"/>
              </a:rPr>
              <a:t>Дополнительно:44.68(</a:t>
            </a:r>
            <a:r>
              <a:rPr lang="ru-RU" sz="4800" u="sng" dirty="0" err="1" smtClean="0">
                <a:solidFill>
                  <a:srgbClr val="FFFF00"/>
                </a:solidFill>
                <a:latin typeface="Cambria Math" pitchFamily="18" charset="0"/>
                <a:ea typeface="Cambria Math" pitchFamily="18" charset="0"/>
              </a:rPr>
              <a:t>в,г</a:t>
            </a:r>
            <a:r>
              <a:rPr lang="ru-RU" sz="4800" u="sng" dirty="0" smtClean="0">
                <a:solidFill>
                  <a:srgbClr val="FFFF00"/>
                </a:solidFill>
                <a:latin typeface="Cambria Math" pitchFamily="18" charset="0"/>
                <a:ea typeface="Cambria Math" pitchFamily="18" charset="0"/>
              </a:rPr>
              <a:t>).</a:t>
            </a:r>
            <a:endParaRPr lang="ru-RU" sz="4800" u="sng" dirty="0">
              <a:solidFill>
                <a:srgbClr val="FFFF00"/>
              </a:solidFill>
              <a:latin typeface="Cambria Math" pitchFamily="18" charset="0"/>
              <a:ea typeface="Cambria Math" pitchFamily="18" charset="0"/>
            </a:endParaRPr>
          </a:p>
        </p:txBody>
      </p:sp>
      <p:pic>
        <p:nvPicPr>
          <p:cNvPr id="4" name="Рисунок 3" descr="D:\Мои документы\Мои рисунки\image001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00826" y="4286256"/>
            <a:ext cx="1714512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7772400" cy="1362456"/>
          </a:xfrm>
        </p:spPr>
        <p:txBody>
          <a:bodyPr/>
          <a:lstStyle/>
          <a:p>
            <a:r>
              <a:rPr lang="ru-RU" sz="9600" dirty="0" smtClean="0">
                <a:solidFill>
                  <a:srgbClr val="FFC000"/>
                </a:solidFill>
                <a:latin typeface="Monotype Corsiva" pitchFamily="66" charset="0"/>
              </a:rPr>
              <a:t>Итоги урока</a:t>
            </a:r>
            <a:endParaRPr lang="ru-RU" sz="9600" dirty="0">
              <a:solidFill>
                <a:srgbClr val="FFC000"/>
              </a:solidFill>
              <a:latin typeface="Monotype Corsiva" pitchFamily="66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solidFill>
                  <a:schemeClr val="tx1">
                    <a:lumMod val="95000"/>
                  </a:schemeClr>
                </a:solidFill>
              </a:rPr>
              <a:t>Работа с оценочными</a:t>
            </a:r>
          </a:p>
          <a:p>
            <a:r>
              <a:rPr lang="ru-RU" sz="4000" dirty="0" smtClean="0">
                <a:solidFill>
                  <a:schemeClr val="tx1">
                    <a:lumMod val="95000"/>
                  </a:schemeClr>
                </a:solidFill>
              </a:rPr>
              <a:t> листами</a:t>
            </a:r>
            <a:endParaRPr lang="ru-RU" sz="4000" dirty="0">
              <a:solidFill>
                <a:schemeClr val="tx1">
                  <a:lumMod val="95000"/>
                </a:schemeClr>
              </a:solidFill>
            </a:endParaRPr>
          </a:p>
        </p:txBody>
      </p:sp>
      <p:pic>
        <p:nvPicPr>
          <p:cNvPr id="4" name="Рисунок 3" descr="F:\картинки\HOMEANIM\AG00317_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2198" y="2571744"/>
            <a:ext cx="2609861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9" name="Picture 3" descr="D:\Мои документы\Мои рисунки\42790456_zvyozdnoe_nebo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67813" cy="687585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142984"/>
            <a:ext cx="8329642" cy="3500462"/>
          </a:xfrm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9600" b="1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Спасибо за внимание !</a:t>
            </a:r>
            <a:endParaRPr lang="ru-RU" sz="9600" b="1" dirty="0">
              <a:ln w="11430"/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самолет"/>
          <p:cNvPicPr>
            <a:picLocks noChangeAspect="1" noChangeArrowheads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785794"/>
            <a:ext cx="7929618" cy="557216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endParaRPr lang="ru-RU" sz="1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57158" y="642918"/>
            <a:ext cx="7715304" cy="4643470"/>
          </a:xfrm>
          <a:scene3d>
            <a:camera prst="perspectiveRelaxedModerately"/>
            <a:lightRig rig="threePt" dir="t"/>
          </a:scene3d>
        </p:spPr>
        <p:txBody>
          <a:bodyPr>
            <a:no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>
              <a:lnSpc>
                <a:spcPct val="100000"/>
              </a:lnSpc>
            </a:pPr>
            <a:r>
              <a:rPr lang="ru-RU" sz="3600" b="1" kern="10" spc="150" dirty="0" smtClean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/>
                <a:cs typeface="Arial"/>
              </a:rPr>
              <a:t>Теория без практики мертва</a:t>
            </a:r>
          </a:p>
          <a:p>
            <a:pPr algn="ctr">
              <a:lnSpc>
                <a:spcPct val="100000"/>
              </a:lnSpc>
            </a:pPr>
            <a:r>
              <a:rPr lang="ru-RU" sz="3600" b="1" kern="10" spc="150" dirty="0" smtClean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/>
                <a:cs typeface="Arial"/>
              </a:rPr>
              <a:t> или бесплодна, </a:t>
            </a:r>
          </a:p>
          <a:p>
            <a:pPr algn="ctr">
              <a:lnSpc>
                <a:spcPct val="100000"/>
              </a:lnSpc>
            </a:pPr>
            <a:r>
              <a:rPr lang="ru-RU" sz="3600" b="1" kern="10" spc="150" dirty="0" smtClean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/>
                <a:cs typeface="Arial"/>
              </a:rPr>
              <a:t>практика без теории</a:t>
            </a:r>
          </a:p>
          <a:p>
            <a:pPr algn="ctr">
              <a:lnSpc>
                <a:spcPct val="100000"/>
              </a:lnSpc>
            </a:pPr>
            <a:r>
              <a:rPr lang="ru-RU" sz="3600" b="1" kern="10" spc="150" dirty="0" smtClean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/>
                <a:cs typeface="Arial"/>
              </a:rPr>
              <a:t>  невозможна или пагубна.</a:t>
            </a:r>
          </a:p>
          <a:p>
            <a:pPr algn="ctr">
              <a:lnSpc>
                <a:spcPct val="100000"/>
              </a:lnSpc>
            </a:pPr>
            <a:r>
              <a:rPr lang="ru-RU" sz="3600" b="1" kern="10" spc="150" dirty="0" smtClean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/>
                <a:cs typeface="Arial"/>
              </a:rPr>
              <a:t>Для теории нужны знания,</a:t>
            </a:r>
          </a:p>
          <a:p>
            <a:pPr algn="ctr">
              <a:lnSpc>
                <a:spcPct val="100000"/>
              </a:lnSpc>
            </a:pPr>
            <a:r>
              <a:rPr lang="ru-RU" sz="3600" b="1" kern="10" spc="150" dirty="0" smtClean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/>
                <a:cs typeface="Arial"/>
              </a:rPr>
              <a:t> для практики, </a:t>
            </a:r>
          </a:p>
          <a:p>
            <a:pPr algn="ctr">
              <a:lnSpc>
                <a:spcPct val="100000"/>
              </a:lnSpc>
            </a:pPr>
            <a:r>
              <a:rPr lang="ru-RU" sz="3600" b="1" kern="10" spc="150" dirty="0" smtClean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"/>
                <a:cs typeface="Arial"/>
              </a:rPr>
              <a:t>сверх всего того, и умение</a:t>
            </a:r>
          </a:p>
          <a:p>
            <a:pPr algn="ctr">
              <a:lnSpc>
                <a:spcPct val="100000"/>
              </a:lnSpc>
            </a:pPr>
            <a:endParaRPr lang="ru-RU" sz="3600" b="1" kern="10" spc="150" dirty="0" smtClean="0">
              <a:ln w="11430"/>
              <a:solidFill>
                <a:srgbClr val="FF0000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Arial"/>
              <a:cs typeface="Arial"/>
            </a:endParaRPr>
          </a:p>
          <a:p>
            <a:pPr algn="r">
              <a:lnSpc>
                <a:spcPct val="100000"/>
              </a:lnSpc>
            </a:pPr>
            <a:r>
              <a:rPr lang="ru-RU" sz="3600" b="1" kern="10" spc="150" dirty="0" smtClean="0">
                <a:ln w="11430"/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/>
                <a:cs typeface="Times New Roman"/>
              </a:rPr>
              <a:t>А.Н. Крылов</a:t>
            </a:r>
          </a:p>
          <a:p>
            <a:pPr algn="ctr">
              <a:lnSpc>
                <a:spcPct val="100000"/>
              </a:lnSpc>
            </a:pPr>
            <a:endParaRPr lang="ru-RU" sz="3600" b="1" spc="150" dirty="0">
              <a:ln w="11430"/>
              <a:solidFill>
                <a:srgbClr val="FF0000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7772400" cy="1428759"/>
          </a:xfrm>
        </p:spPr>
        <p:txBody>
          <a:bodyPr>
            <a:noAutofit/>
          </a:bodyPr>
          <a:lstStyle/>
          <a:p>
            <a:r>
              <a:rPr lang="ru-RU" sz="6000" dirty="0" smtClean="0">
                <a:solidFill>
                  <a:srgbClr val="FFC000"/>
                </a:solidFill>
                <a:latin typeface="Constantia" pitchFamily="18" charset="0"/>
              </a:rPr>
              <a:t>Цель урока:</a:t>
            </a:r>
            <a:endParaRPr lang="ru-RU" sz="6000" dirty="0">
              <a:solidFill>
                <a:srgbClr val="FFC000"/>
              </a:solidFill>
              <a:latin typeface="Constantia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14348" y="2714620"/>
            <a:ext cx="7772400" cy="3429024"/>
          </a:xfrm>
        </p:spPr>
        <p:txBody>
          <a:bodyPr>
            <a:noAutofit/>
          </a:bodyPr>
          <a:lstStyle/>
          <a:p>
            <a:pPr marL="342900" indent="-342900">
              <a:lnSpc>
                <a:spcPct val="120000"/>
              </a:lnSpc>
              <a:buFont typeface="Wingdings" pitchFamily="2" charset="2"/>
              <a:buChar char="q"/>
            </a:pPr>
            <a:r>
              <a:rPr lang="ru-RU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Constantia" pitchFamily="18" charset="0"/>
              </a:rPr>
              <a:t>Продолжить  работу  над формированием навыков  исследования функции  на монотонность и экстремумы с помощью производной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j0285324"/>
          <p:cNvPicPr>
            <a:picLocks noChangeAspect="1" noChangeArrowheads="1" noCrop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 rot="19685181">
            <a:off x="4111301" y="2735873"/>
            <a:ext cx="4843731" cy="3425801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000240"/>
            <a:ext cx="7500990" cy="4143404"/>
          </a:xfrm>
        </p:spPr>
        <p:txBody>
          <a:bodyPr>
            <a:normAutofit fontScale="90000"/>
          </a:bodyPr>
          <a:lstStyle/>
          <a:p>
            <a:pPr>
              <a:lnSpc>
                <a:spcPct val="200000"/>
              </a:lnSpc>
            </a:pPr>
            <a:r>
              <a:rPr lang="ru-RU" sz="4900" dirty="0" smtClean="0">
                <a:solidFill>
                  <a:srgbClr val="C00000"/>
                </a:solidFill>
                <a:latin typeface="Bookman Old Style" pitchFamily="18" charset="0"/>
              </a:rPr>
              <a:t/>
            </a:r>
            <a:br>
              <a:rPr lang="ru-RU" sz="4900" dirty="0" smtClean="0">
                <a:solidFill>
                  <a:srgbClr val="C00000"/>
                </a:solidFill>
                <a:latin typeface="Bookman Old Style" pitchFamily="18" charset="0"/>
              </a:rPr>
            </a:br>
            <a:r>
              <a:rPr lang="ru-RU" sz="4900" dirty="0" smtClean="0">
                <a:solidFill>
                  <a:srgbClr val="C00000"/>
                </a:solidFill>
                <a:latin typeface="Bookman Old Style" pitchFamily="18" charset="0"/>
              </a:rPr>
              <a:t/>
            </a:r>
            <a:br>
              <a:rPr lang="ru-RU" sz="4900" dirty="0" smtClean="0">
                <a:solidFill>
                  <a:srgbClr val="C00000"/>
                </a:solidFill>
                <a:latin typeface="Bookman Old Style" pitchFamily="18" charset="0"/>
              </a:rPr>
            </a:br>
            <a:r>
              <a:rPr lang="ru-RU" sz="4900" dirty="0" smtClean="0">
                <a:solidFill>
                  <a:srgbClr val="C00000"/>
                </a:solidFill>
                <a:latin typeface="Bookman Old Style" pitchFamily="18" charset="0"/>
              </a:rPr>
              <a:t/>
            </a:r>
            <a:br>
              <a:rPr lang="ru-RU" sz="4900" dirty="0" smtClean="0">
                <a:solidFill>
                  <a:srgbClr val="C00000"/>
                </a:solidFill>
                <a:latin typeface="Bookman Old Style" pitchFamily="18" charset="0"/>
              </a:rPr>
            </a:br>
            <a:r>
              <a:rPr lang="ru-RU" sz="4900" dirty="0" smtClean="0">
                <a:solidFill>
                  <a:srgbClr val="C00000"/>
                </a:solidFill>
                <a:latin typeface="Bookman Old Style" pitchFamily="18" charset="0"/>
              </a:rPr>
              <a:t/>
            </a:r>
            <a:br>
              <a:rPr lang="ru-RU" sz="4900" dirty="0" smtClean="0">
                <a:solidFill>
                  <a:srgbClr val="C00000"/>
                </a:solidFill>
                <a:latin typeface="Bookman Old Style" pitchFamily="18" charset="0"/>
              </a:rPr>
            </a:br>
            <a:r>
              <a:rPr lang="ru-RU" sz="4900" dirty="0" smtClean="0">
                <a:solidFill>
                  <a:srgbClr val="C00000"/>
                </a:solidFill>
                <a:latin typeface="Bookman Old Style" pitchFamily="18" charset="0"/>
              </a:rPr>
              <a:t/>
            </a:r>
            <a:br>
              <a:rPr lang="ru-RU" sz="4900" dirty="0" smtClean="0">
                <a:solidFill>
                  <a:srgbClr val="C00000"/>
                </a:solidFill>
                <a:latin typeface="Bookman Old Style" pitchFamily="18" charset="0"/>
              </a:rPr>
            </a:br>
            <a:r>
              <a:rPr lang="ru-RU" sz="4900" dirty="0" smtClean="0">
                <a:solidFill>
                  <a:srgbClr val="C00000"/>
                </a:solidFill>
                <a:latin typeface="Bookman Old Style" pitchFamily="18" charset="0"/>
              </a:rPr>
              <a:t/>
            </a:r>
            <a:br>
              <a:rPr lang="ru-RU" sz="4900" dirty="0" smtClean="0">
                <a:solidFill>
                  <a:srgbClr val="C00000"/>
                </a:solidFill>
                <a:latin typeface="Bookman Old Style" pitchFamily="18" charset="0"/>
              </a:rPr>
            </a:br>
            <a:r>
              <a:rPr lang="ru-RU" sz="4900" dirty="0" smtClean="0">
                <a:solidFill>
                  <a:srgbClr val="C00000"/>
                </a:solidFill>
                <a:latin typeface="Bookman Old Style" pitchFamily="18" charset="0"/>
              </a:rPr>
              <a:t/>
            </a:r>
            <a:br>
              <a:rPr lang="ru-RU" sz="4900" dirty="0" smtClean="0">
                <a:solidFill>
                  <a:srgbClr val="C00000"/>
                </a:solidFill>
                <a:latin typeface="Bookman Old Style" pitchFamily="18" charset="0"/>
              </a:rPr>
            </a:br>
            <a:r>
              <a:rPr lang="ru-RU" sz="4900" dirty="0" smtClean="0">
                <a:solidFill>
                  <a:srgbClr val="C00000"/>
                </a:solidFill>
                <a:latin typeface="Bookman Old Style" pitchFamily="18" charset="0"/>
              </a:rPr>
              <a:t/>
            </a:r>
            <a:br>
              <a:rPr lang="ru-RU" sz="4900" dirty="0" smtClean="0">
                <a:solidFill>
                  <a:srgbClr val="C00000"/>
                </a:solidFill>
                <a:latin typeface="Bookman Old Style" pitchFamily="18" charset="0"/>
              </a:rPr>
            </a:br>
            <a:r>
              <a:rPr lang="ru-RU" sz="4900" dirty="0" smtClean="0">
                <a:solidFill>
                  <a:srgbClr val="C00000"/>
                </a:solidFill>
                <a:latin typeface="Bookman Old Style" pitchFamily="18" charset="0"/>
              </a:rPr>
              <a:t/>
            </a:r>
            <a:br>
              <a:rPr lang="ru-RU" sz="4900" dirty="0" smtClean="0">
                <a:solidFill>
                  <a:srgbClr val="C00000"/>
                </a:solidFill>
                <a:latin typeface="Bookman Old Style" pitchFamily="18" charset="0"/>
              </a:rPr>
            </a:br>
            <a:r>
              <a:rPr lang="ru-RU" sz="4900" dirty="0" smtClean="0">
                <a:solidFill>
                  <a:srgbClr val="C00000"/>
                </a:solidFill>
                <a:latin typeface="Bookman Old Style" pitchFamily="18" charset="0"/>
              </a:rPr>
              <a:t/>
            </a:r>
            <a:br>
              <a:rPr lang="ru-RU" sz="4900" dirty="0" smtClean="0">
                <a:solidFill>
                  <a:srgbClr val="C00000"/>
                </a:solidFill>
                <a:latin typeface="Bookman Old Style" pitchFamily="18" charset="0"/>
              </a:rPr>
            </a:br>
            <a:r>
              <a:rPr lang="ru-RU" sz="4900" dirty="0" smtClean="0">
                <a:solidFill>
                  <a:srgbClr val="C00000"/>
                </a:solidFill>
                <a:latin typeface="Bookman Old Style" pitchFamily="18" charset="0"/>
              </a:rPr>
              <a:t/>
            </a:r>
            <a:br>
              <a:rPr lang="ru-RU" sz="4900" dirty="0" smtClean="0">
                <a:solidFill>
                  <a:srgbClr val="C00000"/>
                </a:solidFill>
                <a:latin typeface="Bookman Old Style" pitchFamily="18" charset="0"/>
              </a:rPr>
            </a:br>
            <a:r>
              <a:rPr lang="ru-RU" sz="4900" dirty="0" smtClean="0">
                <a:solidFill>
                  <a:srgbClr val="C00000"/>
                </a:solidFill>
                <a:latin typeface="Bookman Old Style" pitchFamily="18" charset="0"/>
              </a:rPr>
              <a:t/>
            </a:r>
            <a:br>
              <a:rPr lang="ru-RU" sz="4900" dirty="0" smtClean="0">
                <a:solidFill>
                  <a:srgbClr val="C00000"/>
                </a:solidFill>
                <a:latin typeface="Bookman Old Style" pitchFamily="18" charset="0"/>
              </a:rPr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 </a:t>
            </a:r>
            <a:r>
              <a:rPr lang="ru-RU" sz="2400" dirty="0" smtClean="0">
                <a:solidFill>
                  <a:srgbClr val="C00000"/>
                </a:solidFill>
                <a:latin typeface="Bookman Old Style" pitchFamily="18" charset="0"/>
              </a:rPr>
              <a:t/>
            </a:r>
            <a:br>
              <a:rPr lang="ru-RU" sz="2400" dirty="0" smtClean="0">
                <a:solidFill>
                  <a:srgbClr val="C00000"/>
                </a:solidFill>
                <a:latin typeface="Bookman Old Style" pitchFamily="18" charset="0"/>
              </a:rPr>
            </a:br>
            <a:r>
              <a:rPr lang="ru-RU" sz="2400" dirty="0" smtClean="0"/>
              <a:t> </a:t>
            </a:r>
            <a:r>
              <a:rPr lang="ru-RU" sz="5300" dirty="0" smtClean="0">
                <a:latin typeface="Bookman Old Style" pitchFamily="18" charset="0"/>
              </a:rPr>
              <a:t> </a:t>
            </a:r>
            <a:r>
              <a:rPr lang="ru-RU" sz="5300" i="1" dirty="0" smtClean="0">
                <a:solidFill>
                  <a:srgbClr val="FF0000"/>
                </a:solidFill>
                <a:latin typeface="Bookman Old Style" pitchFamily="18" charset="0"/>
              </a:rPr>
              <a:t>Повторение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 </a:t>
            </a:r>
            <a:r>
              <a:rPr lang="ru-RU" sz="2400" b="1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2011 год – юбилейный. А вот какому юбилею он посвящен, поможет узнать слово, которое у вас получится, если вы верно найдете значения выражений и расположите полученные числа в порядке убывания. </a:t>
            </a:r>
            <a:br>
              <a:rPr lang="ru-RU" sz="2400" b="1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Вы прочитаете слово, которому посвящен этот год.</a:t>
            </a:r>
            <a:r>
              <a:rPr lang="ru-RU" sz="2400" b="1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/>
            </a:r>
            <a:br>
              <a:rPr lang="ru-RU" sz="2400" b="1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endParaRPr lang="ru-RU" sz="24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0034" y="214290"/>
            <a:ext cx="842968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8800" i="1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stretch>
                    <a:fillRect/>
                  </a:stretch>
                </a:blip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Impact"/>
              </a:rPr>
              <a:t>СЧИТАЙТЕ</a:t>
            </a:r>
            <a:endParaRPr lang="ru-RU" sz="8800" i="1" kern="10" dirty="0">
              <a:ln w="9525">
                <a:solidFill>
                  <a:srgbClr val="CC99FF"/>
                </a:solidFill>
                <a:round/>
                <a:headEnd/>
                <a:tailEnd/>
              </a:ln>
              <a:blipFill dpi="0" rotWithShape="0">
                <a:blip r:embed="rId3"/>
                <a:srcRect/>
                <a:stretch>
                  <a:fillRect/>
                </a:stretch>
              </a:blipFill>
              <a:effectLst>
                <a:outerShdw dist="53882" dir="2700000" algn="ctr" rotWithShape="0">
                  <a:srgbClr val="9999FF">
                    <a:alpha val="80000"/>
                  </a:srgbClr>
                </a:outerShdw>
              </a:effectLst>
              <a:latin typeface="Impact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8" y="195949"/>
          <a:ext cx="8358248" cy="64774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9562"/>
                <a:gridCol w="2089562"/>
                <a:gridCol w="2089562"/>
                <a:gridCol w="2089562"/>
              </a:tblGrid>
              <a:tr h="416089">
                <a:tc gridSpan="4">
                  <a:txBody>
                    <a:bodyPr/>
                    <a:lstStyle/>
                    <a:p>
                      <a:r>
                        <a:rPr lang="ru-RU" dirty="0" smtClean="0"/>
                        <a:t>Вычислить производную</a:t>
                      </a:r>
                      <a:r>
                        <a:rPr lang="ru-RU" baseline="0" dirty="0" smtClean="0"/>
                        <a:t> в указанной точке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06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Функция </a:t>
                      </a:r>
                      <a:endParaRPr lang="ru-RU" sz="1600" b="1" dirty="0">
                        <a:solidFill>
                          <a:srgbClr val="C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Точка </a:t>
                      </a:r>
                      <a:endParaRPr lang="ru-RU" sz="1600" b="1" dirty="0">
                        <a:solidFill>
                          <a:srgbClr val="C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Ответ </a:t>
                      </a:r>
                      <a:endParaRPr lang="ru-RU" sz="1600" b="1" dirty="0">
                        <a:solidFill>
                          <a:srgbClr val="C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Буква </a:t>
                      </a:r>
                      <a:endParaRPr lang="ru-RU" sz="1600" b="1" dirty="0">
                        <a:solidFill>
                          <a:srgbClr val="C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077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i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r>
                        <a:rPr lang="en-US" sz="1800" i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</a:t>
                      </a:r>
                      <a:r>
                        <a:rPr lang="ru-RU" sz="1800" i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</a:t>
                      </a:r>
                      <a:r>
                        <a:rPr lang="en-US" sz="1800" i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y =</a:t>
                      </a:r>
                      <a:endParaRPr lang="ru-RU" sz="1800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М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744">
                <a:tc>
                  <a:txBody>
                    <a:bodyPr/>
                    <a:lstStyle/>
                    <a:p>
                      <a:r>
                        <a:rPr lang="ru-RU" sz="1800" i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1800" i="1" dirty="0" smtClean="0">
                          <a:latin typeface="Times New Roman" pitchFamily="18" charset="0"/>
                          <a:cs typeface="Times New Roman" pitchFamily="18" charset="0"/>
                        </a:rPr>
                        <a:t>)  y =</a:t>
                      </a:r>
                      <a:endParaRPr lang="ru-RU" sz="18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Т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089">
                <a:tc>
                  <a:txBody>
                    <a:bodyPr/>
                    <a:lstStyle/>
                    <a:p>
                      <a:r>
                        <a:rPr lang="ru-RU" i="1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en-US" i="1" dirty="0" smtClean="0">
                          <a:latin typeface="Times New Roman" pitchFamily="18" charset="0"/>
                          <a:cs typeface="Times New Roman" pitchFamily="18" charset="0"/>
                        </a:rPr>
                        <a:t>)  y = </a:t>
                      </a:r>
                      <a:endParaRPr lang="ru-RU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089">
                <a:tc>
                  <a:txBody>
                    <a:bodyPr/>
                    <a:lstStyle/>
                    <a:p>
                      <a:r>
                        <a:rPr lang="ru-RU" i="1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lang="en-US" i="1" dirty="0" smtClean="0">
                          <a:latin typeface="Times New Roman" pitchFamily="18" charset="0"/>
                          <a:cs typeface="Times New Roman" pitchFamily="18" charset="0"/>
                        </a:rPr>
                        <a:t>) y=</a:t>
                      </a:r>
                      <a:endParaRPr lang="ru-RU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089">
                <a:tc>
                  <a:txBody>
                    <a:bodyPr/>
                    <a:lstStyle/>
                    <a:p>
                      <a:r>
                        <a:rPr lang="ru-RU" i="1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en-US" i="1" dirty="0" smtClean="0">
                          <a:latin typeface="Times New Roman" pitchFamily="18" charset="0"/>
                          <a:cs typeface="Times New Roman" pitchFamily="18" charset="0"/>
                        </a:rPr>
                        <a:t>) y =</a:t>
                      </a:r>
                      <a:endParaRPr lang="ru-RU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089">
                <a:tc>
                  <a:txBody>
                    <a:bodyPr/>
                    <a:lstStyle/>
                    <a:p>
                      <a:r>
                        <a:rPr lang="ru-RU" i="1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r>
                        <a:rPr lang="en-US" i="1" dirty="0" smtClean="0">
                          <a:latin typeface="Times New Roman" pitchFamily="18" charset="0"/>
                          <a:cs typeface="Times New Roman" pitchFamily="18" charset="0"/>
                        </a:rPr>
                        <a:t>)  y =</a:t>
                      </a:r>
                      <a:endParaRPr lang="ru-RU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089">
                <a:tc>
                  <a:txBody>
                    <a:bodyPr/>
                    <a:lstStyle/>
                    <a:p>
                      <a:r>
                        <a:rPr lang="ru-RU" i="1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r>
                        <a:rPr lang="en-US" i="1" dirty="0" smtClean="0">
                          <a:latin typeface="Times New Roman" pitchFamily="18" charset="0"/>
                          <a:cs typeface="Times New Roman" pitchFamily="18" charset="0"/>
                        </a:rPr>
                        <a:t>) y =</a:t>
                      </a:r>
                      <a:endParaRPr lang="ru-RU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Н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7772">
                <a:tc>
                  <a:txBody>
                    <a:bodyPr/>
                    <a:lstStyle/>
                    <a:p>
                      <a:r>
                        <a:rPr lang="ru-RU" i="1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r>
                        <a:rPr lang="en-US" i="1" dirty="0" smtClean="0">
                          <a:latin typeface="Times New Roman" pitchFamily="18" charset="0"/>
                          <a:cs typeface="Times New Roman" pitchFamily="18" charset="0"/>
                        </a:rPr>
                        <a:t>)  y =</a:t>
                      </a:r>
                      <a:endParaRPr lang="ru-RU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089">
                <a:tc>
                  <a:txBody>
                    <a:bodyPr/>
                    <a:lstStyle/>
                    <a:p>
                      <a:r>
                        <a:rPr lang="ru-RU" i="1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r>
                        <a:rPr lang="en-US" i="1" dirty="0" smtClean="0">
                          <a:latin typeface="Times New Roman" pitchFamily="18" charset="0"/>
                          <a:cs typeface="Times New Roman" pitchFamily="18" charset="0"/>
                        </a:rPr>
                        <a:t>) y =</a:t>
                      </a:r>
                      <a:endParaRPr lang="ru-RU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2775">
                <a:tc>
                  <a:txBody>
                    <a:bodyPr/>
                    <a:lstStyle/>
                    <a:p>
                      <a:r>
                        <a:rPr lang="ru-RU" i="1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r>
                        <a:rPr lang="en-US" i="1" dirty="0" smtClean="0">
                          <a:latin typeface="Times New Roman" pitchFamily="18" charset="0"/>
                          <a:cs typeface="Times New Roman" pitchFamily="18" charset="0"/>
                        </a:rPr>
                        <a:t>) y =</a:t>
                      </a:r>
                      <a:endParaRPr lang="ru-RU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089">
                <a:tc>
                  <a:txBody>
                    <a:bodyPr/>
                    <a:lstStyle/>
                    <a:p>
                      <a:r>
                        <a:rPr lang="ru-RU" i="1" dirty="0" smtClean="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r>
                        <a:rPr lang="en-US" i="1" dirty="0" smtClean="0">
                          <a:latin typeface="Times New Roman" pitchFamily="18" charset="0"/>
                          <a:cs typeface="Times New Roman" pitchFamily="18" charset="0"/>
                        </a:rPr>
                        <a:t>)   y =</a:t>
                      </a:r>
                      <a:endParaRPr lang="ru-RU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В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089">
                <a:tc>
                  <a:txBody>
                    <a:bodyPr/>
                    <a:lstStyle/>
                    <a:p>
                      <a:r>
                        <a:rPr lang="ru-RU" i="1" dirty="0" smtClean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r>
                        <a:rPr lang="en-US" i="1" dirty="0" smtClean="0">
                          <a:latin typeface="Times New Roman" pitchFamily="18" charset="0"/>
                          <a:cs typeface="Times New Roman" pitchFamily="18" charset="0"/>
                        </a:rPr>
                        <a:t>)  y =</a:t>
                      </a:r>
                      <a:endParaRPr lang="ru-RU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С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08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026" name="Формула" r:id="rId3" imgW="114120" imgH="215640" progId="Equation.3">
              <p:embed/>
            </p:oleObj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3143240" y="1000108"/>
          <a:ext cx="879235" cy="428628"/>
        </p:xfrm>
        <a:graphic>
          <a:graphicData uri="http://schemas.openxmlformats.org/presentationml/2006/ole">
            <p:oleObj spid="_x0000_s1029" name="Формула" r:id="rId4" imgW="380880" imgH="228600" progId="Equation.3">
              <p:embed/>
            </p:oleObj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1142976" y="1357298"/>
          <a:ext cx="714380" cy="515018"/>
        </p:xfrm>
        <a:graphic>
          <a:graphicData uri="http://schemas.openxmlformats.org/presentationml/2006/ole">
            <p:oleObj spid="_x0000_s1030" name="Формула" r:id="rId5" imgW="545760" imgH="393480" progId="Equation.3">
              <p:embed/>
            </p:oleObj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3143240" y="1428736"/>
          <a:ext cx="714380" cy="401839"/>
        </p:xfrm>
        <a:graphic>
          <a:graphicData uri="http://schemas.openxmlformats.org/presentationml/2006/ole">
            <p:oleObj spid="_x0000_s1031" name="Формула" r:id="rId6" imgW="406080" imgH="228600" progId="Equation.3">
              <p:embed/>
            </p:oleObj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1071538" y="2000240"/>
          <a:ext cx="1268025" cy="285752"/>
        </p:xfrm>
        <a:graphic>
          <a:graphicData uri="http://schemas.openxmlformats.org/presentationml/2006/ole">
            <p:oleObj spid="_x0000_s1032" name="Формула" r:id="rId7" imgW="901440" imgH="203040" progId="Equation.3">
              <p:embed/>
            </p:oleObj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1000100" y="2285992"/>
          <a:ext cx="1143008" cy="460172"/>
        </p:xfrm>
        <a:graphic>
          <a:graphicData uri="http://schemas.openxmlformats.org/presentationml/2006/ole">
            <p:oleObj spid="_x0000_s1033" name="Формула" r:id="rId8" imgW="977760" imgH="393480" progId="Equation.3">
              <p:embed/>
            </p:oleObj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3214678" y="1928802"/>
          <a:ext cx="642942" cy="361655"/>
        </p:xfrm>
        <a:graphic>
          <a:graphicData uri="http://schemas.openxmlformats.org/presentationml/2006/ole">
            <p:oleObj spid="_x0000_s1034" name="Формула" r:id="rId9" imgW="406080" imgH="228600" progId="Equation.3">
              <p:embed/>
            </p:oleObj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3286116" y="2428868"/>
          <a:ext cx="642942" cy="340381"/>
        </p:xfrm>
        <a:graphic>
          <a:graphicData uri="http://schemas.openxmlformats.org/presentationml/2006/ole">
            <p:oleObj spid="_x0000_s1035" name="Формула" r:id="rId10" imgW="431640" imgH="228600" progId="Equation.3">
              <p:embed/>
            </p:oleObj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1071538" y="2786058"/>
          <a:ext cx="1143008" cy="361953"/>
        </p:xfrm>
        <a:graphic>
          <a:graphicData uri="http://schemas.openxmlformats.org/presentationml/2006/ole">
            <p:oleObj spid="_x0000_s1036" name="Формула" r:id="rId11" imgW="761760" imgH="241200" progId="Equation.3">
              <p:embed/>
            </p:oleObj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3286116" y="2786058"/>
          <a:ext cx="642942" cy="361655"/>
        </p:xfrm>
        <a:graphic>
          <a:graphicData uri="http://schemas.openxmlformats.org/presentationml/2006/ole">
            <p:oleObj spid="_x0000_s1037" name="Формула" r:id="rId12" imgW="406080" imgH="228600" progId="Equation.3">
              <p:embed/>
            </p:oleObj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1071538" y="3143248"/>
          <a:ext cx="1000132" cy="409145"/>
        </p:xfrm>
        <a:graphic>
          <a:graphicData uri="http://schemas.openxmlformats.org/presentationml/2006/ole">
            <p:oleObj spid="_x0000_s1038" name="Формула" r:id="rId13" imgW="558720" imgH="228600" progId="Equation.3">
              <p:embed/>
            </p:oleObj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3286116" y="3143248"/>
          <a:ext cx="785818" cy="362685"/>
        </p:xfrm>
        <a:graphic>
          <a:graphicData uri="http://schemas.openxmlformats.org/presentationml/2006/ole">
            <p:oleObj spid="_x0000_s1039" name="Формула" r:id="rId14" imgW="495000" imgH="228600" progId="Equation.3">
              <p:embed/>
            </p:oleObj>
          </a:graphicData>
        </a:graphic>
      </p:graphicFrame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1000100" y="3571876"/>
          <a:ext cx="857256" cy="395657"/>
        </p:xfrm>
        <a:graphic>
          <a:graphicData uri="http://schemas.openxmlformats.org/presentationml/2006/ole">
            <p:oleObj spid="_x0000_s1040" name="Формула" r:id="rId15" imgW="495000" imgH="228600" progId="Equation.3">
              <p:embed/>
            </p:oleObj>
          </a:graphicData>
        </a:graphic>
      </p:graphicFrame>
      <p:graphicFrame>
        <p:nvGraphicFramePr>
          <p:cNvPr id="20" name="Объект 19"/>
          <p:cNvGraphicFramePr>
            <a:graphicFrameLocks noChangeAspect="1"/>
          </p:cNvGraphicFramePr>
          <p:nvPr/>
        </p:nvGraphicFramePr>
        <p:xfrm>
          <a:off x="3286116" y="3571876"/>
          <a:ext cx="642942" cy="385765"/>
        </p:xfrm>
        <a:graphic>
          <a:graphicData uri="http://schemas.openxmlformats.org/presentationml/2006/ole">
            <p:oleObj spid="_x0000_s1041" name="Формула" r:id="rId16" imgW="380880" imgH="228600" progId="Equation.3">
              <p:embed/>
            </p:oleObj>
          </a:graphicData>
        </a:graphic>
      </p:graphicFrame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1071538" y="4000504"/>
          <a:ext cx="571504" cy="521076"/>
        </p:xfrm>
        <a:graphic>
          <a:graphicData uri="http://schemas.openxmlformats.org/presentationml/2006/ole">
            <p:oleObj spid="_x0000_s1042" name="Формула" r:id="rId17" imgW="431640" imgH="393480" progId="Equation.3">
              <p:embed/>
            </p:oleObj>
          </a:graphicData>
        </a:graphic>
      </p:graphicFrame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3286116" y="4000504"/>
          <a:ext cx="642942" cy="357190"/>
        </p:xfrm>
        <a:graphic>
          <a:graphicData uri="http://schemas.openxmlformats.org/presentationml/2006/ole">
            <p:oleObj spid="_x0000_s1043" name="Формула" r:id="rId18" imgW="406080" imgH="228600" progId="Equation.3">
              <p:embed/>
            </p:oleObj>
          </a:graphicData>
        </a:graphic>
      </p:graphicFrame>
      <p:graphicFrame>
        <p:nvGraphicFramePr>
          <p:cNvPr id="23" name="Объект 22"/>
          <p:cNvGraphicFramePr>
            <a:graphicFrameLocks noChangeAspect="1"/>
          </p:cNvGraphicFramePr>
          <p:nvPr/>
        </p:nvGraphicFramePr>
        <p:xfrm>
          <a:off x="1071538" y="4500570"/>
          <a:ext cx="1138543" cy="357190"/>
        </p:xfrm>
        <a:graphic>
          <a:graphicData uri="http://schemas.openxmlformats.org/presentationml/2006/ole">
            <p:oleObj spid="_x0000_s1044" name="Формула" r:id="rId19" imgW="647640" imgH="203040" progId="Equation.3">
              <p:embed/>
            </p:oleObj>
          </a:graphicData>
        </a:graphic>
      </p:graphicFrame>
      <p:graphicFrame>
        <p:nvGraphicFramePr>
          <p:cNvPr id="24" name="Объект 23"/>
          <p:cNvGraphicFramePr>
            <a:graphicFrameLocks noChangeAspect="1"/>
          </p:cNvGraphicFramePr>
          <p:nvPr/>
        </p:nvGraphicFramePr>
        <p:xfrm>
          <a:off x="3286116" y="4572008"/>
          <a:ext cx="642942" cy="304551"/>
        </p:xfrm>
        <a:graphic>
          <a:graphicData uri="http://schemas.openxmlformats.org/presentationml/2006/ole">
            <p:oleObj spid="_x0000_s1045" name="Формула" r:id="rId20" imgW="482400" imgH="228600" progId="Equation.3">
              <p:embed/>
            </p:oleObj>
          </a:graphicData>
        </a:graphic>
      </p:graphicFrame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1285852" y="4929198"/>
          <a:ext cx="714380" cy="481430"/>
        </p:xfrm>
        <a:graphic>
          <a:graphicData uri="http://schemas.openxmlformats.org/presentationml/2006/ole">
            <p:oleObj spid="_x0000_s1046" name="Формула" r:id="rId21" imgW="583920" imgH="393480" progId="Equation.3">
              <p:embed/>
            </p:oleObj>
          </a:graphicData>
        </a:graphic>
      </p:graphicFrame>
      <p:graphicFrame>
        <p:nvGraphicFramePr>
          <p:cNvPr id="26" name="Объект 25"/>
          <p:cNvGraphicFramePr>
            <a:graphicFrameLocks noChangeAspect="1"/>
          </p:cNvGraphicFramePr>
          <p:nvPr/>
        </p:nvGraphicFramePr>
        <p:xfrm>
          <a:off x="3214678" y="4929198"/>
          <a:ext cx="642942" cy="296742"/>
        </p:xfrm>
        <a:graphic>
          <a:graphicData uri="http://schemas.openxmlformats.org/presentationml/2006/ole">
            <p:oleObj spid="_x0000_s1047" name="Формула" r:id="rId22" imgW="495000" imgH="228600" progId="Equation.3">
              <p:embed/>
            </p:oleObj>
          </a:graphicData>
        </a:graphic>
      </p:graphicFrame>
      <p:graphicFrame>
        <p:nvGraphicFramePr>
          <p:cNvPr id="27" name="Объект 26"/>
          <p:cNvGraphicFramePr>
            <a:graphicFrameLocks noChangeAspect="1"/>
          </p:cNvGraphicFramePr>
          <p:nvPr/>
        </p:nvGraphicFramePr>
        <p:xfrm>
          <a:off x="1214414" y="5429264"/>
          <a:ext cx="428628" cy="400053"/>
        </p:xfrm>
        <a:graphic>
          <a:graphicData uri="http://schemas.openxmlformats.org/presentationml/2006/ole">
            <p:oleObj spid="_x0000_s1048" name="Формула" r:id="rId23" imgW="190440" imgH="177480" progId="Equation.3">
              <p:embed/>
            </p:oleObj>
          </a:graphicData>
        </a:graphic>
      </p:graphicFrame>
      <p:graphicFrame>
        <p:nvGraphicFramePr>
          <p:cNvPr id="28" name="Объект 27"/>
          <p:cNvGraphicFramePr>
            <a:graphicFrameLocks noChangeAspect="1"/>
          </p:cNvGraphicFramePr>
          <p:nvPr/>
        </p:nvGraphicFramePr>
        <p:xfrm>
          <a:off x="3143240" y="5357826"/>
          <a:ext cx="635004" cy="357190"/>
        </p:xfrm>
        <a:graphic>
          <a:graphicData uri="http://schemas.openxmlformats.org/presentationml/2006/ole">
            <p:oleObj spid="_x0000_s1049" name="Формула" r:id="rId24" imgW="406080" imgH="228600" progId="Equation.3">
              <p:embed/>
            </p:oleObj>
          </a:graphicData>
        </a:graphic>
      </p:graphicFrame>
      <p:graphicFrame>
        <p:nvGraphicFramePr>
          <p:cNvPr id="29" name="Объект 28"/>
          <p:cNvGraphicFramePr>
            <a:graphicFrameLocks noChangeAspect="1"/>
          </p:cNvGraphicFramePr>
          <p:nvPr/>
        </p:nvGraphicFramePr>
        <p:xfrm>
          <a:off x="1142976" y="5857892"/>
          <a:ext cx="1107289" cy="316368"/>
        </p:xfrm>
        <a:graphic>
          <a:graphicData uri="http://schemas.openxmlformats.org/presentationml/2006/ole">
            <p:oleObj spid="_x0000_s1050" name="Формула" r:id="rId25" imgW="622080" imgH="177480" progId="Equation.3">
              <p:embed/>
            </p:oleObj>
          </a:graphicData>
        </a:graphic>
      </p:graphicFrame>
      <p:graphicFrame>
        <p:nvGraphicFramePr>
          <p:cNvPr id="30" name="Объект 29"/>
          <p:cNvGraphicFramePr>
            <a:graphicFrameLocks noChangeAspect="1"/>
          </p:cNvGraphicFramePr>
          <p:nvPr/>
        </p:nvGraphicFramePr>
        <p:xfrm>
          <a:off x="3214678" y="5786454"/>
          <a:ext cx="571504" cy="454272"/>
        </p:xfrm>
        <a:graphic>
          <a:graphicData uri="http://schemas.openxmlformats.org/presentationml/2006/ole">
            <p:oleObj spid="_x0000_s1051" name="Формула" r:id="rId26" imgW="495000" imgH="393480" progId="Equation.3">
              <p:embed/>
            </p:oleObj>
          </a:graphicData>
        </a:graphic>
      </p:graphicFrame>
      <p:graphicFrame>
        <p:nvGraphicFramePr>
          <p:cNvPr id="31" name="Объект 30"/>
          <p:cNvGraphicFramePr>
            <a:graphicFrameLocks noChangeAspect="1"/>
          </p:cNvGraphicFramePr>
          <p:nvPr/>
        </p:nvGraphicFramePr>
        <p:xfrm>
          <a:off x="1142976" y="1000108"/>
          <a:ext cx="714380" cy="317502"/>
        </p:xfrm>
        <a:graphic>
          <a:graphicData uri="http://schemas.openxmlformats.org/presentationml/2006/ole">
            <p:oleObj spid="_x0000_s1052" name="Формула" r:id="rId27" imgW="457200" imgH="203040" progId="Equation.3">
              <p:embed/>
            </p:oleObj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8" y="195949"/>
          <a:ext cx="8358248" cy="64317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9562"/>
                <a:gridCol w="2089562"/>
                <a:gridCol w="2089562"/>
                <a:gridCol w="2089562"/>
              </a:tblGrid>
              <a:tr h="416089">
                <a:tc gridSpan="4">
                  <a:txBody>
                    <a:bodyPr/>
                    <a:lstStyle/>
                    <a:p>
                      <a:r>
                        <a:rPr lang="ru-RU" dirty="0" smtClean="0"/>
                        <a:t>Вычислить производную</a:t>
                      </a:r>
                      <a:r>
                        <a:rPr lang="ru-RU" baseline="0" dirty="0" smtClean="0"/>
                        <a:t> в указанной точке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06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Функция </a:t>
                      </a:r>
                      <a:endParaRPr lang="ru-RU" sz="1600" b="1" dirty="0">
                        <a:solidFill>
                          <a:srgbClr val="C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Точка </a:t>
                      </a:r>
                      <a:endParaRPr lang="ru-RU" sz="1600" b="1" dirty="0">
                        <a:solidFill>
                          <a:srgbClr val="C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Ответ </a:t>
                      </a:r>
                      <a:endParaRPr lang="ru-RU" sz="1600" b="1" dirty="0">
                        <a:solidFill>
                          <a:srgbClr val="C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Буква </a:t>
                      </a:r>
                      <a:endParaRPr lang="ru-RU" sz="1600" b="1" dirty="0">
                        <a:solidFill>
                          <a:srgbClr val="C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077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</a:t>
                      </a:r>
                      <a:endParaRPr lang="ru-RU" sz="1100" b="1" dirty="0">
                        <a:solidFill>
                          <a:srgbClr val="C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74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</a:t>
                      </a:r>
                      <a:endParaRPr lang="ru-RU" sz="1100" b="1" dirty="0">
                        <a:solidFill>
                          <a:srgbClr val="C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08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15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  <a:endParaRPr lang="ru-RU" sz="1100" b="1" dirty="0">
                        <a:solidFill>
                          <a:srgbClr val="C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08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endParaRPr lang="ru-RU" sz="1100" b="1" dirty="0">
                        <a:solidFill>
                          <a:srgbClr val="C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08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53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  <a:endParaRPr lang="ru-RU" sz="1100" b="1">
                        <a:solidFill>
                          <a:srgbClr val="C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08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- 24 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endParaRPr lang="ru-RU" sz="1100" b="1" dirty="0">
                        <a:solidFill>
                          <a:srgbClr val="C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08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</a:t>
                      </a:r>
                      <a:endParaRPr lang="ru-RU" sz="1100" b="1" dirty="0">
                        <a:solidFill>
                          <a:srgbClr val="C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777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-8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endParaRPr lang="ru-RU" sz="1100" b="1" dirty="0">
                        <a:solidFill>
                          <a:srgbClr val="C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08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endParaRPr lang="ru-RU" sz="1100" b="1" dirty="0">
                        <a:solidFill>
                          <a:srgbClr val="C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277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32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endParaRPr lang="ru-RU" sz="1100" b="1" dirty="0">
                        <a:solidFill>
                          <a:srgbClr val="C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08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</a:t>
                      </a:r>
                      <a:endParaRPr lang="ru-RU" sz="1100" b="1" dirty="0">
                        <a:solidFill>
                          <a:srgbClr val="C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08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</a:t>
                      </a:r>
                      <a:endParaRPr lang="ru-RU" sz="1100" b="1" dirty="0">
                        <a:solidFill>
                          <a:srgbClr val="C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08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8434" name="Формула" r:id="rId3" imgW="114120" imgH="215640" progId="Equation.3">
              <p:embed/>
            </p:oleObj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3143240" y="857232"/>
          <a:ext cx="879235" cy="428628"/>
        </p:xfrm>
        <a:graphic>
          <a:graphicData uri="http://schemas.openxmlformats.org/presentationml/2006/ole">
            <p:oleObj spid="_x0000_s18435" name="Формула" r:id="rId4" imgW="380880" imgH="228600" progId="Equation.3">
              <p:embed/>
            </p:oleObj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1142976" y="1357298"/>
          <a:ext cx="714380" cy="515018"/>
        </p:xfrm>
        <a:graphic>
          <a:graphicData uri="http://schemas.openxmlformats.org/presentationml/2006/ole">
            <p:oleObj spid="_x0000_s18436" name="Формула" r:id="rId5" imgW="545760" imgH="393480" progId="Equation.3">
              <p:embed/>
            </p:oleObj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3143240" y="1428736"/>
          <a:ext cx="714380" cy="401839"/>
        </p:xfrm>
        <a:graphic>
          <a:graphicData uri="http://schemas.openxmlformats.org/presentationml/2006/ole">
            <p:oleObj spid="_x0000_s18437" name="Формула" r:id="rId6" imgW="406080" imgH="228600" progId="Equation.3">
              <p:embed/>
            </p:oleObj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1000100" y="1857364"/>
          <a:ext cx="1268025" cy="285752"/>
        </p:xfrm>
        <a:graphic>
          <a:graphicData uri="http://schemas.openxmlformats.org/presentationml/2006/ole">
            <p:oleObj spid="_x0000_s18438" name="Формула" r:id="rId7" imgW="901440" imgH="203040" progId="Equation.3">
              <p:embed/>
            </p:oleObj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1000100" y="2285992"/>
          <a:ext cx="1143008" cy="460172"/>
        </p:xfrm>
        <a:graphic>
          <a:graphicData uri="http://schemas.openxmlformats.org/presentationml/2006/ole">
            <p:oleObj spid="_x0000_s18439" name="Формула" r:id="rId8" imgW="977760" imgH="393480" progId="Equation.3">
              <p:embed/>
            </p:oleObj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3214678" y="1928802"/>
          <a:ext cx="642942" cy="361655"/>
        </p:xfrm>
        <a:graphic>
          <a:graphicData uri="http://schemas.openxmlformats.org/presentationml/2006/ole">
            <p:oleObj spid="_x0000_s18440" name="Формула" r:id="rId9" imgW="406080" imgH="228600" progId="Equation.3">
              <p:embed/>
            </p:oleObj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3286116" y="2285992"/>
          <a:ext cx="642942" cy="340381"/>
        </p:xfrm>
        <a:graphic>
          <a:graphicData uri="http://schemas.openxmlformats.org/presentationml/2006/ole">
            <p:oleObj spid="_x0000_s18441" name="Формула" r:id="rId10" imgW="431640" imgH="228600" progId="Equation.3">
              <p:embed/>
            </p:oleObj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1000100" y="2643182"/>
          <a:ext cx="1143008" cy="361953"/>
        </p:xfrm>
        <a:graphic>
          <a:graphicData uri="http://schemas.openxmlformats.org/presentationml/2006/ole">
            <p:oleObj spid="_x0000_s18442" name="Формула" r:id="rId11" imgW="761760" imgH="241200" progId="Equation.3">
              <p:embed/>
            </p:oleObj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3286116" y="2714620"/>
          <a:ext cx="642942" cy="361655"/>
        </p:xfrm>
        <a:graphic>
          <a:graphicData uri="http://schemas.openxmlformats.org/presentationml/2006/ole">
            <p:oleObj spid="_x0000_s18443" name="Формула" r:id="rId12" imgW="406080" imgH="228600" progId="Equation.3">
              <p:embed/>
            </p:oleObj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1071538" y="3071810"/>
          <a:ext cx="1000132" cy="409145"/>
        </p:xfrm>
        <a:graphic>
          <a:graphicData uri="http://schemas.openxmlformats.org/presentationml/2006/ole">
            <p:oleObj spid="_x0000_s18444" name="Формула" r:id="rId13" imgW="558720" imgH="228600" progId="Equation.3">
              <p:embed/>
            </p:oleObj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3286116" y="3143248"/>
          <a:ext cx="785818" cy="362685"/>
        </p:xfrm>
        <a:graphic>
          <a:graphicData uri="http://schemas.openxmlformats.org/presentationml/2006/ole">
            <p:oleObj spid="_x0000_s18445" name="Формула" r:id="rId14" imgW="495000" imgH="228600" progId="Equation.3">
              <p:embed/>
            </p:oleObj>
          </a:graphicData>
        </a:graphic>
      </p:graphicFrame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1071538" y="3500438"/>
          <a:ext cx="857256" cy="395657"/>
        </p:xfrm>
        <a:graphic>
          <a:graphicData uri="http://schemas.openxmlformats.org/presentationml/2006/ole">
            <p:oleObj spid="_x0000_s18446" name="Формула" r:id="rId15" imgW="495000" imgH="228600" progId="Equation.3">
              <p:embed/>
            </p:oleObj>
          </a:graphicData>
        </a:graphic>
      </p:graphicFrame>
      <p:graphicFrame>
        <p:nvGraphicFramePr>
          <p:cNvPr id="20" name="Объект 19"/>
          <p:cNvGraphicFramePr>
            <a:graphicFrameLocks noChangeAspect="1"/>
          </p:cNvGraphicFramePr>
          <p:nvPr/>
        </p:nvGraphicFramePr>
        <p:xfrm>
          <a:off x="3286116" y="3500438"/>
          <a:ext cx="642942" cy="385765"/>
        </p:xfrm>
        <a:graphic>
          <a:graphicData uri="http://schemas.openxmlformats.org/presentationml/2006/ole">
            <p:oleObj spid="_x0000_s18447" name="Формула" r:id="rId16" imgW="380880" imgH="228600" progId="Equation.3">
              <p:embed/>
            </p:oleObj>
          </a:graphicData>
        </a:graphic>
      </p:graphicFrame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1285852" y="3929066"/>
          <a:ext cx="571504" cy="521076"/>
        </p:xfrm>
        <a:graphic>
          <a:graphicData uri="http://schemas.openxmlformats.org/presentationml/2006/ole">
            <p:oleObj spid="_x0000_s18448" name="Формула" r:id="rId17" imgW="431640" imgH="393480" progId="Equation.3">
              <p:embed/>
            </p:oleObj>
          </a:graphicData>
        </a:graphic>
      </p:graphicFrame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3286116" y="4000504"/>
          <a:ext cx="642942" cy="357190"/>
        </p:xfrm>
        <a:graphic>
          <a:graphicData uri="http://schemas.openxmlformats.org/presentationml/2006/ole">
            <p:oleObj spid="_x0000_s18449" name="Формула" r:id="rId18" imgW="406080" imgH="228600" progId="Equation.3">
              <p:embed/>
            </p:oleObj>
          </a:graphicData>
        </a:graphic>
      </p:graphicFrame>
      <p:graphicFrame>
        <p:nvGraphicFramePr>
          <p:cNvPr id="23" name="Объект 22"/>
          <p:cNvGraphicFramePr>
            <a:graphicFrameLocks noChangeAspect="1"/>
          </p:cNvGraphicFramePr>
          <p:nvPr/>
        </p:nvGraphicFramePr>
        <p:xfrm>
          <a:off x="1071538" y="4500570"/>
          <a:ext cx="1138543" cy="357190"/>
        </p:xfrm>
        <a:graphic>
          <a:graphicData uri="http://schemas.openxmlformats.org/presentationml/2006/ole">
            <p:oleObj spid="_x0000_s18450" name="Формула" r:id="rId19" imgW="647640" imgH="203040" progId="Equation.3">
              <p:embed/>
            </p:oleObj>
          </a:graphicData>
        </a:graphic>
      </p:graphicFrame>
      <p:graphicFrame>
        <p:nvGraphicFramePr>
          <p:cNvPr id="24" name="Объект 23"/>
          <p:cNvGraphicFramePr>
            <a:graphicFrameLocks noChangeAspect="1"/>
          </p:cNvGraphicFramePr>
          <p:nvPr/>
        </p:nvGraphicFramePr>
        <p:xfrm>
          <a:off x="3286116" y="4500570"/>
          <a:ext cx="642942" cy="304551"/>
        </p:xfrm>
        <a:graphic>
          <a:graphicData uri="http://schemas.openxmlformats.org/presentationml/2006/ole">
            <p:oleObj spid="_x0000_s18451" name="Формула" r:id="rId20" imgW="482400" imgH="228600" progId="Equation.3">
              <p:embed/>
            </p:oleObj>
          </a:graphicData>
        </a:graphic>
      </p:graphicFrame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1285852" y="4857760"/>
          <a:ext cx="714380" cy="481430"/>
        </p:xfrm>
        <a:graphic>
          <a:graphicData uri="http://schemas.openxmlformats.org/presentationml/2006/ole">
            <p:oleObj spid="_x0000_s18452" name="Формула" r:id="rId21" imgW="583920" imgH="393480" progId="Equation.3">
              <p:embed/>
            </p:oleObj>
          </a:graphicData>
        </a:graphic>
      </p:graphicFrame>
      <p:graphicFrame>
        <p:nvGraphicFramePr>
          <p:cNvPr id="26" name="Объект 25"/>
          <p:cNvGraphicFramePr>
            <a:graphicFrameLocks noChangeAspect="1"/>
          </p:cNvGraphicFramePr>
          <p:nvPr/>
        </p:nvGraphicFramePr>
        <p:xfrm>
          <a:off x="3214678" y="4929198"/>
          <a:ext cx="642942" cy="296742"/>
        </p:xfrm>
        <a:graphic>
          <a:graphicData uri="http://schemas.openxmlformats.org/presentationml/2006/ole">
            <p:oleObj spid="_x0000_s18453" name="Формула" r:id="rId22" imgW="495000" imgH="228600" progId="Equation.3">
              <p:embed/>
            </p:oleObj>
          </a:graphicData>
        </a:graphic>
      </p:graphicFrame>
      <p:graphicFrame>
        <p:nvGraphicFramePr>
          <p:cNvPr id="27" name="Объект 26"/>
          <p:cNvGraphicFramePr>
            <a:graphicFrameLocks noChangeAspect="1"/>
          </p:cNvGraphicFramePr>
          <p:nvPr/>
        </p:nvGraphicFramePr>
        <p:xfrm>
          <a:off x="1357290" y="5357826"/>
          <a:ext cx="428628" cy="400053"/>
        </p:xfrm>
        <a:graphic>
          <a:graphicData uri="http://schemas.openxmlformats.org/presentationml/2006/ole">
            <p:oleObj spid="_x0000_s18454" name="Формула" r:id="rId23" imgW="190440" imgH="177480" progId="Equation.3">
              <p:embed/>
            </p:oleObj>
          </a:graphicData>
        </a:graphic>
      </p:graphicFrame>
      <p:graphicFrame>
        <p:nvGraphicFramePr>
          <p:cNvPr id="28" name="Объект 27"/>
          <p:cNvGraphicFramePr>
            <a:graphicFrameLocks noChangeAspect="1"/>
          </p:cNvGraphicFramePr>
          <p:nvPr/>
        </p:nvGraphicFramePr>
        <p:xfrm>
          <a:off x="3143240" y="5357826"/>
          <a:ext cx="635004" cy="357190"/>
        </p:xfrm>
        <a:graphic>
          <a:graphicData uri="http://schemas.openxmlformats.org/presentationml/2006/ole">
            <p:oleObj spid="_x0000_s18455" name="Формула" r:id="rId24" imgW="406080" imgH="228600" progId="Equation.3">
              <p:embed/>
            </p:oleObj>
          </a:graphicData>
        </a:graphic>
      </p:graphicFrame>
      <p:graphicFrame>
        <p:nvGraphicFramePr>
          <p:cNvPr id="29" name="Объект 28"/>
          <p:cNvGraphicFramePr>
            <a:graphicFrameLocks noChangeAspect="1"/>
          </p:cNvGraphicFramePr>
          <p:nvPr/>
        </p:nvGraphicFramePr>
        <p:xfrm>
          <a:off x="1000100" y="5786454"/>
          <a:ext cx="1107289" cy="316368"/>
        </p:xfrm>
        <a:graphic>
          <a:graphicData uri="http://schemas.openxmlformats.org/presentationml/2006/ole">
            <p:oleObj spid="_x0000_s18456" name="Формула" r:id="rId25" imgW="622080" imgH="177480" progId="Equation.3">
              <p:embed/>
            </p:oleObj>
          </a:graphicData>
        </a:graphic>
      </p:graphicFrame>
      <p:graphicFrame>
        <p:nvGraphicFramePr>
          <p:cNvPr id="30" name="Объект 29"/>
          <p:cNvGraphicFramePr>
            <a:graphicFrameLocks noChangeAspect="1"/>
          </p:cNvGraphicFramePr>
          <p:nvPr/>
        </p:nvGraphicFramePr>
        <p:xfrm>
          <a:off x="3214678" y="5715016"/>
          <a:ext cx="571504" cy="454272"/>
        </p:xfrm>
        <a:graphic>
          <a:graphicData uri="http://schemas.openxmlformats.org/presentationml/2006/ole">
            <p:oleObj spid="_x0000_s18457" name="Формула" r:id="rId26" imgW="495000" imgH="393480" progId="Equation.3">
              <p:embed/>
            </p:oleObj>
          </a:graphicData>
        </a:graphic>
      </p:graphicFrame>
      <p:graphicFrame>
        <p:nvGraphicFramePr>
          <p:cNvPr id="31" name="Объект 30"/>
          <p:cNvGraphicFramePr>
            <a:graphicFrameLocks noChangeAspect="1"/>
          </p:cNvGraphicFramePr>
          <p:nvPr/>
        </p:nvGraphicFramePr>
        <p:xfrm>
          <a:off x="1000100" y="928670"/>
          <a:ext cx="714380" cy="317502"/>
        </p:xfrm>
        <a:graphic>
          <a:graphicData uri="http://schemas.openxmlformats.org/presentationml/2006/ole">
            <p:oleObj spid="_x0000_s18458" name="Формула" r:id="rId27" imgW="457200" imgH="203040" progId="Equation.3">
              <p:embed/>
            </p:oleObj>
          </a:graphicData>
        </a:graphic>
      </p:graphicFrame>
      <p:graphicFrame>
        <p:nvGraphicFramePr>
          <p:cNvPr id="32" name="Объект 31"/>
          <p:cNvGraphicFramePr>
            <a:graphicFrameLocks noChangeAspect="1"/>
          </p:cNvGraphicFramePr>
          <p:nvPr/>
        </p:nvGraphicFramePr>
        <p:xfrm>
          <a:off x="5357818" y="3571876"/>
          <a:ext cx="215900" cy="393700"/>
        </p:xfrm>
        <a:graphic>
          <a:graphicData uri="http://schemas.openxmlformats.org/presentationml/2006/ole">
            <p:oleObj spid="_x0000_s18459" name="Формула" r:id="rId28" imgW="215640" imgH="393480" progId="Equation.3">
              <p:embed/>
            </p:oleObj>
          </a:graphicData>
        </a:graphic>
      </p:graphicFrame>
      <p:graphicFrame>
        <p:nvGraphicFramePr>
          <p:cNvPr id="33" name="Объект 32"/>
          <p:cNvGraphicFramePr>
            <a:graphicFrameLocks noChangeAspect="1"/>
          </p:cNvGraphicFramePr>
          <p:nvPr/>
        </p:nvGraphicFramePr>
        <p:xfrm>
          <a:off x="5429256" y="2285992"/>
          <a:ext cx="152400" cy="393700"/>
        </p:xfrm>
        <a:graphic>
          <a:graphicData uri="http://schemas.openxmlformats.org/presentationml/2006/ole">
            <p:oleObj spid="_x0000_s18460" name="Формула" r:id="rId29" imgW="152280" imgH="393480" progId="Equation.3">
              <p:embed/>
            </p:oleObj>
          </a:graphicData>
        </a:graphic>
      </p:graphicFrame>
      <p:graphicFrame>
        <p:nvGraphicFramePr>
          <p:cNvPr id="34" name="Объект 33"/>
          <p:cNvGraphicFramePr>
            <a:graphicFrameLocks noChangeAspect="1"/>
          </p:cNvGraphicFramePr>
          <p:nvPr/>
        </p:nvGraphicFramePr>
        <p:xfrm>
          <a:off x="5357818" y="1357298"/>
          <a:ext cx="355600" cy="393700"/>
        </p:xfrm>
        <a:graphic>
          <a:graphicData uri="http://schemas.openxmlformats.org/presentationml/2006/ole">
            <p:oleObj spid="_x0000_s18461" name="Формула" r:id="rId30" imgW="355320" imgH="393480" progId="Equation.3">
              <p:embed/>
            </p:oleObj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:\Мои документы\Мои рисунки\Kepler_bkgdHR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500042"/>
            <a:ext cx="8715436" cy="1071570"/>
          </a:xfrm>
        </p:spPr>
        <p:txBody>
          <a:bodyPr/>
          <a:lstStyle/>
          <a:p>
            <a:r>
              <a:rPr lang="ru-RU" dirty="0" smtClean="0">
                <a:solidFill>
                  <a:srgbClr val="FFC000"/>
                </a:solidFill>
              </a:rPr>
              <a:t>2011 год -  </a:t>
            </a:r>
            <a:r>
              <a:rPr lang="ru-RU" sz="5400" dirty="0" smtClean="0">
                <a:solidFill>
                  <a:srgbClr val="FFC000"/>
                </a:solidFill>
                <a:latin typeface="Cambria Math" pitchFamily="18" charset="0"/>
                <a:ea typeface="Cambria Math" pitchFamily="18" charset="0"/>
              </a:rPr>
              <a:t>КОСМОНАВТИКИ</a:t>
            </a:r>
            <a:endParaRPr lang="ru-RU" sz="5400" dirty="0">
              <a:solidFill>
                <a:srgbClr val="FFC000"/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1928802"/>
            <a:ext cx="7772400" cy="4572032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Мы с</a:t>
            </a:r>
            <a:endParaRPr lang="ru-RU" b="1" dirty="0">
              <a:solidFill>
                <a:schemeClr val="bg1"/>
              </a:solidFill>
            </a:endParaRPr>
          </a:p>
        </p:txBody>
      </p:sp>
      <p:pic>
        <p:nvPicPr>
          <p:cNvPr id="5" name="Picture 2" descr="D:\Мои документы\гагарин\Yuri_Gagarin_official_portrait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1542930"/>
            <a:ext cx="2356728" cy="3457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785818"/>
          </a:xfrm>
        </p:spPr>
        <p:txBody>
          <a:bodyPr>
            <a:normAutofit fontScale="90000"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ru-RU" b="1" dirty="0" smtClean="0">
                <a:ln w="50800"/>
                <a:solidFill>
                  <a:srgbClr val="C00000"/>
                </a:solidFill>
              </a:rPr>
              <a:t>Фронтальный опрос</a:t>
            </a:r>
            <a:endParaRPr lang="ru-RU" b="1" dirty="0">
              <a:ln w="50800"/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967302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1) Найти область определения функции: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714347" y="2214554"/>
          <a:ext cx="3667151" cy="785818"/>
        </p:xfrm>
        <a:graphic>
          <a:graphicData uri="http://schemas.openxmlformats.org/presentationml/2006/ole">
            <p:oleObj spid="_x0000_s19458" name="Формула" r:id="rId3" imgW="1066680" imgH="228600" progId="Equation.3">
              <p:embed/>
            </p:oleObj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785786" y="3143248"/>
          <a:ext cx="2214578" cy="701283"/>
        </p:xfrm>
        <a:graphic>
          <a:graphicData uri="http://schemas.openxmlformats.org/presentationml/2006/ole">
            <p:oleObj spid="_x0000_s19459" name="Формула" r:id="rId4" imgW="761760" imgH="241200" progId="Equation.3">
              <p:embed/>
            </p:oleObj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857224" y="4214818"/>
          <a:ext cx="2071702" cy="1189310"/>
        </p:xfrm>
        <a:graphic>
          <a:graphicData uri="http://schemas.openxmlformats.org/presentationml/2006/ole">
            <p:oleObj spid="_x0000_s19460" name="Формула" r:id="rId5" imgW="685800" imgH="393480" progId="Equation.3">
              <p:embed/>
            </p:oleObj>
          </a:graphicData>
        </a:graphic>
      </p:graphicFrame>
      <p:pic>
        <p:nvPicPr>
          <p:cNvPr id="7" name="Рисунок 6" descr="F:\картинки\STDDIR2\ED00316_.WMF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000628" y="3714752"/>
            <a:ext cx="3071834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7958166" cy="914384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3200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2) На рисунке дан график некоторой функции </a:t>
            </a:r>
            <a:endParaRPr lang="ru-RU" sz="3200" b="1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57158" y="1643050"/>
            <a:ext cx="3643338" cy="4786346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800" dirty="0" smtClean="0">
                <a:cs typeface="Times New Roman" pitchFamily="18" charset="0"/>
              </a:rPr>
              <a:t> По графику функции определите количество промежутков возрастания, убывания функции, назовите точки минимума, максимума. </a:t>
            </a:r>
          </a:p>
          <a:p>
            <a:pPr>
              <a:buFont typeface="Wingdings" pitchFamily="2" charset="2"/>
              <a:buChar char="§"/>
            </a:pPr>
            <a:endParaRPr lang="ru-RU" sz="1800" dirty="0" smtClean="0"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ru-RU" sz="1800" dirty="0" smtClean="0">
                <a:cs typeface="Times New Roman" pitchFamily="18" charset="0"/>
              </a:rPr>
              <a:t>    Назовите абсциссы точек графика функции в которых касательная параллельна оси х. </a:t>
            </a:r>
          </a:p>
          <a:p>
            <a:pPr>
              <a:buFont typeface="Wingdings" pitchFamily="2" charset="2"/>
              <a:buChar char="§"/>
            </a:pPr>
            <a:endParaRPr lang="ru-RU" sz="1800" dirty="0" smtClean="0"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ru-RU" sz="1800" dirty="0" smtClean="0">
                <a:cs typeface="Times New Roman" pitchFamily="18" charset="0"/>
              </a:rPr>
              <a:t>    Чему равна производная в этих точках?</a:t>
            </a:r>
          </a:p>
          <a:p>
            <a:endParaRPr lang="ru-RU" sz="1800" dirty="0" smtClean="0"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ru-RU" sz="1800" dirty="0" smtClean="0">
                <a:cs typeface="Times New Roman" pitchFamily="18" charset="0"/>
              </a:rPr>
              <a:t>    Как называются точки в которых производная равна нулю?</a:t>
            </a:r>
          </a:p>
          <a:p>
            <a:pPr>
              <a:buFont typeface="Wingdings" pitchFamily="2" charset="2"/>
              <a:buChar char="§"/>
            </a:pPr>
            <a:endParaRPr lang="ru-RU" sz="1800" dirty="0" smtClean="0">
              <a:cs typeface="Times New Roman" pitchFamily="18" charset="0"/>
            </a:endParaRPr>
          </a:p>
          <a:p>
            <a:r>
              <a:rPr lang="ru-RU" sz="1800" dirty="0" smtClean="0">
                <a:cs typeface="Times New Roman" pitchFamily="18" charset="0"/>
              </a:rPr>
              <a:t> </a:t>
            </a:r>
            <a:endParaRPr lang="ru-RU" sz="1800" dirty="0"/>
          </a:p>
        </p:txBody>
      </p:sp>
      <p:pic>
        <p:nvPicPr>
          <p:cNvPr id="5" name="Содержимое 4"/>
          <p:cNvPicPr>
            <a:picLocks noGrp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000496" y="1500174"/>
            <a:ext cx="4786346" cy="4572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2571736" y="1000108"/>
          <a:ext cx="1143008" cy="431803"/>
        </p:xfrm>
        <a:graphic>
          <a:graphicData uri="http://schemas.openxmlformats.org/presentationml/2006/ole">
            <p:oleObj spid="_x0000_s20482" name="Формула" r:id="rId4" imgW="571320" imgH="215640" progId="Equation.3">
              <p:embed/>
            </p:oleObj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20483" name="Формула" r:id="rId5" imgW="114120" imgH="215640" progId="Equation.3">
              <p:embed/>
            </p:oleObj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29322" y="2857496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-4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5786446" y="3214686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-5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5500694" y="2857496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-6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5214942" y="3214686"/>
            <a:ext cx="380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-7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4929190" y="2928934"/>
            <a:ext cx="3914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-8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4357686" y="3214686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-10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6858016" y="3214686"/>
            <a:ext cx="340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-1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870</TotalTime>
  <Words>438</Words>
  <Application>Microsoft Office PowerPoint</Application>
  <PresentationFormat>Экран (4:3)</PresentationFormat>
  <Paragraphs>122</Paragraphs>
  <Slides>17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9" baseType="lpstr">
      <vt:lpstr>Поток</vt:lpstr>
      <vt:lpstr>Формула</vt:lpstr>
      <vt:lpstr>Исследование функции на монотонность и экстремумы с помощью производной.</vt:lpstr>
      <vt:lpstr>Слайд 2</vt:lpstr>
      <vt:lpstr>Цель урока:</vt:lpstr>
      <vt:lpstr>                   Повторение  2011 год – юбилейный. А вот какому юбилею он посвящен, поможет узнать слово, которое у вас получится, если вы верно найдете значения выражений и расположите полученные числа в порядке убывания.  Вы прочитаете слово, которому посвящен этот год. </vt:lpstr>
      <vt:lpstr>Слайд 5</vt:lpstr>
      <vt:lpstr>Слайд 6</vt:lpstr>
      <vt:lpstr>2011 год -  КОСМОНАВТИКИ</vt:lpstr>
      <vt:lpstr>Фронтальный опрос</vt:lpstr>
      <vt:lpstr>2) На рисунке дан график некоторой функции </vt:lpstr>
      <vt:lpstr> 3)На рисунке дан график некоторой функции</vt:lpstr>
      <vt:lpstr>4) На рисунке дан график производной некоторой функции</vt:lpstr>
      <vt:lpstr>физминутка</vt:lpstr>
      <vt:lpstr>Работа по опорному конспекту</vt:lpstr>
      <vt:lpstr>Самостоятельная работа</vt:lpstr>
      <vt:lpstr>Домашнее задание</vt:lpstr>
      <vt:lpstr>Итоги урока</vt:lpstr>
      <vt:lpstr>Спасибо за внимание 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Исследование функции с помощью производной.</dc:title>
  <dc:creator>12</dc:creator>
  <cp:lastModifiedBy>12</cp:lastModifiedBy>
  <cp:revision>90</cp:revision>
  <dcterms:created xsi:type="dcterms:W3CDTF">2011-03-31T09:26:42Z</dcterms:created>
  <dcterms:modified xsi:type="dcterms:W3CDTF">2011-10-10T12:19:42Z</dcterms:modified>
</cp:coreProperties>
</file>