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9" r:id="rId3"/>
    <p:sldId id="260" r:id="rId4"/>
    <p:sldId id="261" r:id="rId5"/>
    <p:sldId id="263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7" r:id="rId14"/>
    <p:sldId id="276" r:id="rId15"/>
    <p:sldId id="278" r:id="rId16"/>
    <p:sldId id="280" r:id="rId17"/>
    <p:sldId id="281" r:id="rId18"/>
    <p:sldId id="282" r:id="rId19"/>
    <p:sldId id="279" r:id="rId20"/>
    <p:sldId id="283" r:id="rId21"/>
    <p:sldId id="284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1992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37DEE-542B-4CC5-B10D-20A3FB52DB38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A12C8E3-18D9-404A-9B5E-D5714A844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2DBD5-8D1C-4E9D-9668-EC1C10541CF6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A24C7-6420-4BC3-A496-259B761EF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AE5FB-37D0-4C6D-8155-00E9DFB75024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7BC39-19E7-4971-BDF7-FC432B1EB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2BA9-B305-4412-9290-F66245822738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2B5AB-E6CF-4BFC-8E41-F1DB9E691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9"/>
          <p:cNvGrpSpPr>
            <a:grpSpLocks/>
          </p:cNvGrpSpPr>
          <p:nvPr/>
        </p:nvGrpSpPr>
        <p:grpSpPr bwMode="auto">
          <a:xfrm>
            <a:off x="60325" y="60325"/>
            <a:ext cx="9028113" cy="6711950"/>
            <a:chOff x="38" y="38"/>
            <a:chExt cx="5687" cy="4228"/>
          </a:xfrm>
        </p:grpSpPr>
        <p:pic>
          <p:nvPicPr>
            <p:cNvPr id="6" name="Скругленный прямоугольник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" y="38"/>
              <a:ext cx="5687" cy="4228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2" y="105"/>
              <a:ext cx="5556" cy="4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Perpetua"/>
              </a:endParaRPr>
            </a:p>
          </p:txBody>
        </p:sp>
      </p:grpSp>
      <p:sp>
        <p:nvSpPr>
          <p:cNvPr id="8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EA519-5160-4543-9F0B-42938A43E057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46A32-71A1-4954-88ED-41FED13A1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AC1F9-E00F-4050-974C-81E56E676E6C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E0EB2-91DF-4AD2-973E-D41DD6022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7243C-A634-47FE-8EE7-46CD11A17A29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B9AB5-5073-472F-8249-02C369F9C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D646C-D8D5-4309-BF17-4DEC6501CBBE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ED1C1-E578-4120-8734-FEF8F5504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64F78-99BE-4FDF-B65D-12ED0A92631E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61CC5-FBB1-420E-8A12-E09AC392F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69F3-3C2E-4A32-9D62-56201A503B7C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9E2EC-37FE-4B28-9867-0C4CF41BE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2B89A-9B45-4EB3-9786-6B9939B42BD6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C5DD4-7AAB-4AA0-B718-669DC5990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E96F75B-4039-4B2A-8817-5870B8897A2B}" type="datetimeFigureOut">
              <a:rPr lang="ru-RU"/>
              <a:pPr>
                <a:defRPr/>
              </a:pPr>
              <a:t>29.12.2011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9BFFB60-B21C-487A-B3B6-718587B6A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16" r:id="rId6"/>
    <p:sldLayoutId id="2147483715" r:id="rId7"/>
    <p:sldLayoutId id="2147483722" r:id="rId8"/>
    <p:sldLayoutId id="2147483723" r:id="rId9"/>
    <p:sldLayoutId id="2147483714" r:id="rId10"/>
    <p:sldLayoutId id="214748371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2988" y="1196975"/>
            <a:ext cx="7659687" cy="2338388"/>
          </a:xfrm>
        </p:spPr>
        <p:txBody>
          <a:bodyPr/>
          <a:lstStyle/>
          <a:p>
            <a:r>
              <a:rPr lang="ru-RU" smtClean="0"/>
              <a:t>«Комедия «Ревизор»</a:t>
            </a:r>
            <a:br>
              <a:rPr lang="ru-RU" smtClean="0"/>
            </a:br>
            <a:r>
              <a:rPr lang="ru-RU" smtClean="0"/>
              <a:t> в контексте эпохи»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292600"/>
            <a:ext cx="8135937" cy="17287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mtClean="0"/>
              <a:t>Интегрированный урок для 8 класса.</a:t>
            </a:r>
          </a:p>
          <a:p>
            <a:pPr>
              <a:lnSpc>
                <a:spcPct val="80000"/>
              </a:lnSpc>
            </a:pPr>
            <a:r>
              <a:rPr lang="ru-RU" smtClean="0"/>
              <a:t>Учитель истории первой категории </a:t>
            </a:r>
            <a:r>
              <a:rPr lang="ru-RU" b="1" smtClean="0"/>
              <a:t>Яковлева В.Л.</a:t>
            </a:r>
          </a:p>
          <a:p>
            <a:pPr>
              <a:lnSpc>
                <a:spcPct val="80000"/>
              </a:lnSpc>
            </a:pPr>
            <a:r>
              <a:rPr lang="ru-RU" smtClean="0"/>
              <a:t>ГОУ гимназии № 1590</a:t>
            </a:r>
          </a:p>
        </p:txBody>
      </p:sp>
    </p:spTree>
  </p:cSld>
  <p:clrMapOvr>
    <a:masterClrMapping/>
  </p:clrMapOvr>
  <p:transition advClick="0" advTm="435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Основные направления внутренней политики Николая </a:t>
            </a:r>
            <a:r>
              <a:rPr lang="en-US" dirty="0" smtClean="0"/>
              <a:t>I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87450" y="620713"/>
          <a:ext cx="6665913" cy="4643437"/>
        </p:xfrm>
        <a:graphic>
          <a:graphicData uri="http://schemas.openxmlformats.org/presentationml/2006/ole">
            <p:oleObj spid="_x0000_s7171" name="Document" r:id="rId3" imgW="6666617" imgH="4644167" progId="Word.Document.8">
              <p:embed/>
            </p:oleObj>
          </a:graphicData>
        </a:graphic>
      </p:graphicFrame>
    </p:spTree>
  </p:cSld>
  <p:clrMapOvr>
    <a:masterClrMapping/>
  </p:clrMapOvr>
  <p:transition advTm="11809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           Лента времени.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196" name="Содержимое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3095625" cy="4572000"/>
          </a:xfrm>
        </p:spPr>
        <p:txBody>
          <a:bodyPr/>
          <a:lstStyle/>
          <a:p>
            <a:r>
              <a:rPr lang="ru-RU" smtClean="0"/>
              <a:t>События, происшедшие в России и биография </a:t>
            </a:r>
            <a:br>
              <a:rPr lang="ru-RU" smtClean="0"/>
            </a:br>
            <a:r>
              <a:rPr lang="ru-RU" smtClean="0"/>
              <a:t>     Н.В.Гоголя в сопоставлении. До 1836 года.</a:t>
            </a:r>
          </a:p>
          <a:p>
            <a:endParaRPr lang="ru-RU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995738" y="836613"/>
          <a:ext cx="3740150" cy="5670550"/>
        </p:xfrm>
        <a:graphic>
          <a:graphicData uri="http://schemas.openxmlformats.org/presentationml/2006/ole">
            <p:oleObj spid="_x0000_s8194" name="Document" r:id="rId3" imgW="6084454" imgH="9066206" progId="Word.Document.8">
              <p:embed/>
            </p:oleObj>
          </a:graphicData>
        </a:graphic>
      </p:graphicFrame>
    </p:spTree>
  </p:cSld>
  <p:clrMapOvr>
    <a:masterClrMapping/>
  </p:clrMapOvr>
  <p:transition advTm="16178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«Ревизоре» я решился собрать в одну кучу всё дурное в России, какое я тогда знал, все несправедливости, какие делаются в тех местах и в тех случаях, где больше всего требуется от человека справедливости, и за одним разом посмеяться над всем.»</a:t>
            </a:r>
            <a:endParaRPr lang="ru-RU" dirty="0"/>
          </a:p>
        </p:txBody>
      </p:sp>
      <p:pic>
        <p:nvPicPr>
          <p:cNvPr id="27651" name="Picture 2" descr="C:\все\открытый урок2\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80013" y="1733550"/>
            <a:ext cx="3257550" cy="4000500"/>
          </a:xfrm>
        </p:spPr>
      </p:pic>
    </p:spTree>
  </p:cSld>
  <p:clrMapOvr>
    <a:masterClrMapping/>
  </p:clrMapOvr>
  <p:transition advTm="12667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Работа с документами по группам.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Источник – свидетельство прошлого, попадающее в сферу внимания исследователя.</a:t>
            </a:r>
          </a:p>
          <a:p>
            <a:r>
              <a:rPr lang="ru-RU" smtClean="0"/>
              <a:t>Задание 1. Определить характер источника.</a:t>
            </a:r>
          </a:p>
          <a:p>
            <a:r>
              <a:rPr lang="ru-RU" smtClean="0"/>
              <a:t>Задание 2. Провести критический анализ.</a:t>
            </a:r>
          </a:p>
          <a:p>
            <a:r>
              <a:rPr lang="ru-RU" smtClean="0"/>
              <a:t>Задание 3. Определить как документы отражают эпоху.</a:t>
            </a:r>
          </a:p>
          <a:p>
            <a:r>
              <a:rPr lang="ru-RU" smtClean="0"/>
              <a:t>Задание  4. Привести соответствующие отрывки из комедии.</a:t>
            </a:r>
          </a:p>
        </p:txBody>
      </p:sp>
    </p:spTree>
  </p:cSld>
  <p:clrMapOvr>
    <a:masterClrMapping/>
  </p:clrMapOvr>
  <p:transition advTm="1003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1908175" y="20605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mbria" pitchFamily="18" charset="0"/>
              </a:rPr>
              <a:t>2.Из записок С.М.Соловьева, русского историка. </a:t>
            </a:r>
            <a:endParaRPr lang="ru-RU">
              <a:latin typeface="Cambria" pitchFamily="18" charset="0"/>
            </a:endParaRPr>
          </a:p>
        </p:txBody>
      </p:sp>
      <p:sp>
        <p:nvSpPr>
          <p:cNvPr id="29698" name="Прямоугольник 2"/>
          <p:cNvSpPr>
            <a:spLocks noChangeArrowheads="1"/>
          </p:cNvSpPr>
          <p:nvPr/>
        </p:nvSpPr>
        <p:spPr bwMode="auto">
          <a:xfrm>
            <a:off x="1908175" y="2781300"/>
            <a:ext cx="45720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mbria" pitchFamily="18" charset="0"/>
              </a:rPr>
              <a:t>3.Из результатов ревизии 1842 года петербургского надворного суда.</a:t>
            </a:r>
            <a:r>
              <a:rPr lang="ru-RU">
                <a:latin typeface="Cambria" pitchFamily="18" charset="0"/>
              </a:rPr>
              <a:t/>
            </a:r>
            <a:br>
              <a:rPr lang="ru-RU">
                <a:latin typeface="Cambria" pitchFamily="18" charset="0"/>
              </a:rPr>
            </a:br>
            <a:endParaRPr lang="ru-RU">
              <a:latin typeface="Cambria" pitchFamily="18" charset="0"/>
            </a:endParaRPr>
          </a:p>
        </p:txBody>
      </p:sp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1042988" y="3789363"/>
            <a:ext cx="6054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ea typeface="Times New Roman" pitchFamily="18" charset="0"/>
                <a:cs typeface="Arial" charset="0"/>
              </a:rPr>
              <a:t>              4.Троцкий И.М. 3 Отделение при Николае 1.</a:t>
            </a:r>
            <a:endParaRPr lang="ru-RU">
              <a:ea typeface="Times New Roman" pitchFamily="18" charset="0"/>
              <a:cs typeface="Arial" charset="0"/>
            </a:endParaRPr>
          </a:p>
        </p:txBody>
      </p:sp>
      <p:sp>
        <p:nvSpPr>
          <p:cNvPr id="29700" name="Прямоугольник 5"/>
          <p:cNvSpPr>
            <a:spLocks noChangeArrowheads="1"/>
          </p:cNvSpPr>
          <p:nvPr/>
        </p:nvSpPr>
        <p:spPr bwMode="auto">
          <a:xfrm>
            <a:off x="1763713" y="4437063"/>
            <a:ext cx="3821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mbria" pitchFamily="18" charset="0"/>
              </a:rPr>
              <a:t>   5.А.Х. Бенкендорф. Из  записок.</a:t>
            </a:r>
            <a:endParaRPr lang="ru-RU">
              <a:latin typeface="Cambria" pitchFamily="18" charset="0"/>
            </a:endParaRPr>
          </a:p>
        </p:txBody>
      </p:sp>
      <p:sp>
        <p:nvSpPr>
          <p:cNvPr id="29701" name="Прямоугольник 6"/>
          <p:cNvSpPr>
            <a:spLocks noChangeArrowheads="1"/>
          </p:cNvSpPr>
          <p:nvPr/>
        </p:nvSpPr>
        <p:spPr bwMode="auto">
          <a:xfrm>
            <a:off x="1692275" y="5157788"/>
            <a:ext cx="4967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mbria" pitchFamily="18" charset="0"/>
              </a:rPr>
              <a:t>     6.Адольф де Кюстин. Россия в 1839 году. </a:t>
            </a:r>
            <a:endParaRPr lang="ru-RU">
              <a:latin typeface="Cambria" pitchFamily="18" charset="0"/>
            </a:endParaRPr>
          </a:p>
        </p:txBody>
      </p:sp>
      <p:sp>
        <p:nvSpPr>
          <p:cNvPr id="29702" name="Rectangle 2"/>
          <p:cNvSpPr>
            <a:spLocks noChangeArrowheads="1"/>
          </p:cNvSpPr>
          <p:nvPr/>
        </p:nvSpPr>
        <p:spPr bwMode="auto">
          <a:xfrm>
            <a:off x="1619250" y="5876925"/>
            <a:ext cx="4316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ea typeface="Times New Roman" pitchFamily="18" charset="0"/>
                <a:cs typeface="Arial" charset="0"/>
              </a:rPr>
              <a:t>     7.Из цензурного устава 1826 года</a:t>
            </a:r>
          </a:p>
        </p:txBody>
      </p:sp>
      <p:sp>
        <p:nvSpPr>
          <p:cNvPr id="29703" name="Rectangle 3"/>
          <p:cNvSpPr>
            <a:spLocks noChangeArrowheads="1"/>
          </p:cNvSpPr>
          <p:nvPr/>
        </p:nvSpPr>
        <p:spPr bwMode="auto">
          <a:xfrm>
            <a:off x="1763713" y="1341438"/>
            <a:ext cx="58531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latin typeface="Cambria" pitchFamily="18" charset="0"/>
                <a:ea typeface="Times New Roman" pitchFamily="18" charset="0"/>
                <a:cs typeface="Arial" charset="0"/>
              </a:rPr>
              <a:t>1.Из рескрипта </a:t>
            </a:r>
            <a:r>
              <a:rPr lang="ru-RU" b="1">
                <a:ea typeface="Times New Roman" pitchFamily="18" charset="0"/>
                <a:cs typeface="Arial" charset="0"/>
              </a:rPr>
              <a:t>Николая 1 от 19 августа 1827 года.</a:t>
            </a:r>
          </a:p>
          <a:p>
            <a:r>
              <a:rPr lang="ru-RU" b="1">
                <a:ea typeface="Times New Roman" pitchFamily="18" charset="0"/>
                <a:cs typeface="Arial" charset="0"/>
              </a:rPr>
              <a:t>  В области просвещения</a:t>
            </a:r>
            <a:r>
              <a:rPr lang="ru-RU">
                <a:ea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29704" name="Rectangle 1"/>
          <p:cNvSpPr>
            <a:spLocks noChangeArrowheads="1"/>
          </p:cNvSpPr>
          <p:nvPr/>
        </p:nvSpPr>
        <p:spPr bwMode="auto">
          <a:xfrm>
            <a:off x="1835150" y="474663"/>
            <a:ext cx="3249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Перечень документов.</a:t>
            </a:r>
            <a:endParaRPr lang="ru-RU" sz="2400" b="1"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ransition advTm="20311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Погружение в историю.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539750" y="1700213"/>
            <a:ext cx="3240088" cy="4321175"/>
          </a:xfrm>
        </p:spPr>
        <p:txBody>
          <a:bodyPr/>
          <a:lstStyle/>
          <a:p>
            <a:r>
              <a:rPr lang="ru-RU" smtClean="0"/>
              <a:t>Какие цели ставил Петр </a:t>
            </a:r>
            <a:r>
              <a:rPr lang="en-US" smtClean="0"/>
              <a:t> I</a:t>
            </a:r>
            <a:r>
              <a:rPr lang="ru-RU" smtClean="0"/>
              <a:t>, вводя регламентацию чиновников.</a:t>
            </a:r>
          </a:p>
          <a:p>
            <a:r>
              <a:rPr lang="ru-RU" smtClean="0"/>
              <a:t>Что изменилось в эпоху Николая </a:t>
            </a:r>
            <a:r>
              <a:rPr lang="en-US" smtClean="0"/>
              <a:t>I</a:t>
            </a:r>
            <a:r>
              <a:rPr lang="ru-RU" smtClean="0"/>
              <a:t> </a:t>
            </a:r>
          </a:p>
        </p:txBody>
      </p:sp>
      <p:pic>
        <p:nvPicPr>
          <p:cNvPr id="30723" name="Picture 2" descr="C:\все\открытый урок2\1табель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068763" y="1844675"/>
            <a:ext cx="4808537" cy="3744913"/>
          </a:xfrm>
        </p:spPr>
      </p:pic>
    </p:spTree>
  </p:cSld>
  <p:clrMapOvr>
    <a:masterClrMapping/>
  </p:clrMapOvr>
  <p:transition advTm="10671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Просмотр эпизода комедии</a:t>
            </a:r>
            <a:r>
              <a:rPr lang="ru-RU" smtClean="0"/>
              <a:t>.</a:t>
            </a:r>
          </a:p>
        </p:txBody>
      </p:sp>
      <p:sp>
        <p:nvSpPr>
          <p:cNvPr id="31746" name="Text Box 6"/>
          <p:cNvSpPr txBox="1">
            <a:spLocks noChangeArrowheads="1"/>
          </p:cNvSpPr>
          <p:nvPr/>
        </p:nvSpPr>
        <p:spPr bwMode="auto">
          <a:xfrm>
            <a:off x="250825" y="2060575"/>
            <a:ext cx="24495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Cambria" pitchFamily="18" charset="0"/>
              </a:rPr>
              <a:t>В сцене «вранья Хлестакова» ярко отображено наблюдение из мемуаров   Де Кюстина         о нравственном облике чиновника.</a:t>
            </a:r>
          </a:p>
        </p:txBody>
      </p:sp>
      <p:pic>
        <p:nvPicPr>
          <p:cNvPr id="317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21013" y="1773238"/>
            <a:ext cx="5402262" cy="4246562"/>
          </a:xfrm>
        </p:spPr>
      </p:pic>
    </p:spTree>
  </p:cSld>
  <p:clrMapOvr>
    <a:masterClrMapping/>
  </p:clrMapOvr>
  <p:transition advClick="0" advTm="1092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Анализ явления «Мечты Анны Андреевны и городничего».</a:t>
            </a:r>
            <a:endParaRPr lang="ru-RU" dirty="0"/>
          </a:p>
        </p:txBody>
      </p:sp>
      <p:pic>
        <p:nvPicPr>
          <p:cNvPr id="32770" name="Picture 11" descr="DSC006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6638" y="3068638"/>
            <a:ext cx="5326062" cy="3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268413"/>
            <a:ext cx="442753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Прямоугольник 4"/>
          <p:cNvSpPr>
            <a:spLocks noChangeArrowheads="1"/>
          </p:cNvSpPr>
          <p:nvPr/>
        </p:nvSpPr>
        <p:spPr bwMode="auto">
          <a:xfrm>
            <a:off x="323850" y="5229225"/>
            <a:ext cx="3074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mbria" pitchFamily="18" charset="0"/>
              </a:rPr>
              <a:t>А мы еще и таланты.</a:t>
            </a:r>
          </a:p>
        </p:txBody>
      </p:sp>
    </p:spTree>
  </p:cSld>
  <p:clrMapOvr>
    <a:masterClrMapping/>
  </p:clrMapOvr>
  <p:transition advTm="7394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Сцена объяснения Хлестакова</a:t>
            </a:r>
            <a:endParaRPr lang="ru-RU" smtClean="0"/>
          </a:p>
        </p:txBody>
      </p:sp>
      <p:pic>
        <p:nvPicPr>
          <p:cNvPr id="33794" name="Picture 15" descr="DSC008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6213" y="1341438"/>
            <a:ext cx="5157787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27400"/>
            <a:ext cx="5292725" cy="353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Прямоугольник 4"/>
          <p:cNvSpPr>
            <a:spLocks noChangeArrowheads="1"/>
          </p:cNvSpPr>
          <p:nvPr/>
        </p:nvSpPr>
        <p:spPr bwMode="auto">
          <a:xfrm>
            <a:off x="323850" y="2205038"/>
            <a:ext cx="3684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mbria" pitchFamily="18" charset="0"/>
              </a:rPr>
              <a:t>Инсценировка учащихся.</a:t>
            </a:r>
          </a:p>
        </p:txBody>
      </p:sp>
    </p:spTree>
  </p:cSld>
  <p:clrMapOvr>
    <a:masterClrMapping/>
  </p:clrMapOvr>
  <p:transition advTm="8581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Литературная часть урока.</a:t>
            </a:r>
          </a:p>
        </p:txBody>
      </p:sp>
      <p:sp>
        <p:nvSpPr>
          <p:cNvPr id="34818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Просмотр эпизодов из спектакля, сцен, поставленных детьми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Анализ эпизодов.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Можно ли считать литературное произведение источником знаний по истории?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В чем главное предназначение литературы?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Есть ли герой в комедии?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</a:t>
            </a:r>
          </a:p>
        </p:txBody>
      </p:sp>
    </p:spTree>
  </p:cSld>
  <p:clrMapOvr>
    <a:masterClrMapping/>
  </p:clrMapOvr>
  <p:transition advTm="1059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Цель урока: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Ввести учеников в мир эпохи, показав единство явлений и событий, единство творцов эпохи и их влияния на развитие общества, его нравственное состояние.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Расширение и систематизация опорных знаний из истории и литературы.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Изучение источника – общая платформа сближения предметных знаний.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Творчество учащихся и активная познавательная деятельность.</a:t>
            </a:r>
          </a:p>
          <a:p>
            <a:pPr>
              <a:lnSpc>
                <a:spcPct val="80000"/>
              </a:lnSpc>
            </a:pPr>
            <a:endParaRPr lang="ru-RU" sz="2800" smtClean="0"/>
          </a:p>
        </p:txBody>
      </p:sp>
    </p:spTree>
  </p:cSld>
  <p:clrMapOvr>
    <a:masterClrMapping/>
  </p:clrMapOvr>
  <p:transition advClick="0" advTm="16363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«Смех - благородное лицо» в комедии Н. В. Гоголя "Ревизор"</a:t>
            </a:r>
            <a:endParaRPr lang="ru-RU" dirty="0"/>
          </a:p>
        </p:txBody>
      </p:sp>
      <p:pic>
        <p:nvPicPr>
          <p:cNvPr id="35842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447800"/>
            <a:ext cx="6096000" cy="4572000"/>
          </a:xfrm>
        </p:spPr>
      </p:pic>
    </p:spTree>
  </p:cSld>
  <p:clrMapOvr>
    <a:masterClrMapping/>
  </p:clrMapOvr>
  <p:transition advTm="7254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Ожидаемые результаты урока</a:t>
            </a:r>
          </a:p>
        </p:txBody>
      </p:sp>
      <p:sp>
        <p:nvSpPr>
          <p:cNvPr id="36866" name="Содержимое 2"/>
          <p:cNvSpPr>
            <a:spLocks noGrp="1"/>
          </p:cNvSpPr>
          <p:nvPr>
            <p:ph sz="quarter" idx="1"/>
          </p:nvPr>
        </p:nvSpPr>
        <p:spPr>
          <a:xfrm>
            <a:off x="971550" y="1700213"/>
            <a:ext cx="7772400" cy="4572000"/>
          </a:xfrm>
        </p:spPr>
        <p:txBody>
          <a:bodyPr/>
          <a:lstStyle/>
          <a:p>
            <a:r>
              <a:rPr lang="ru-RU" sz="2400" smtClean="0"/>
              <a:t>Высокая активность учащихся</a:t>
            </a:r>
          </a:p>
          <a:p>
            <a:r>
              <a:rPr lang="ru-RU" sz="2400" smtClean="0"/>
              <a:t>Умение применять полученные ранее знания</a:t>
            </a:r>
          </a:p>
          <a:p>
            <a:r>
              <a:rPr lang="ru-RU" sz="2400" smtClean="0"/>
              <a:t>Умение готовиться и работать самостоятельно, используя разные источники в т.ч. компьютерные программы.</a:t>
            </a:r>
          </a:p>
          <a:p>
            <a:r>
              <a:rPr lang="ru-RU" sz="2400" smtClean="0"/>
              <a:t>Умение сопоставлять и противопоставлять явления и факты.</a:t>
            </a:r>
          </a:p>
          <a:p>
            <a:r>
              <a:rPr lang="ru-RU" sz="2400" smtClean="0"/>
              <a:t>Проявление творческих способностей.</a:t>
            </a:r>
            <a:endParaRPr lang="ru-RU" smtClean="0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Задачи урока: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Формировать у учащихся представление о связи темы и формы художественного произведения с характером эпохи.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Развивать навыки анализа исторического источника и  литературного произведения.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Отрабатывать различные виды деятельности учащихся на уроке.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Способствовать формированию гражданского мировоззрения, нравственных идеалов, чувства долга перед Отечеством.</a:t>
            </a:r>
          </a:p>
        </p:txBody>
      </p:sp>
    </p:spTree>
  </p:cSld>
  <p:clrMapOvr>
    <a:masterClrMapping/>
  </p:clrMapOvr>
  <p:transition advClick="0" advTm="1310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План урока: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«Николаевская» эпоха и ее деятели.</a:t>
            </a:r>
          </a:p>
          <a:p>
            <a:r>
              <a:rPr lang="ru-RU" smtClean="0"/>
              <a:t>Изучение исторических источников и сопоставление с литературным произведением.</a:t>
            </a:r>
          </a:p>
          <a:p>
            <a:r>
              <a:rPr lang="ru-RU" smtClean="0"/>
              <a:t>Литературное произведение – его основная задача.</a:t>
            </a:r>
          </a:p>
        </p:txBody>
      </p:sp>
    </p:spTree>
  </p:cSld>
  <p:clrMapOvr>
    <a:masterClrMapping/>
  </p:clrMapOvr>
  <p:transition spd="med" advClick="0" advTm="11108"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 К нам едет ревизор!</a:t>
            </a:r>
            <a:endParaRPr lang="ru-RU" smtClean="0"/>
          </a:p>
        </p:txBody>
      </p:sp>
      <p:sp>
        <p:nvSpPr>
          <p:cNvPr id="17410" name="Текст 2"/>
          <p:cNvSpPr>
            <a:spLocks noGrp="1"/>
          </p:cNvSpPr>
          <p:nvPr>
            <p:ph type="body" idx="2"/>
          </p:nvPr>
        </p:nvSpPr>
        <p:spPr>
          <a:xfrm>
            <a:off x="900113" y="3213100"/>
            <a:ext cx="2879725" cy="2840038"/>
          </a:xfrm>
        </p:spPr>
        <p:txBody>
          <a:bodyPr/>
          <a:lstStyle/>
          <a:p>
            <a:r>
              <a:rPr lang="ru-RU" sz="2400" smtClean="0"/>
              <a:t>Демонстрация</a:t>
            </a:r>
          </a:p>
          <a:p>
            <a:r>
              <a:rPr lang="ru-RU" sz="2400" smtClean="0"/>
              <a:t>знаменитой сцены  из спектакля Малого театра</a:t>
            </a:r>
          </a:p>
        </p:txBody>
      </p:sp>
      <p:pic>
        <p:nvPicPr>
          <p:cNvPr id="17411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3" y="1412875"/>
            <a:ext cx="3482975" cy="4645025"/>
          </a:xfrm>
          <a:noFill/>
        </p:spPr>
      </p:pic>
    </p:spTree>
  </p:cSld>
  <p:clrMapOvr>
    <a:masterClrMapping/>
  </p:clrMapOvr>
  <p:transition advTm="873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042988" y="0"/>
            <a:ext cx="7772400" cy="1143000"/>
          </a:xfrm>
        </p:spPr>
        <p:txBody>
          <a:bodyPr/>
          <a:lstStyle/>
          <a:p>
            <a:r>
              <a:rPr lang="ru-RU" smtClean="0"/>
              <a:t>Премьере спектакля</a:t>
            </a: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64163" y="1484313"/>
            <a:ext cx="3001962" cy="4608512"/>
          </a:xfrm>
        </p:spPr>
      </p:pic>
      <p:sp>
        <p:nvSpPr>
          <p:cNvPr id="18435" name="Прямоугольник 4"/>
          <p:cNvSpPr>
            <a:spLocks noChangeArrowheads="1"/>
          </p:cNvSpPr>
          <p:nvPr/>
        </p:nvSpPr>
        <p:spPr bwMode="auto">
          <a:xfrm>
            <a:off x="1042988" y="1628775"/>
            <a:ext cx="3852862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mbria" pitchFamily="18" charset="0"/>
              </a:rPr>
              <a:t>19 апреля 1836 года — Александринский театр: Городничий — Сосницкий, </a:t>
            </a:r>
          </a:p>
          <a:p>
            <a:r>
              <a:rPr lang="ru-RU">
                <a:latin typeface="Cambria" pitchFamily="18" charset="0"/>
              </a:rPr>
              <a:t>Анна Андреевна — Сосницкая, Марья Антоновна — Асенкова, Ляпкин-Тяпкин — Григорьев 1-й, Земляника — Толченов, Бобчинский — Мартынов, Хлестаков — Дюр, </a:t>
            </a:r>
          </a:p>
          <a:p>
            <a:r>
              <a:rPr lang="ru-RU">
                <a:latin typeface="Cambria" pitchFamily="18" charset="0"/>
              </a:rPr>
              <a:t>Осип — Афанасьев</a:t>
            </a:r>
          </a:p>
          <a:p>
            <a:r>
              <a:rPr lang="ru-RU">
                <a:latin typeface="Cambria" pitchFamily="18" charset="0"/>
              </a:rPr>
              <a:t>, Пошлёпкина — Гусева.</a:t>
            </a:r>
          </a:p>
        </p:txBody>
      </p:sp>
    </p:spTree>
  </p:cSld>
  <p:clrMapOvr>
    <a:masterClrMapping/>
  </p:clrMapOvr>
  <p:transition advTm="1081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««Ну и пьеса! Всем досталось, а мне более всех!»</a:t>
            </a:r>
            <a:endParaRPr lang="ru-RU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00338" y="1371600"/>
            <a:ext cx="3816350" cy="4919663"/>
          </a:xfrm>
        </p:spPr>
      </p:pic>
    </p:spTree>
  </p:cSld>
  <p:clrMapOvr>
    <a:masterClrMapping/>
  </p:clrMapOvr>
  <p:transition advTm="1046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175" y="333375"/>
            <a:ext cx="7786688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Актуализация знаний по   «Николаевской» эпохе                      </a:t>
            </a:r>
            <a:endParaRPr lang="ru-RU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916238" y="1700213"/>
          <a:ext cx="2909887" cy="4265612"/>
        </p:xfrm>
        <a:graphic>
          <a:graphicData uri="http://schemas.openxmlformats.org/presentationml/2006/ole">
            <p:oleObj spid="_x0000_s5122" name="Document" r:id="rId3" imgW="5940803" imgH="8295058" progId="Word.Document.8">
              <p:embed/>
            </p:oleObj>
          </a:graphicData>
        </a:graphic>
      </p:graphicFrame>
    </p:spTree>
  </p:cSld>
  <p:clrMapOvr>
    <a:masterClrMapping/>
  </p:clrMapOvr>
  <p:transition advTm="12542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     Опережающее задание.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675" cy="2125663"/>
          </a:xfrm>
        </p:spPr>
        <p:txBody>
          <a:bodyPr/>
          <a:lstStyle/>
          <a:p>
            <a:r>
              <a:rPr lang="ru-RU" smtClean="0"/>
              <a:t>Какие факторы повлияли на деятельность  Николая </a:t>
            </a:r>
            <a:r>
              <a:rPr lang="en-US" smtClean="0"/>
              <a:t>I</a:t>
            </a:r>
            <a:endParaRPr lang="ru-RU" smtClean="0"/>
          </a:p>
        </p:txBody>
      </p:sp>
      <p:pic>
        <p:nvPicPr>
          <p:cNvPr id="22531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10238" y="1268413"/>
            <a:ext cx="3433762" cy="4105275"/>
          </a:xfrm>
        </p:spPr>
      </p:pic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184525"/>
            <a:ext cx="59277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326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297</TotalTime>
  <Words>462</Words>
  <Application>Microsoft Office PowerPoint</Application>
  <PresentationFormat>Экран (4:3)</PresentationFormat>
  <Paragraphs>73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4" baseType="lpstr">
      <vt:lpstr>Cambria</vt:lpstr>
      <vt:lpstr>Arial</vt:lpstr>
      <vt:lpstr>Calibri</vt:lpstr>
      <vt:lpstr>Wingdings 2</vt:lpstr>
      <vt:lpstr>Perpetua</vt:lpstr>
      <vt:lpstr>Franklin Gothic Book</vt:lpstr>
      <vt:lpstr>Times New Roman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Document</vt:lpstr>
      <vt:lpstr>«Комедия «Ревизор»  в контексте эпохи»</vt:lpstr>
      <vt:lpstr>Цель урока:</vt:lpstr>
      <vt:lpstr>Задачи урока:</vt:lpstr>
      <vt:lpstr>План урока:</vt:lpstr>
      <vt:lpstr> К нам едет ревизор!</vt:lpstr>
      <vt:lpstr>Премьере спектакля</vt:lpstr>
      <vt:lpstr>««Ну и пьеса! Всем досталось, а мне более всех!»</vt:lpstr>
      <vt:lpstr>  Актуализация знаний по   «Николаевской» эпохе                      </vt:lpstr>
      <vt:lpstr>      Опережающее задание.</vt:lpstr>
      <vt:lpstr>Основные направления внутренней политики Николая I.</vt:lpstr>
      <vt:lpstr>           Лента времени.  </vt:lpstr>
      <vt:lpstr>Слайд 12</vt:lpstr>
      <vt:lpstr>Работа с документами по группам.</vt:lpstr>
      <vt:lpstr>Слайд 14</vt:lpstr>
      <vt:lpstr>Погружение в историю.</vt:lpstr>
      <vt:lpstr>Просмотр эпизода комедии.</vt:lpstr>
      <vt:lpstr>Анализ явления «Мечты Анны Андреевны и городничего».</vt:lpstr>
      <vt:lpstr>Сцена объяснения Хлестакова</vt:lpstr>
      <vt:lpstr>Литературная часть урока.</vt:lpstr>
      <vt:lpstr>«Смех - благородное лицо» в комедии Н. В. Гоголя "Ревизор"</vt:lpstr>
      <vt:lpstr>Ожидаемые результаты урока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«Комедия «Ревизор»  в контексте эпохи»</dc:title>
  <dc:creator>Николай</dc:creator>
  <cp:lastModifiedBy>ольга</cp:lastModifiedBy>
  <cp:revision>35</cp:revision>
  <dcterms:created xsi:type="dcterms:W3CDTF">2011-10-05T13:10:05Z</dcterms:created>
  <dcterms:modified xsi:type="dcterms:W3CDTF">2011-12-28T21:16:17Z</dcterms:modified>
</cp:coreProperties>
</file>