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75B8-271C-433F-809A-4B55DD0392F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6A1C-1DA3-4789-A214-27AD5CFF2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FDB6-B3DE-48D2-9CD1-76DE651E6CA8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802F-CAEF-46AA-9C33-90EBEB65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7EAE-A056-4C83-9A6C-A94B8F225481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4D8B-4B4B-4CB7-9DB6-169CA88D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CA05-87CD-4A6D-A85A-E175852010A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0E57-AD32-4290-8375-C9D27DE1D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54FE-360F-4AC8-95C1-DE4E487CA24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E853-5BF4-454C-835A-76C26A06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3219-CFD0-4CCE-968A-9C428A504D08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DF19-D8FF-4AF9-929F-6D220F831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CF07-0BF3-456E-B157-DAAB7F543F7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4899-0462-43F9-9727-5DAFC406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96F4-EF1A-459F-912C-1FA4C29C2C81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2CC2-DD99-4A85-9E80-C0BD45AD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C47A-8ECE-4C7D-8407-0F5A98CADA92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108B-EF2C-435A-A57C-9DBF228DD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6080-1832-400C-A488-832D7871DC9B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0256-4E6E-41AD-A3F6-C4EE626B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068C-8183-47B4-8ACA-50F7C8E5FC5B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12B6-0415-4770-9BAB-FC5868F2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BA901-DC4B-4468-8658-279DB413CA30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6D4E2-F990-45F6-A3CE-18C5B847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6215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 </a:t>
            </a:r>
            <a:r>
              <a:rPr lang="ru-RU" sz="3600" b="1" dirty="0"/>
              <a:t>Путешествие на Ладожское озеро членов математического общества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err="1"/>
              <a:t>Метапредметный</a:t>
            </a:r>
            <a:r>
              <a:rPr lang="ru-RU" sz="2200" b="1" dirty="0"/>
              <a:t> урок в 6 классе (география, математика</a:t>
            </a:r>
            <a:r>
              <a:rPr lang="ru-RU" sz="2200" b="1" dirty="0" smtClean="0"/>
              <a:t>)</a:t>
            </a:r>
            <a:br>
              <a:rPr lang="ru-RU" sz="2200" b="1" dirty="0" smtClean="0"/>
            </a:br>
            <a:r>
              <a:rPr lang="ru-RU" sz="2200" b="1" dirty="0" smtClean="0"/>
              <a:t>Школа здоровья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Рисунок 3" descr="Ладога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Карельский перешеек</a:t>
            </a:r>
          </a:p>
        </p:txBody>
      </p:sp>
      <p:pic>
        <p:nvPicPr>
          <p:cNvPr id="6" name="Содержимое 5" descr="карта Лен об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88" y="2428875"/>
            <a:ext cx="3810000" cy="27051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Молния 6"/>
          <p:cNvSpPr/>
          <p:nvPr/>
        </p:nvSpPr>
        <p:spPr>
          <a:xfrm>
            <a:off x="2643188" y="1928813"/>
            <a:ext cx="914400" cy="914400"/>
          </a:xfrm>
          <a:prstGeom prst="lightningBol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878138" y="2463800"/>
            <a:ext cx="1455737" cy="1357313"/>
          </a:xfrm>
          <a:custGeom>
            <a:avLst/>
            <a:gdLst>
              <a:gd name="connsiteX0" fmla="*/ 915424 w 1455740"/>
              <a:gd name="connsiteY0" fmla="*/ 48126 h 1358311"/>
              <a:gd name="connsiteX1" fmla="*/ 956367 w 1455740"/>
              <a:gd name="connsiteY1" fmla="*/ 61774 h 1358311"/>
              <a:gd name="connsiteX2" fmla="*/ 1065549 w 1455740"/>
              <a:gd name="connsiteY2" fmla="*/ 89069 h 1358311"/>
              <a:gd name="connsiteX3" fmla="*/ 1038253 w 1455740"/>
              <a:gd name="connsiteY3" fmla="*/ 239195 h 1358311"/>
              <a:gd name="connsiteX4" fmla="*/ 1120140 w 1455740"/>
              <a:gd name="connsiteY4" fmla="*/ 266490 h 1358311"/>
              <a:gd name="connsiteX5" fmla="*/ 1133788 w 1455740"/>
              <a:gd name="connsiteY5" fmla="*/ 362025 h 1358311"/>
              <a:gd name="connsiteX6" fmla="*/ 1147436 w 1455740"/>
              <a:gd name="connsiteY6" fmla="*/ 402968 h 1358311"/>
              <a:gd name="connsiteX7" fmla="*/ 1161083 w 1455740"/>
              <a:gd name="connsiteY7" fmla="*/ 484854 h 1358311"/>
              <a:gd name="connsiteX8" fmla="*/ 1188379 w 1455740"/>
              <a:gd name="connsiteY8" fmla="*/ 525798 h 1358311"/>
              <a:gd name="connsiteX9" fmla="*/ 1242970 w 1455740"/>
              <a:gd name="connsiteY9" fmla="*/ 539445 h 1358311"/>
              <a:gd name="connsiteX10" fmla="*/ 1256618 w 1455740"/>
              <a:gd name="connsiteY10" fmla="*/ 675923 h 1358311"/>
              <a:gd name="connsiteX11" fmla="*/ 1297561 w 1455740"/>
              <a:gd name="connsiteY11" fmla="*/ 689571 h 1358311"/>
              <a:gd name="connsiteX12" fmla="*/ 1311209 w 1455740"/>
              <a:gd name="connsiteY12" fmla="*/ 866992 h 1358311"/>
              <a:gd name="connsiteX13" fmla="*/ 1324856 w 1455740"/>
              <a:gd name="connsiteY13" fmla="*/ 921583 h 1358311"/>
              <a:gd name="connsiteX14" fmla="*/ 1393095 w 1455740"/>
              <a:gd name="connsiteY14" fmla="*/ 935231 h 1358311"/>
              <a:gd name="connsiteX15" fmla="*/ 1406743 w 1455740"/>
              <a:gd name="connsiteY15" fmla="*/ 1071708 h 1358311"/>
              <a:gd name="connsiteX16" fmla="*/ 1447686 w 1455740"/>
              <a:gd name="connsiteY16" fmla="*/ 1099004 h 1358311"/>
              <a:gd name="connsiteX17" fmla="*/ 1434039 w 1455740"/>
              <a:gd name="connsiteY17" fmla="*/ 1317368 h 1358311"/>
              <a:gd name="connsiteX18" fmla="*/ 1393095 w 1455740"/>
              <a:gd name="connsiteY18" fmla="*/ 1331016 h 1358311"/>
              <a:gd name="connsiteX19" fmla="*/ 1270265 w 1455740"/>
              <a:gd name="connsiteY19" fmla="*/ 1358311 h 1358311"/>
              <a:gd name="connsiteX20" fmla="*/ 1229322 w 1455740"/>
              <a:gd name="connsiteY20" fmla="*/ 1317368 h 1358311"/>
              <a:gd name="connsiteX21" fmla="*/ 1188379 w 1455740"/>
              <a:gd name="connsiteY21" fmla="*/ 1290072 h 1358311"/>
              <a:gd name="connsiteX22" fmla="*/ 1174731 w 1455740"/>
              <a:gd name="connsiteY22" fmla="*/ 1167242 h 1358311"/>
              <a:gd name="connsiteX23" fmla="*/ 1161083 w 1455740"/>
              <a:gd name="connsiteY23" fmla="*/ 1126299 h 1358311"/>
              <a:gd name="connsiteX24" fmla="*/ 1120140 w 1455740"/>
              <a:gd name="connsiteY24" fmla="*/ 1085356 h 1358311"/>
              <a:gd name="connsiteX25" fmla="*/ 1038253 w 1455740"/>
              <a:gd name="connsiteY25" fmla="*/ 1030765 h 1358311"/>
              <a:gd name="connsiteX26" fmla="*/ 697059 w 1455740"/>
              <a:gd name="connsiteY26" fmla="*/ 1017117 h 1358311"/>
              <a:gd name="connsiteX27" fmla="*/ 615173 w 1455740"/>
              <a:gd name="connsiteY27" fmla="*/ 962526 h 1358311"/>
              <a:gd name="connsiteX28" fmla="*/ 533286 w 1455740"/>
              <a:gd name="connsiteY28" fmla="*/ 935231 h 1358311"/>
              <a:gd name="connsiteX29" fmla="*/ 451400 w 1455740"/>
              <a:gd name="connsiteY29" fmla="*/ 880639 h 1358311"/>
              <a:gd name="connsiteX30" fmla="*/ 396809 w 1455740"/>
              <a:gd name="connsiteY30" fmla="*/ 798753 h 1358311"/>
              <a:gd name="connsiteX31" fmla="*/ 342218 w 1455740"/>
              <a:gd name="connsiteY31" fmla="*/ 675923 h 1358311"/>
              <a:gd name="connsiteX32" fmla="*/ 328570 w 1455740"/>
              <a:gd name="connsiteY32" fmla="*/ 580389 h 1358311"/>
              <a:gd name="connsiteX33" fmla="*/ 233036 w 1455740"/>
              <a:gd name="connsiteY33" fmla="*/ 594037 h 1358311"/>
              <a:gd name="connsiteX34" fmla="*/ 151149 w 1455740"/>
              <a:gd name="connsiteY34" fmla="*/ 621332 h 1358311"/>
              <a:gd name="connsiteX35" fmla="*/ 14671 w 1455740"/>
              <a:gd name="connsiteY35" fmla="*/ 607684 h 1358311"/>
              <a:gd name="connsiteX36" fmla="*/ 41967 w 1455740"/>
              <a:gd name="connsiteY36" fmla="*/ 566741 h 1358311"/>
              <a:gd name="connsiteX37" fmla="*/ 123853 w 1455740"/>
              <a:gd name="connsiteY37" fmla="*/ 498502 h 1358311"/>
              <a:gd name="connsiteX38" fmla="*/ 151149 w 1455740"/>
              <a:gd name="connsiteY38" fmla="*/ 457559 h 1358311"/>
              <a:gd name="connsiteX39" fmla="*/ 192092 w 1455740"/>
              <a:gd name="connsiteY39" fmla="*/ 443911 h 1358311"/>
              <a:gd name="connsiteX40" fmla="*/ 233036 w 1455740"/>
              <a:gd name="connsiteY40" fmla="*/ 416616 h 1358311"/>
              <a:gd name="connsiteX41" fmla="*/ 246683 w 1455740"/>
              <a:gd name="connsiteY41" fmla="*/ 375672 h 1358311"/>
              <a:gd name="connsiteX42" fmla="*/ 287627 w 1455740"/>
              <a:gd name="connsiteY42" fmla="*/ 348377 h 1358311"/>
              <a:gd name="connsiteX43" fmla="*/ 314922 w 1455740"/>
              <a:gd name="connsiteY43" fmla="*/ 307434 h 1358311"/>
              <a:gd name="connsiteX44" fmla="*/ 383161 w 1455740"/>
              <a:gd name="connsiteY44" fmla="*/ 239195 h 1358311"/>
              <a:gd name="connsiteX45" fmla="*/ 410456 w 1455740"/>
              <a:gd name="connsiteY45" fmla="*/ 198251 h 1358311"/>
              <a:gd name="connsiteX46" fmla="*/ 492343 w 1455740"/>
              <a:gd name="connsiteY46" fmla="*/ 143660 h 1358311"/>
              <a:gd name="connsiteX47" fmla="*/ 697059 w 1455740"/>
              <a:gd name="connsiteY47" fmla="*/ 102717 h 1358311"/>
              <a:gd name="connsiteX48" fmla="*/ 710707 w 1455740"/>
              <a:gd name="connsiteY48" fmla="*/ 61774 h 1358311"/>
              <a:gd name="connsiteX49" fmla="*/ 833537 w 1455740"/>
              <a:gd name="connsiteY49" fmla="*/ 61774 h 1358311"/>
              <a:gd name="connsiteX50" fmla="*/ 915424 w 1455740"/>
              <a:gd name="connsiteY50" fmla="*/ 48126 h 135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55740" h="1358311">
                <a:moveTo>
                  <a:pt x="915424" y="48126"/>
                </a:moveTo>
                <a:cubicBezTo>
                  <a:pt x="929072" y="52675"/>
                  <a:pt x="942411" y="58285"/>
                  <a:pt x="956367" y="61774"/>
                </a:cubicBezTo>
                <a:lnTo>
                  <a:pt x="1065549" y="89069"/>
                </a:lnTo>
                <a:cubicBezTo>
                  <a:pt x="1000433" y="110775"/>
                  <a:pt x="962156" y="108743"/>
                  <a:pt x="1038253" y="239195"/>
                </a:cubicBezTo>
                <a:cubicBezTo>
                  <a:pt x="1052750" y="264048"/>
                  <a:pt x="1120140" y="266490"/>
                  <a:pt x="1120140" y="266490"/>
                </a:cubicBezTo>
                <a:cubicBezTo>
                  <a:pt x="1124689" y="298335"/>
                  <a:pt x="1127479" y="330481"/>
                  <a:pt x="1133788" y="362025"/>
                </a:cubicBezTo>
                <a:cubicBezTo>
                  <a:pt x="1136609" y="376132"/>
                  <a:pt x="1144315" y="388925"/>
                  <a:pt x="1147436" y="402968"/>
                </a:cubicBezTo>
                <a:cubicBezTo>
                  <a:pt x="1153439" y="429981"/>
                  <a:pt x="1152332" y="458602"/>
                  <a:pt x="1161083" y="484854"/>
                </a:cubicBezTo>
                <a:cubicBezTo>
                  <a:pt x="1166270" y="500415"/>
                  <a:pt x="1174731" y="516699"/>
                  <a:pt x="1188379" y="525798"/>
                </a:cubicBezTo>
                <a:cubicBezTo>
                  <a:pt x="1203986" y="536202"/>
                  <a:pt x="1224773" y="534896"/>
                  <a:pt x="1242970" y="539445"/>
                </a:cubicBezTo>
                <a:cubicBezTo>
                  <a:pt x="1247519" y="584938"/>
                  <a:pt x="1240994" y="632956"/>
                  <a:pt x="1256618" y="675923"/>
                </a:cubicBezTo>
                <a:cubicBezTo>
                  <a:pt x="1261534" y="689443"/>
                  <a:pt x="1293609" y="675739"/>
                  <a:pt x="1297561" y="689571"/>
                </a:cubicBezTo>
                <a:cubicBezTo>
                  <a:pt x="1313856" y="746604"/>
                  <a:pt x="1304279" y="808083"/>
                  <a:pt x="1311209" y="866992"/>
                </a:cubicBezTo>
                <a:cubicBezTo>
                  <a:pt x="1313401" y="885621"/>
                  <a:pt x="1310447" y="909575"/>
                  <a:pt x="1324856" y="921583"/>
                </a:cubicBezTo>
                <a:cubicBezTo>
                  <a:pt x="1342676" y="936433"/>
                  <a:pt x="1370349" y="930682"/>
                  <a:pt x="1393095" y="935231"/>
                </a:cubicBezTo>
                <a:cubicBezTo>
                  <a:pt x="1397644" y="980723"/>
                  <a:pt x="1392285" y="1028335"/>
                  <a:pt x="1406743" y="1071708"/>
                </a:cubicBezTo>
                <a:cubicBezTo>
                  <a:pt x="1411930" y="1087269"/>
                  <a:pt x="1445875" y="1082702"/>
                  <a:pt x="1447686" y="1099004"/>
                </a:cubicBezTo>
                <a:cubicBezTo>
                  <a:pt x="1455740" y="1171488"/>
                  <a:pt x="1450743" y="1246377"/>
                  <a:pt x="1434039" y="1317368"/>
                </a:cubicBezTo>
                <a:cubicBezTo>
                  <a:pt x="1430744" y="1331372"/>
                  <a:pt x="1406928" y="1327064"/>
                  <a:pt x="1393095" y="1331016"/>
                </a:cubicBezTo>
                <a:cubicBezTo>
                  <a:pt x="1348132" y="1343862"/>
                  <a:pt x="1317158" y="1348932"/>
                  <a:pt x="1270265" y="1358311"/>
                </a:cubicBezTo>
                <a:cubicBezTo>
                  <a:pt x="1256617" y="1344663"/>
                  <a:pt x="1244149" y="1329724"/>
                  <a:pt x="1229322" y="1317368"/>
                </a:cubicBezTo>
                <a:cubicBezTo>
                  <a:pt x="1216721" y="1306867"/>
                  <a:pt x="1193984" y="1305487"/>
                  <a:pt x="1188379" y="1290072"/>
                </a:cubicBezTo>
                <a:cubicBezTo>
                  <a:pt x="1174301" y="1251357"/>
                  <a:pt x="1181504" y="1207877"/>
                  <a:pt x="1174731" y="1167242"/>
                </a:cubicBezTo>
                <a:cubicBezTo>
                  <a:pt x="1172366" y="1153052"/>
                  <a:pt x="1169063" y="1138269"/>
                  <a:pt x="1161083" y="1126299"/>
                </a:cubicBezTo>
                <a:cubicBezTo>
                  <a:pt x="1150377" y="1110240"/>
                  <a:pt x="1135375" y="1097205"/>
                  <a:pt x="1120140" y="1085356"/>
                </a:cubicBezTo>
                <a:cubicBezTo>
                  <a:pt x="1094245" y="1065216"/>
                  <a:pt x="1071032" y="1032076"/>
                  <a:pt x="1038253" y="1030765"/>
                </a:cubicBezTo>
                <a:lnTo>
                  <a:pt x="697059" y="1017117"/>
                </a:lnTo>
                <a:cubicBezTo>
                  <a:pt x="561601" y="971963"/>
                  <a:pt x="768528" y="1047722"/>
                  <a:pt x="615173" y="962526"/>
                </a:cubicBezTo>
                <a:cubicBezTo>
                  <a:pt x="590022" y="948553"/>
                  <a:pt x="533286" y="935231"/>
                  <a:pt x="533286" y="935231"/>
                </a:cubicBezTo>
                <a:cubicBezTo>
                  <a:pt x="505991" y="917034"/>
                  <a:pt x="469597" y="907934"/>
                  <a:pt x="451400" y="880639"/>
                </a:cubicBezTo>
                <a:cubicBezTo>
                  <a:pt x="433203" y="853344"/>
                  <a:pt x="407183" y="829874"/>
                  <a:pt x="396809" y="798753"/>
                </a:cubicBezTo>
                <a:cubicBezTo>
                  <a:pt x="364326" y="701305"/>
                  <a:pt x="385473" y="740806"/>
                  <a:pt x="342218" y="675923"/>
                </a:cubicBezTo>
                <a:cubicBezTo>
                  <a:pt x="337669" y="644078"/>
                  <a:pt x="354304" y="599690"/>
                  <a:pt x="328570" y="580389"/>
                </a:cubicBezTo>
                <a:cubicBezTo>
                  <a:pt x="302836" y="561088"/>
                  <a:pt x="264380" y="586804"/>
                  <a:pt x="233036" y="594037"/>
                </a:cubicBezTo>
                <a:cubicBezTo>
                  <a:pt x="205001" y="600507"/>
                  <a:pt x="151149" y="621332"/>
                  <a:pt x="151149" y="621332"/>
                </a:cubicBezTo>
                <a:cubicBezTo>
                  <a:pt x="105656" y="616783"/>
                  <a:pt x="55564" y="628130"/>
                  <a:pt x="14671" y="607684"/>
                </a:cubicBezTo>
                <a:cubicBezTo>
                  <a:pt x="0" y="600349"/>
                  <a:pt x="31466" y="579342"/>
                  <a:pt x="41967" y="566741"/>
                </a:cubicBezTo>
                <a:cubicBezTo>
                  <a:pt x="74805" y="527335"/>
                  <a:pt x="83595" y="525341"/>
                  <a:pt x="123853" y="498502"/>
                </a:cubicBezTo>
                <a:cubicBezTo>
                  <a:pt x="132952" y="484854"/>
                  <a:pt x="138341" y="467806"/>
                  <a:pt x="151149" y="457559"/>
                </a:cubicBezTo>
                <a:cubicBezTo>
                  <a:pt x="162383" y="448572"/>
                  <a:pt x="179225" y="450345"/>
                  <a:pt x="192092" y="443911"/>
                </a:cubicBezTo>
                <a:cubicBezTo>
                  <a:pt x="206763" y="436576"/>
                  <a:pt x="219388" y="425714"/>
                  <a:pt x="233036" y="416616"/>
                </a:cubicBezTo>
                <a:cubicBezTo>
                  <a:pt x="237585" y="402968"/>
                  <a:pt x="237696" y="386906"/>
                  <a:pt x="246683" y="375672"/>
                </a:cubicBezTo>
                <a:cubicBezTo>
                  <a:pt x="256930" y="362864"/>
                  <a:pt x="276028" y="359975"/>
                  <a:pt x="287627" y="348377"/>
                </a:cubicBezTo>
                <a:cubicBezTo>
                  <a:pt x="299225" y="336779"/>
                  <a:pt x="305824" y="321082"/>
                  <a:pt x="314922" y="307434"/>
                </a:cubicBezTo>
                <a:cubicBezTo>
                  <a:pt x="342218" y="198248"/>
                  <a:pt x="301274" y="293787"/>
                  <a:pt x="383161" y="239195"/>
                </a:cubicBezTo>
                <a:cubicBezTo>
                  <a:pt x="396809" y="230096"/>
                  <a:pt x="398112" y="209052"/>
                  <a:pt x="410456" y="198251"/>
                </a:cubicBezTo>
                <a:cubicBezTo>
                  <a:pt x="435144" y="176648"/>
                  <a:pt x="465047" y="161857"/>
                  <a:pt x="492343" y="143660"/>
                </a:cubicBezTo>
                <a:cubicBezTo>
                  <a:pt x="578866" y="85979"/>
                  <a:pt x="516942" y="117727"/>
                  <a:pt x="697059" y="102717"/>
                </a:cubicBezTo>
                <a:cubicBezTo>
                  <a:pt x="701608" y="89069"/>
                  <a:pt x="701720" y="73008"/>
                  <a:pt x="710707" y="61774"/>
                </a:cubicBezTo>
                <a:cubicBezTo>
                  <a:pt x="760126" y="0"/>
                  <a:pt x="763214" y="61774"/>
                  <a:pt x="833537" y="61774"/>
                </a:cubicBezTo>
                <a:lnTo>
                  <a:pt x="915424" y="48126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Маршрут</a:t>
            </a:r>
          </a:p>
        </p:txBody>
      </p:sp>
      <p:pic>
        <p:nvPicPr>
          <p:cNvPr id="4" name="Содержимое 3" descr="Маршрут дор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1214438"/>
            <a:ext cx="8429625" cy="535781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Блокадное кольцо</a:t>
            </a:r>
          </a:p>
        </p:txBody>
      </p:sp>
      <p:pic>
        <p:nvPicPr>
          <p:cNvPr id="4" name="Содержимое 3" descr="Ист.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8" y="1357313"/>
            <a:ext cx="5837237" cy="401796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Дорога жизни</a:t>
            </a:r>
          </a:p>
        </p:txBody>
      </p:sp>
      <p:pic>
        <p:nvPicPr>
          <p:cNvPr id="4" name="Содержимое 3" descr="Блокада4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57313"/>
            <a:ext cx="8143875" cy="5072062"/>
          </a:xfrm>
        </p:spPr>
      </p:pic>
      <p:pic>
        <p:nvPicPr>
          <p:cNvPr id="6" name="Рисунок 5" descr="Блокада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357313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адога блокада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357313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адога блокад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357313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орого жизни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357313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веток жизн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3" y="1357313"/>
            <a:ext cx="8143875" cy="5029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Математическая задача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/>
              <a:t>Возвышенности нашей области имеют абсолютные высоты:</a:t>
            </a:r>
          </a:p>
          <a:p>
            <a:r>
              <a:rPr lang="ru-RU" sz="2400" b="1" smtClean="0"/>
              <a:t>-Вепсовская возвышенность – гора Гапсельга – 291 м (наибольшая высота)</a:t>
            </a:r>
          </a:p>
          <a:p>
            <a:r>
              <a:rPr lang="ru-RU" sz="2400" b="1" smtClean="0"/>
              <a:t>-Ижорская возвышенность, наивысшая точка – 168 м</a:t>
            </a:r>
          </a:p>
          <a:p>
            <a:r>
              <a:rPr lang="ru-RU" sz="2400" b="1" smtClean="0"/>
              <a:t>-Путиловское плато – от 50 м </a:t>
            </a:r>
          </a:p>
          <a:p>
            <a:r>
              <a:rPr lang="ru-RU" sz="2400" b="1" smtClean="0"/>
              <a:t>-Лемболовская  возвышенность – центральная часть Карельского перешейка, район Кавголово и Токсово.</a:t>
            </a:r>
          </a:p>
          <a:p>
            <a:r>
              <a:rPr lang="ru-RU" sz="2400" b="1" smtClean="0"/>
              <a:t>Найти абсолютную высоту Лемболовской возвышенности, решив уравнение.</a:t>
            </a:r>
          </a:p>
          <a:p>
            <a:r>
              <a:rPr lang="ru-RU" sz="2400" b="1" smtClean="0"/>
              <a:t>А). 2Х + 50 – 168 = 291                  Б). Х : 0,5 = 291 – 168 : 0,3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Решение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А). 2Х + 50 – 168 = 291                  Б). Х : 0,5 = 291 – 168 : 0,3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    2Х + 50 = 291 + 168                        Х : 0,5 = 123 : 0,3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    2Х = 459 – 50                                   Х : 0,5 = 410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    2Х = 409                                            Х = 410 </a:t>
            </a:r>
            <a:r>
              <a:rPr lang="ru-RU" b="1" baseline="30000" dirty="0" smtClean="0"/>
              <a:t>. </a:t>
            </a:r>
            <a:r>
              <a:rPr lang="ru-RU" b="1" dirty="0" smtClean="0"/>
              <a:t>0,5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    Х = 204,5                                           Х = 205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Округлим Х до 205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Ответ:  </a:t>
            </a:r>
            <a:r>
              <a:rPr lang="ru-RU" b="1" dirty="0" err="1" smtClean="0"/>
              <a:t>Лемболовские</a:t>
            </a:r>
            <a:r>
              <a:rPr lang="ru-RU" b="1" dirty="0" smtClean="0"/>
              <a:t> высоты имеют абсолютную высоту 205 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Усадьба В.А.Всеволожского</a:t>
            </a:r>
            <a:br>
              <a:rPr lang="ru-RU" sz="3200" b="1" smtClean="0"/>
            </a:br>
            <a:r>
              <a:rPr lang="ru-RU" sz="3200" b="1" smtClean="0"/>
              <a:t>район Рябово,Румболово</a:t>
            </a:r>
          </a:p>
        </p:txBody>
      </p:sp>
      <p:pic>
        <p:nvPicPr>
          <p:cNvPr id="4" name="Содержимое 3" descr="усадьб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93900"/>
            <a:ext cx="8229600" cy="3738563"/>
          </a:xfrm>
          <a:ln>
            <a:solidFill>
              <a:srgbClr val="0D0D0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Ладожское озеро</a:t>
            </a:r>
          </a:p>
        </p:txBody>
      </p:sp>
      <p:pic>
        <p:nvPicPr>
          <p:cNvPr id="4" name="Содержимое 3" descr="Валаа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8229600" cy="4133850"/>
          </a:xfrm>
          <a:ln>
            <a:solidFill>
              <a:srgbClr val="0D0D0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Математическая задача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Ладожское озеро –  одно из самых крупных озёр Европы. Общий объём воды в озере огромен – 899,6 км</a:t>
            </a:r>
            <a:r>
              <a:rPr lang="ru-RU" b="1" baseline="30000" smtClean="0"/>
              <a:t>3 </a:t>
            </a:r>
            <a:r>
              <a:rPr lang="ru-RU" b="1" smtClean="0"/>
              <a:t>. Это в 13 раз больше, чем ежегодно вливается всеми реками и выносится Невой. Какое количество воды за год изменяет общий объём воды в Ладоге?</a:t>
            </a:r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Решение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899,6 : 13 = 69,2 км</a:t>
            </a:r>
            <a:r>
              <a:rPr lang="ru-RU" b="1" baseline="30000" smtClean="0"/>
              <a:t>3 </a:t>
            </a:r>
            <a:endParaRPr lang="ru-RU" b="1" smtClean="0"/>
          </a:p>
          <a:p>
            <a:r>
              <a:rPr lang="ru-RU" b="1" smtClean="0"/>
              <a:t>Ответ: 69,2 км</a:t>
            </a:r>
            <a:r>
              <a:rPr lang="ru-RU" b="1" baseline="30000" smtClean="0"/>
              <a:t>3 </a:t>
            </a:r>
            <a:r>
              <a:rPr lang="ru-RU" b="1" smtClean="0"/>
              <a:t> воды за год изменяет общий объём воды в Ладоге. Это немного, поэтому колебания уровня воды в озере в течение года не велики.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210068261_ladojskoe-ozero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358187" cy="6143625"/>
          </a:xfrm>
        </p:spPr>
      </p:pic>
      <p:pic>
        <p:nvPicPr>
          <p:cNvPr id="6" name="Рисунок 5" descr="Ладога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83581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адога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214313"/>
            <a:ext cx="8358187" cy="6286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Монумент «Разорванное кольцо»</a:t>
            </a:r>
          </a:p>
        </p:txBody>
      </p:sp>
      <p:pic>
        <p:nvPicPr>
          <p:cNvPr id="32770" name="Содержимое 5" descr="Раз. коль.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Железнодорожная станция «Ладожское озеро»</a:t>
            </a:r>
          </a:p>
        </p:txBody>
      </p:sp>
      <p:pic>
        <p:nvPicPr>
          <p:cNvPr id="33794" name="Содержимое 3" descr="Жел. ст. Ладог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078038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Осиновецкий маяк</a:t>
            </a:r>
          </a:p>
        </p:txBody>
      </p:sp>
      <p:pic>
        <p:nvPicPr>
          <p:cNvPr id="4" name="Содержимое 3" descr="Осиновецкий мая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47838"/>
            <a:ext cx="6350000" cy="42291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Географическое задание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Нанесите схему маршрута на контурную карту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Скан отчРускарт 02   03 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285750"/>
            <a:ext cx="8215312" cy="61436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3200" b="1" smtClean="0"/>
              <a:t>Кроссворд</a:t>
            </a:r>
          </a:p>
        </p:txBody>
      </p:sp>
      <p:pic>
        <p:nvPicPr>
          <p:cNvPr id="4" name="Содержимое 3" descr="Скан отчРускарт 02   03 0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928688"/>
            <a:ext cx="8215312" cy="5214937"/>
          </a:xfrm>
          <a:ln>
            <a:solidFill>
              <a:srgbClr val="0D0D0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Анкета для учащихся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 Вам понравилось на уроке?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 нового Вы узнали?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Ваши предложения по формам проведения уроков.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Математическая задача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Погода нашей местности неустойчивая со сменой температур воздуха. Давайте ребята, устно посчитаем, какие значения может принимать температура воздуха.</a:t>
            </a:r>
          </a:p>
          <a:p>
            <a:r>
              <a:rPr lang="ru-RU" b="1" smtClean="0"/>
              <a:t>3,5 + 7,3     -2,8 + 4,8     7,8 – 5,7     -6,3 + 10,3</a:t>
            </a:r>
          </a:p>
          <a:p>
            <a:r>
              <a:rPr lang="ru-RU" b="1" smtClean="0"/>
              <a:t>0 + 11,9       -1,0 - 6,5     4,7 -7,4        2,4  -  8,2</a:t>
            </a:r>
          </a:p>
          <a:p>
            <a:r>
              <a:rPr lang="ru-RU" b="1" smtClean="0"/>
              <a:t>0 -    2,8       -4,0 + 2,5   -2,5 – 5,2      -10 +  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Географическое задание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Определите, что за территория и опознайте географические объекты .</a:t>
            </a:r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5" descr="Скан отчРускарт 02   03 0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3938" cy="6357937"/>
          </a:xfrm>
        </p:spPr>
      </p:pic>
      <p:sp>
        <p:nvSpPr>
          <p:cNvPr id="7" name="Молния 6"/>
          <p:cNvSpPr/>
          <p:nvPr/>
        </p:nvSpPr>
        <p:spPr>
          <a:xfrm>
            <a:off x="3714750" y="4214813"/>
            <a:ext cx="914400" cy="914400"/>
          </a:xfrm>
          <a:prstGeom prst="lightningBol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5000625" y="3786188"/>
            <a:ext cx="914400" cy="914400"/>
          </a:xfrm>
          <a:prstGeom prst="lightningBol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6786563" y="3500438"/>
            <a:ext cx="914400" cy="914400"/>
          </a:xfrm>
          <a:prstGeom prst="lightningBol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5072063" y="500063"/>
            <a:ext cx="914400" cy="914400"/>
          </a:xfrm>
          <a:prstGeom prst="lightningBol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357813" y="5357813"/>
            <a:ext cx="214312" cy="977900"/>
          </a:xfrm>
          <a:prstGeom prst="up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Математическая задача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Площадь Ленинградской области составляет 0,5 % от площади России. Найти площадь Ленинградской области, если площадь России составляет 17180 тыс. км</a:t>
            </a:r>
            <a:r>
              <a:rPr lang="ru-RU" b="1" baseline="30000" smtClean="0"/>
              <a:t>2  </a:t>
            </a:r>
            <a:endParaRPr lang="ru-RU" b="1" smtClean="0"/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Решение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b="1" smtClean="0"/>
              <a:t>17180 тыс. км</a:t>
            </a:r>
            <a:r>
              <a:rPr lang="ru-RU" b="1" baseline="30000" smtClean="0"/>
              <a:t>2 </a:t>
            </a:r>
            <a:r>
              <a:rPr lang="ru-RU" b="1" smtClean="0"/>
              <a:t>составляет 100%</a:t>
            </a:r>
          </a:p>
          <a:p>
            <a:r>
              <a:rPr lang="ru-RU" b="1" smtClean="0"/>
              <a:t>Х         тыс. км</a:t>
            </a:r>
            <a:r>
              <a:rPr lang="ru-RU" b="1" baseline="30000" smtClean="0"/>
              <a:t>2 </a:t>
            </a:r>
            <a:r>
              <a:rPr lang="ru-RU" b="1" smtClean="0"/>
              <a:t>составляет  0,5%</a:t>
            </a:r>
          </a:p>
          <a:p>
            <a:r>
              <a:rPr lang="ru-RU" b="1" smtClean="0"/>
              <a:t>Ответ: площадь области равна 85,9 тыс. км</a:t>
            </a:r>
            <a:r>
              <a:rPr lang="ru-RU" b="1" baseline="30000" smtClean="0"/>
              <a:t>2</a:t>
            </a:r>
            <a:r>
              <a:rPr lang="ru-RU" b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Математическая задача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Так как расстояние от города до озера по автодороге составляет 41 км, а наш автобус двигается со средней скоростью 60 км в час, то, за какое время мы доедем до места назначения.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Решение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41 : 60 = 0,683 ч (0,7 ч)</a:t>
            </a:r>
          </a:p>
          <a:p>
            <a:r>
              <a:rPr lang="ru-RU" smtClean="0"/>
              <a:t>1 ч – 60 мин.</a:t>
            </a:r>
          </a:p>
          <a:p>
            <a:r>
              <a:rPr lang="ru-RU" smtClean="0"/>
              <a:t>0,7 ч – Х  мин.</a:t>
            </a:r>
          </a:p>
          <a:p>
            <a:r>
              <a:rPr lang="ru-RU" smtClean="0"/>
              <a:t>Х = 60 : 1</a:t>
            </a:r>
            <a:r>
              <a:rPr lang="ru-RU" b="1" smtClean="0"/>
              <a:t> </a:t>
            </a:r>
            <a:r>
              <a:rPr lang="ru-RU" b="1" baseline="30000" smtClean="0"/>
              <a:t>.</a:t>
            </a:r>
            <a:r>
              <a:rPr lang="ru-RU" smtClean="0"/>
              <a:t> 0,7 = 42 мин.</a:t>
            </a:r>
          </a:p>
          <a:p>
            <a:r>
              <a:rPr lang="ru-RU" smtClean="0"/>
              <a:t>Ответ:  до озера едем 42 минуты.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397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Arial</vt:lpstr>
      <vt:lpstr>Тема Office</vt:lpstr>
      <vt:lpstr>  « Путешествие на Ладожское озеро членов математического общества»         Метапредметный урок в 6 классе (география, математика) Школа здоровья  </vt:lpstr>
      <vt:lpstr>Слайд 2</vt:lpstr>
      <vt:lpstr>Математическая задача</vt:lpstr>
      <vt:lpstr>Географическое задание</vt:lpstr>
      <vt:lpstr>Слайд 5</vt:lpstr>
      <vt:lpstr>Математическая задача</vt:lpstr>
      <vt:lpstr>Решение задачи</vt:lpstr>
      <vt:lpstr>Математическая задача</vt:lpstr>
      <vt:lpstr>Решение задачи</vt:lpstr>
      <vt:lpstr>Карельский перешеек</vt:lpstr>
      <vt:lpstr>Маршрут</vt:lpstr>
      <vt:lpstr>Блокадное кольцо</vt:lpstr>
      <vt:lpstr>Дорога жизни</vt:lpstr>
      <vt:lpstr>Математическая задача</vt:lpstr>
      <vt:lpstr>Решение задачи</vt:lpstr>
      <vt:lpstr>Усадьба В.А.Всеволожского район Рябово,Румболово</vt:lpstr>
      <vt:lpstr>Ладожское озеро</vt:lpstr>
      <vt:lpstr>Математическая задача</vt:lpstr>
      <vt:lpstr>Решение задачи</vt:lpstr>
      <vt:lpstr>Монумент «Разорванное кольцо»</vt:lpstr>
      <vt:lpstr>Железнодорожная станция «Ладожское озеро»</vt:lpstr>
      <vt:lpstr>Осиновецкий маяк</vt:lpstr>
      <vt:lpstr>Географическое задание</vt:lpstr>
      <vt:lpstr>Слайд 24</vt:lpstr>
      <vt:lpstr>Кроссворд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Путешествие на Ладожское озеро членов математического общества» Метапредметный урок в 6 классе (география, математика) Школа здоровья  </dc:title>
  <dc:creator>Олег</dc:creator>
  <cp:lastModifiedBy>ольга</cp:lastModifiedBy>
  <cp:revision>10</cp:revision>
  <dcterms:created xsi:type="dcterms:W3CDTF">2011-03-28T16:55:03Z</dcterms:created>
  <dcterms:modified xsi:type="dcterms:W3CDTF">2012-01-05T09:01:52Z</dcterms:modified>
</cp:coreProperties>
</file>