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2" r:id="rId4"/>
    <p:sldId id="268" r:id="rId5"/>
    <p:sldId id="257" r:id="rId6"/>
    <p:sldId id="270" r:id="rId7"/>
    <p:sldId id="271" r:id="rId8"/>
    <p:sldId id="273" r:id="rId9"/>
    <p:sldId id="261" r:id="rId10"/>
    <p:sldId id="279" r:id="rId11"/>
    <p:sldId id="275" r:id="rId12"/>
    <p:sldId id="267" r:id="rId13"/>
    <p:sldId id="276" r:id="rId14"/>
    <p:sldId id="280" r:id="rId15"/>
    <p:sldId id="281" r:id="rId16"/>
    <p:sldId id="26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713" autoAdjust="0"/>
  </p:normalViewPr>
  <p:slideViewPr>
    <p:cSldViewPr>
      <p:cViewPr varScale="1">
        <p:scale>
          <a:sx n="69" d="100"/>
          <a:sy n="69" d="100"/>
        </p:scale>
        <p:origin x="-11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9305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9306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16A319C-6AC7-41DF-8F49-B391FEABC2E4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EA9B0EA-ECCA-45E4-AF9F-CEF14A9E9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B6CED-76AB-45B3-B381-4D215549F070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33DBB-489C-4B51-A38E-5DF45842B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9A564-675D-4F3F-AA58-0D03BF1F1A11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A1E90-08DE-4B55-8F15-9FE56680B5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34A0E-42DF-4177-808B-9870AA311F34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0A12D-DDFA-456C-AADF-63D8EB712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27C7B-E993-4D9A-AA5D-87BA7D75AEA5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89DDB-EF21-4AFF-94D0-DB9A237E43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6B5F1-99EF-4507-A77B-7D6B277AC4AF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AC9FF-F746-431C-8067-C11D1D428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2784E-A004-4295-9DCD-2072B0F82BAF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CAF2-4205-402A-96ED-B430F59FE0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AACDB-D823-492B-A5FC-AE63D6D85EAA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CE77-B1A9-418D-AF2C-FE4FBD6BCD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36CE3-F6B9-4D33-840C-1252824A62FC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A2E01-31DF-45E8-946E-20DDCB0D23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207EC-0313-481B-BE6F-AFD39A7BFA48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FFA3E-7AC8-4362-BCF7-1749EBB16B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A0D7F-289C-40DA-8721-896BE8D23CAB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BBDF4-8562-4BC5-AFB9-9DF45D000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4BDE-907C-4527-BDD4-AAD374E04B90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5E995-49C7-4057-8382-0D9AFB8899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813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8146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7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8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49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0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1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2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3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4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5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6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7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8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59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0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1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2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3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4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5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6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7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8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69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0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1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2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3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4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5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6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7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8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79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0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1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2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3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4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5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6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7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8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89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0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1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2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3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4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5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6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7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8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199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0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1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2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3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4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5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6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7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8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09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0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1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2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3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4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5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6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7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8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19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0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1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2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3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4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5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6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7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8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29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0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1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2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3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4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5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6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7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8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39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0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1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2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3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4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5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6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7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8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49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0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1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2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3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4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5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6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7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8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59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0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1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2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3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4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5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6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7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8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69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0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1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2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3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4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5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6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7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8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79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280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8281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8282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fld id="{2BAEC9F8-D689-4CC1-BE83-A2DEE36B0ECA}" type="datetimeFigureOut">
              <a:rPr lang="ru-RU"/>
              <a:pPr>
                <a:defRPr/>
              </a:pPr>
              <a:t>04.01.2012</a:t>
            </a:fld>
            <a:endParaRPr lang="ru-RU"/>
          </a:p>
        </p:txBody>
      </p:sp>
      <p:sp>
        <p:nvSpPr>
          <p:cNvPr id="48283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284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ED17E5B4-4F65-43C2-95E5-F394BCBD7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8285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moscovia-tr.ru/stol.jpg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F%D1%83%D1%88%D0%BA%D0%B8%D0%BD,_%D0%90%D0%BB%D0%B5%D0%BA%D1%81%D0%B0%D0%BD%D0%B4%D1%80_%D0%A1%D0%B5%D1%80%D0%B3%D0%B5%D0%B5%D0%B2%D0%B8%D1%87" TargetMode="External"/><Relationship Id="rId3" Type="http://schemas.openxmlformats.org/officeDocument/2006/relationships/hyperlink" Target="http://ru.wikipedia.org/wiki/1586_%D0%B3%D0%BE%D0%B4" TargetMode="External"/><Relationship Id="rId7" Type="http://schemas.openxmlformats.org/officeDocument/2006/relationships/hyperlink" Target="http://ru.wikipedia.org/wiki/1804_%D0%B3%D0%BE%D0%B4" TargetMode="External"/><Relationship Id="rId2" Type="http://schemas.openxmlformats.org/officeDocument/2006/relationships/hyperlink" Target="http://ru.wikipedia.org/wiki/%D0%92%D1%8F%D0%B7%D1%91%D0%BC%D0%BA%D0%B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iki/%D0%90%D1%80%D1%82%D0%B8%D0%BB%D0%BB%D0%B5%D1%80%D0%B8%D1%8F" TargetMode="External"/><Relationship Id="rId5" Type="http://schemas.openxmlformats.org/officeDocument/2006/relationships/hyperlink" Target="http://ru.wikipedia.org/wiki/%D0%9A%D0%B0%D0%BF%D0%B8%D1%82%D0%B0%D0%BD_(%D0%B2%D0%BE%D0%B8%D0%BD%D1%81%D0%BA%D0%BE%D0%B5_%D0%B7%D0%B2%D0%B0%D0%BD%D0%B8%D0%B5)" TargetMode="External"/><Relationship Id="rId4" Type="http://schemas.openxmlformats.org/officeDocument/2006/relationships/hyperlink" Target="http://ru.wikipedia.org/wiki/1781_%D0%B3%D0%BE%D0%B4" TargetMode="External"/><Relationship Id="rId9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vagabond.trtk.ru/forum/files/img_3200_resize_620.jpg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aleksandrpushkin.net.ru/lib/ar/author/384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3333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ru-RU" sz="2000" b="1" dirty="0" smtClean="0"/>
              <a:t>МОУ </a:t>
            </a:r>
            <a:r>
              <a:rPr lang="ru-RU" sz="2000" b="1" dirty="0" err="1" smtClean="0"/>
              <a:t>Асаковская</a:t>
            </a:r>
            <a:r>
              <a:rPr lang="ru-RU" sz="2000" b="1" dirty="0" smtClean="0"/>
              <a:t> СОШ</a:t>
            </a:r>
            <a:br>
              <a:rPr lang="ru-RU" sz="2000" b="1" dirty="0" smtClean="0"/>
            </a:br>
            <a:r>
              <a:rPr lang="ru-RU" sz="1600" dirty="0" smtClean="0"/>
              <a:t>презентация</a:t>
            </a:r>
            <a:r>
              <a:rPr lang="en-US" sz="1600" dirty="0" smtClean="0"/>
              <a:t> </a:t>
            </a:r>
            <a:br>
              <a:rPr lang="en-US" sz="1600" dirty="0" smtClean="0"/>
            </a:br>
            <a:r>
              <a:rPr lang="ru-RU" sz="1600" dirty="0" smtClean="0"/>
              <a:t>подготовлена для элективного курса</a:t>
            </a:r>
            <a:br>
              <a:rPr lang="ru-RU" sz="1600" dirty="0" smtClean="0"/>
            </a:br>
            <a:r>
              <a:rPr lang="ru-RU" sz="1600" dirty="0" smtClean="0"/>
              <a:t>«Одинцовская земля- мой край родной»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32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58900" y="2132013"/>
            <a:ext cx="6643688" cy="17399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ru-RU" sz="1800" dirty="0" smtClean="0"/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dirty="0" smtClean="0"/>
              <a:t>«Музей А.С.Пушкина в Захарово</a:t>
            </a:r>
            <a:r>
              <a:rPr lang="ru-RU" b="1" dirty="0" smtClean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Парадная гостиная</a:t>
            </a:r>
            <a:endParaRPr lang="ru-RU" sz="2000" b="1" i="1" dirty="0">
              <a:solidFill>
                <a:srgbClr val="92D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ru-RU" sz="1600" b="1" i="1" dirty="0" smtClean="0"/>
              <a:t>Второй зал – парадная гостиная, оформлена в духе пушкинского времени. Здесь же семейные портреты: родители М.А. Ганнибал: А.Ю. Пушкин и С.Ю</a:t>
            </a:r>
            <a:r>
              <a:rPr lang="ru-RU" b="1" i="1" dirty="0" smtClean="0"/>
              <a:t>. </a:t>
            </a:r>
            <a:r>
              <a:rPr lang="ru-RU" sz="1600" b="1" i="1" dirty="0" smtClean="0"/>
              <a:t>Ржевская, дочь Надежда Осиповна, её муж Сергей Львович и его брат Василий Львович. Далее – комната хозяйки усадьбы – М.А. Ганнибал. </a:t>
            </a:r>
          </a:p>
          <a:p>
            <a:pPr>
              <a:defRPr/>
            </a:pPr>
            <a:endParaRPr lang="ru-RU" sz="1600" dirty="0"/>
          </a:p>
        </p:txBody>
      </p:sp>
      <p:pic>
        <p:nvPicPr>
          <p:cNvPr id="23555" name="Picture 2" descr="d:\Documents and Settings\Владелец\Мои документы\Мои рисунки\2011_04_28\SDC1103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27538" y="2565400"/>
            <a:ext cx="4608512" cy="3455988"/>
          </a:xfrm>
        </p:spPr>
      </p:pic>
      <p:sp>
        <p:nvSpPr>
          <p:cNvPr id="23556" name="Прямоугольник 6"/>
          <p:cNvSpPr>
            <a:spLocks noChangeArrowheads="1"/>
          </p:cNvSpPr>
          <p:nvPr/>
        </p:nvSpPr>
        <p:spPr bwMode="auto">
          <a:xfrm>
            <a:off x="5651500" y="1557338"/>
            <a:ext cx="2952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     Надежда Осиповна-</a:t>
            </a:r>
          </a:p>
          <a:p>
            <a:r>
              <a:rPr lang="ru-RU" b="1" i="1"/>
              <a:t>         мать поэта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9" name="Rectangle 11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Большая комната</a:t>
            </a:r>
          </a:p>
        </p:txBody>
      </p:sp>
      <p:sp>
        <p:nvSpPr>
          <p:cNvPr id="58380" name="Rectangle 12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1600" b="1" i="1" dirty="0" smtClean="0"/>
          </a:p>
          <a:p>
            <a:pPr eaLnBrk="1" hangingPunct="1">
              <a:defRPr/>
            </a:pPr>
            <a:r>
              <a:rPr lang="ru-RU" sz="1600" b="1" i="1" dirty="0" smtClean="0"/>
              <a:t>В самой большой комнате – парадной столовой – большой овальный стол, сервированный посудой </a:t>
            </a:r>
            <a:r>
              <a:rPr lang="en-US" sz="1600" b="1" i="1" dirty="0" smtClean="0"/>
              <a:t>XVIII</a:t>
            </a:r>
            <a:r>
              <a:rPr lang="ru-RU" sz="1600" b="1" i="1" dirty="0" smtClean="0"/>
              <a:t> – начала </a:t>
            </a:r>
            <a:r>
              <a:rPr lang="en-US" sz="1600" b="1" i="1" dirty="0" smtClean="0"/>
              <a:t>XIX</a:t>
            </a:r>
            <a:r>
              <a:rPr lang="ru-RU" sz="1600" b="1" i="1" dirty="0" smtClean="0"/>
              <a:t> веков, мебель красного дерева, на стенах портрет императора Павла </a:t>
            </a:r>
            <a:r>
              <a:rPr lang="en-US" sz="1600" b="1" i="1" dirty="0" smtClean="0"/>
              <a:t>I</a:t>
            </a:r>
            <a:r>
              <a:rPr lang="ru-RU" sz="1600" b="1" i="1" dirty="0" smtClean="0"/>
              <a:t> и покровителя Надежды Осиповны – Ивана Абрамовича Ганнибала – брата Осипа Абрамовича. </a:t>
            </a:r>
          </a:p>
          <a:p>
            <a:pPr eaLnBrk="1" hangingPunct="1">
              <a:buFont typeface="Arial" charset="0"/>
              <a:buNone/>
              <a:defRPr/>
            </a:pPr>
            <a:endParaRPr lang="ru-RU" sz="4400" dirty="0" smtClean="0"/>
          </a:p>
          <a:p>
            <a:pPr eaLnBrk="1" hangingPunct="1">
              <a:defRPr/>
            </a:pPr>
            <a:endParaRPr lang="ru-RU" sz="2800" b="1" i="1" dirty="0" smtClean="0"/>
          </a:p>
          <a:p>
            <a:pPr eaLnBrk="1" hangingPunct="1">
              <a:defRPr/>
            </a:pPr>
            <a:endParaRPr lang="ru-RU" sz="44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ru-RU" sz="2800" b="1" i="1" dirty="0" smtClean="0"/>
              <a:t> </a:t>
            </a:r>
          </a:p>
          <a:p>
            <a:pPr eaLnBrk="1" hangingPunct="1">
              <a:defRPr/>
            </a:pPr>
            <a:endParaRPr lang="ru-RU" sz="4400" dirty="0" smtClean="0"/>
          </a:p>
          <a:p>
            <a:pPr eaLnBrk="1" hangingPunct="1">
              <a:defRPr/>
            </a:pPr>
            <a:endParaRPr lang="ru-RU" sz="2800" dirty="0" smtClean="0"/>
          </a:p>
        </p:txBody>
      </p:sp>
      <p:sp>
        <p:nvSpPr>
          <p:cNvPr id="58381" name="Rectangle 13"/>
          <p:cNvSpPr>
            <a:spLocks noGrp="1" noRot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dirty="0" smtClean="0"/>
              <a:t>Парадная столовая </a:t>
            </a:r>
          </a:p>
          <a:p>
            <a:pPr eaLnBrk="1" hangingPunct="1">
              <a:defRPr/>
            </a:pPr>
            <a:endParaRPr lang="ru-RU" sz="2800" dirty="0" smtClean="0"/>
          </a:p>
        </p:txBody>
      </p:sp>
      <p:pic>
        <p:nvPicPr>
          <p:cNvPr id="24580" name="Picture 10" descr="Картинка 95 из 66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2636838"/>
            <a:ext cx="403225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60350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Кабинет  М.А. Ганнибал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1625" y="1600200"/>
            <a:ext cx="4191000" cy="4498975"/>
          </a:xfrm>
        </p:spPr>
        <p:txBody>
          <a:bodyPr/>
          <a:lstStyle/>
          <a:p>
            <a:pPr>
              <a:defRPr/>
            </a:pPr>
            <a:r>
              <a:rPr lang="ru-RU" sz="1600" b="1" i="1" dirty="0" smtClean="0"/>
              <a:t>Статуэтка 19 века, альбом с рисунками, табакерка, книга</a:t>
            </a:r>
          </a:p>
        </p:txBody>
      </p:sp>
      <p:sp>
        <p:nvSpPr>
          <p:cNvPr id="25603" name="Прямоугольник 5"/>
          <p:cNvSpPr>
            <a:spLocks noChangeArrowheads="1"/>
          </p:cNvSpPr>
          <p:nvPr/>
        </p:nvSpPr>
        <p:spPr bwMode="auto">
          <a:xfrm>
            <a:off x="5364163" y="1412875"/>
            <a:ext cx="3384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      </a:t>
            </a:r>
            <a:r>
              <a:rPr lang="ru-RU" b="1" i="1"/>
              <a:t>Туалетный столик</a:t>
            </a:r>
          </a:p>
          <a:p>
            <a:r>
              <a:rPr lang="ru-RU" b="1" i="1"/>
              <a:t>      на стене портрет</a:t>
            </a:r>
          </a:p>
        </p:txBody>
      </p:sp>
      <p:pic>
        <p:nvPicPr>
          <p:cNvPr id="25604" name="Picture 6" descr="d:\Documents and Settings\Владелец\Мои документы\Мои рисунки\2011_04_28\SDC11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781300"/>
            <a:ext cx="4271963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6" descr="d:\Documents and Settings\Владелец\Мои документы\Мои рисунки\2011_04_28\SDC1103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852738"/>
            <a:ext cx="4103688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Детская комната в музее</a:t>
            </a:r>
            <a:br>
              <a:rPr lang="ru-RU" sz="2000" b="1" i="1" dirty="0" smtClean="0">
                <a:solidFill>
                  <a:srgbClr val="92D050"/>
                </a:solidFill>
              </a:rPr>
            </a:br>
            <a:endParaRPr lang="ru-RU" sz="2000" b="1" i="1" dirty="0" smtClean="0">
              <a:solidFill>
                <a:srgbClr val="92D050"/>
              </a:solidFill>
            </a:endParaRPr>
          </a:p>
        </p:txBody>
      </p:sp>
      <p:sp>
        <p:nvSpPr>
          <p:cNvPr id="61445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600" b="1" i="1" dirty="0" smtClean="0"/>
              <a:t>Получая в городе воспитание дворянское, маленький Пушкин приобрел в Захарове воспитание крестьянское, впитывая лучшие традиции, которыми богат русский народ. </a:t>
            </a:r>
          </a:p>
          <a:p>
            <a:pPr eaLnBrk="1" hangingPunct="1">
              <a:defRPr/>
            </a:pPr>
            <a:endParaRPr lang="ru-RU" sz="1600" dirty="0" smtClean="0"/>
          </a:p>
        </p:txBody>
      </p:sp>
      <p:sp>
        <p:nvSpPr>
          <p:cNvPr id="61446" name="Rectangle 6"/>
          <p:cNvSpPr>
            <a:spLocks noGrp="1" noRot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dirty="0" smtClean="0"/>
              <a:t>Комод, кресло-качалка</a:t>
            </a:r>
          </a:p>
        </p:txBody>
      </p:sp>
      <p:pic>
        <p:nvPicPr>
          <p:cNvPr id="26628" name="Picture 8" descr="6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7900" y="2420938"/>
            <a:ext cx="4000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000" b="1" dirty="0" smtClean="0">
                <a:solidFill>
                  <a:srgbClr val="92D050"/>
                </a:solidFill>
              </a:rPr>
              <a:t>кухня</a:t>
            </a:r>
            <a:endParaRPr lang="ru-RU" sz="2000" b="1" dirty="0">
              <a:solidFill>
                <a:srgbClr val="92D05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ru-RU" sz="1600" b="1" i="1" dirty="0" smtClean="0"/>
              <a:t>На кухне где хозяйничала </a:t>
            </a:r>
          </a:p>
          <a:p>
            <a:pPr>
              <a:buFont typeface="Arial" charset="0"/>
              <a:buNone/>
              <a:defRPr/>
            </a:pPr>
            <a:r>
              <a:rPr lang="ru-RU" sz="1600" b="1" i="1" dirty="0" smtClean="0"/>
              <a:t>      няня поэта </a:t>
            </a:r>
          </a:p>
          <a:p>
            <a:pPr>
              <a:buFont typeface="Arial" charset="0"/>
              <a:buNone/>
              <a:defRPr/>
            </a:pPr>
            <a:r>
              <a:rPr lang="ru-RU" sz="1600" b="1" i="1" dirty="0" smtClean="0"/>
              <a:t>      Арина Родионовна</a:t>
            </a:r>
          </a:p>
          <a:p>
            <a:pPr>
              <a:buFont typeface="Arial" charset="0"/>
              <a:buNone/>
              <a:defRPr/>
            </a:pPr>
            <a:r>
              <a:rPr lang="ru-RU" sz="1600" b="1" i="1" dirty="0" smtClean="0"/>
              <a:t>     самовары, ухваты, </a:t>
            </a:r>
          </a:p>
          <a:p>
            <a:pPr>
              <a:buFont typeface="Arial" charset="0"/>
              <a:buNone/>
              <a:defRPr/>
            </a:pPr>
            <a:r>
              <a:rPr lang="ru-RU" sz="1600" b="1" i="1" dirty="0" smtClean="0"/>
              <a:t>     корзины, сундуки. 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ru-RU" sz="2000" b="1" i="1" dirty="0" smtClean="0"/>
              <a:t>Предметы быта </a:t>
            </a:r>
            <a:r>
              <a:rPr lang="en-US" sz="2000" b="1" i="1" dirty="0" smtClean="0"/>
              <a:t>XIX</a:t>
            </a:r>
            <a:r>
              <a:rPr lang="ru-RU" sz="2000" b="1" i="1" dirty="0" smtClean="0"/>
              <a:t> века</a:t>
            </a:r>
          </a:p>
          <a:p>
            <a:pPr>
              <a:buFont typeface="Arial" charset="0"/>
              <a:buNone/>
              <a:defRPr/>
            </a:pPr>
            <a:endParaRPr lang="ru-RU" b="1" i="1" dirty="0"/>
          </a:p>
        </p:txBody>
      </p:sp>
      <p:pic>
        <p:nvPicPr>
          <p:cNvPr id="27652" name="Picture 2" descr="d:\Documents and Settings\Владелец\Мои документы\Мои рисунки\2011_04_28\SDC110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2555875"/>
            <a:ext cx="4392612" cy="329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Комната няни поэта</a:t>
            </a:r>
            <a:endParaRPr lang="ru-RU" sz="2000" b="1" i="1" dirty="0">
              <a:solidFill>
                <a:srgbClr val="92D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ru-RU" sz="1600" b="1" i="1" dirty="0" smtClean="0"/>
              <a:t>На макет русской крестьянки одета шерстяная юбка с вышивкой, платок, волосы заплетены в косу . Замужние женщины тщательно прятали волосы под особую шапочку из шелка.</a:t>
            </a:r>
          </a:p>
          <a:p>
            <a:pPr>
              <a:defRPr/>
            </a:pPr>
            <a:r>
              <a:rPr lang="ru-RU" sz="1600" b="1" i="1" dirty="0" smtClean="0"/>
              <a:t>На ногах были лапти. Рядом представлена прялка. Одежду как правило шили сами.</a:t>
            </a:r>
            <a:endParaRPr lang="ru-RU" sz="1600" b="1" i="1" dirty="0"/>
          </a:p>
        </p:txBody>
      </p:sp>
      <p:pic>
        <p:nvPicPr>
          <p:cNvPr id="2867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19700" y="1816100"/>
            <a:ext cx="3213100" cy="4283075"/>
          </a:xfrm>
        </p:spPr>
      </p:pic>
      <p:sp>
        <p:nvSpPr>
          <p:cNvPr id="28676" name="Прямоугольник 5"/>
          <p:cNvSpPr>
            <a:spLocks noChangeArrowheads="1"/>
          </p:cNvSpPr>
          <p:nvPr/>
        </p:nvSpPr>
        <p:spPr bwMode="auto">
          <a:xfrm>
            <a:off x="5940425" y="1196975"/>
            <a:ext cx="2519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Одежда крестьянки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i="1" u="sng" dirty="0" smtClean="0">
                <a:solidFill>
                  <a:srgbClr val="92D050"/>
                </a:solidFill>
              </a:rPr>
              <a:t>Захарово для Пушкина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ru-RU" sz="1000" dirty="0" smtClean="0"/>
              <a:t> </a:t>
            </a:r>
            <a:r>
              <a:rPr lang="ru-RU" sz="1200" b="1" dirty="0" smtClean="0"/>
              <a:t> </a:t>
            </a:r>
            <a:r>
              <a:rPr lang="ru-RU" sz="1600" b="1" i="1" dirty="0" smtClean="0"/>
              <a:t> То, что произошло с Пушкиным в Захарове, можно считать чудом. Из толстого, неповоротливого, он уже к осени превратился в шустрого сообразительного шалуна с лучистыми </a:t>
            </a:r>
            <a:r>
              <a:rPr lang="ru-RU" sz="1600" b="1" i="1" dirty="0" err="1" smtClean="0"/>
              <a:t>голубыми</a:t>
            </a:r>
            <a:r>
              <a:rPr lang="ru-RU" sz="1600" b="1" i="1" dirty="0" smtClean="0"/>
              <a:t> глазами.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200" b="1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1200" b="1" dirty="0" smtClean="0"/>
              <a:t>  </a:t>
            </a:r>
            <a:r>
              <a:rPr lang="ru-RU" sz="1600" b="1" i="1" dirty="0" smtClean="0"/>
              <a:t>Это было место, где он впервые услышал народные песни, увидел праздничные хороводы, с увлечением играл с крестьянскими детьми.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ru-RU" sz="1200" b="1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На одной из берез в роще остались следы каких то стихов, но прочесть их уже невозможно- уцелели лишь отдельные слоги и буквы.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ru-RU" sz="1200" b="1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ru-RU" sz="1200" b="1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ru-RU" sz="1000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ru-RU" sz="1000" dirty="0" smtClean="0"/>
          </a:p>
        </p:txBody>
      </p:sp>
      <p:pic>
        <p:nvPicPr>
          <p:cNvPr id="29699" name="Picture 4" descr="C:\Documents and Settings\татьяна\Рабочий стол\ляпустина\3856288513_816b9f3787_o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64163" y="2565400"/>
            <a:ext cx="2736850" cy="4103688"/>
          </a:xfrm>
        </p:spPr>
      </p:pic>
      <p:sp>
        <p:nvSpPr>
          <p:cNvPr id="29700" name="Прямоугольник 4"/>
          <p:cNvSpPr>
            <a:spLocks noChangeArrowheads="1"/>
          </p:cNvSpPr>
          <p:nvPr/>
        </p:nvSpPr>
        <p:spPr bwMode="auto">
          <a:xfrm>
            <a:off x="4859338" y="1268413"/>
            <a:ext cx="3889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92D050"/>
                </a:solidFill>
              </a:rPr>
              <a:t>липа, возле которой на полукруглой скамье, по преданию, любил сидеть Саша Пушкин.</a:t>
            </a:r>
            <a:endParaRPr lang="ru-RU" i="1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i="1" dirty="0" smtClean="0">
                <a:solidFill>
                  <a:srgbClr val="92D050"/>
                </a:solidFill>
              </a:rPr>
              <a:t>Цель исследования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dirty="0" smtClean="0"/>
              <a:t>Проследить историческую судьбу усадьбы, где провел юные годы поэт.</a:t>
            </a:r>
          </a:p>
          <a:p>
            <a:pPr eaLnBrk="1" hangingPunct="1">
              <a:defRPr/>
            </a:pPr>
            <a:r>
              <a:rPr lang="ru-RU" i="1" dirty="0" smtClean="0"/>
              <a:t>Описать объекты культурно-исторического значения на данной территории.</a:t>
            </a:r>
          </a:p>
          <a:p>
            <a:pPr eaLnBrk="1" hangingPunct="1">
              <a:defRPr/>
            </a:pPr>
            <a:r>
              <a:rPr lang="ru-RU" i="1" dirty="0" smtClean="0"/>
              <a:t>Привлечь внимание общественности к значимости этой территории как туристической зоны Одинцовского района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5" name="Rectangle 9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i="1" dirty="0" smtClean="0">
                <a:solidFill>
                  <a:srgbClr val="92D050"/>
                </a:solidFill>
              </a:rPr>
              <a:t>Объект исследования</a:t>
            </a:r>
          </a:p>
        </p:txBody>
      </p:sp>
      <p:sp>
        <p:nvSpPr>
          <p:cNvPr id="50186" name="Rectangle 10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dirty="0" smtClean="0"/>
              <a:t>Частично территория музея-заповедника и мемориальные предметы быта усадебного дома-музея</a:t>
            </a:r>
          </a:p>
          <a:p>
            <a:pPr eaLnBrk="1" hangingPunct="1">
              <a:buFont typeface="Arial" charset="0"/>
              <a:buNone/>
              <a:defRPr/>
            </a:pPr>
            <a:endParaRPr lang="ru-RU" i="1" dirty="0" smtClean="0"/>
          </a:p>
          <a:p>
            <a:pPr eaLnBrk="1" hangingPunct="1">
              <a:defRPr/>
            </a:pPr>
            <a:endParaRPr lang="ru-RU" sz="2800" dirty="0" smtClean="0"/>
          </a:p>
        </p:txBody>
      </p:sp>
      <p:pic>
        <p:nvPicPr>
          <p:cNvPr id="16387" name="Picture 12" descr="0_1666e_e469bc64_XL[1]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2060575"/>
            <a:ext cx="4194175" cy="3146425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i="1" dirty="0" smtClean="0">
                <a:solidFill>
                  <a:srgbClr val="92D050"/>
                </a:solidFill>
              </a:rPr>
              <a:t>Актуальность исследования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 i="1" dirty="0" smtClean="0"/>
          </a:p>
          <a:p>
            <a:pPr eaLnBrk="1" hangingPunct="1">
              <a:defRPr/>
            </a:pPr>
            <a:r>
              <a:rPr lang="ru-RU" i="1" dirty="0" smtClean="0"/>
              <a:t>Представленная</a:t>
            </a:r>
            <a:r>
              <a:rPr lang="ru-RU" sz="2800" i="1" dirty="0" smtClean="0"/>
              <a:t> работа может рассматриваться как один из этапов по формированию интереса к истории Отечества, своего края, семьи и воспитание гражданина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i="1" dirty="0" smtClean="0">
                <a:solidFill>
                  <a:srgbClr val="92D050"/>
                </a:solidFill>
              </a:rPr>
              <a:t>Содержание работы 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cs typeface="Arial" charset="0"/>
              </a:rPr>
              <a:t>•   </a:t>
            </a:r>
            <a:r>
              <a:rPr lang="ru-RU" i="1" dirty="0" smtClean="0">
                <a:cs typeface="Arial" charset="0"/>
              </a:rPr>
              <a:t>введение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i="1" dirty="0" smtClean="0">
                <a:cs typeface="Arial" charset="0"/>
              </a:rPr>
              <a:t>•   история села Захарово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i="1" dirty="0" smtClean="0">
                <a:cs typeface="Arial" charset="0"/>
              </a:rPr>
              <a:t>•   Музей-усадьба Захарово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i="1" dirty="0" smtClean="0">
                <a:cs typeface="Arial" charset="0"/>
              </a:rPr>
              <a:t>•   Мария Алексеевна Ганнибал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i="1" dirty="0" smtClean="0">
                <a:cs typeface="Arial" charset="0"/>
              </a:rPr>
              <a:t>•   Захарово для Пушкина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введение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1625" y="1600200"/>
            <a:ext cx="4191000" cy="4498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sz="1600" b="1" i="1" dirty="0" smtClean="0"/>
              <a:t>             Сельцо Захарово – самобытный подмосковный уголок, живописно раскинувшийся на пологом холме среди полей и рощ. Тихое, малолюдное, без трактиров, без дач, мирно спит оно, никому не - известное.  А между тем ведь это то самое Захарово, «колыбель Пушкина».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1600" b="1" i="1" dirty="0" smtClean="0"/>
              <a:t>	  Старый, с вековыми липами и покрытыми мхом берёзами регулярный парк все так же спускается к заросшему пруду. Все так же сумрачно темнеют могучие сосны и ели на другом его берегу. </a:t>
            </a:r>
          </a:p>
        </p:txBody>
      </p:sp>
      <p:pic>
        <p:nvPicPr>
          <p:cNvPr id="19459" name="Picture 6" descr="http://files.myopera.com/igs454/albums/3851952/_MG_8107.jpg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787900" y="1628775"/>
            <a:ext cx="4105275" cy="3673475"/>
          </a:xfr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42875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 i="1" dirty="0" smtClean="0">
                <a:solidFill>
                  <a:srgbClr val="92D050"/>
                </a:solidFill>
              </a:rPr>
              <a:t>История села Захарово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179388" y="1052513"/>
            <a:ext cx="4194175" cy="4498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Заселение бассейна реки </a:t>
            </a:r>
            <a:r>
              <a:rPr lang="ru-RU" sz="1600" b="1" i="1" dirty="0" err="1" smtClean="0">
                <a:hlinkClick r:id="rId2" tooltip="Вязёмка"/>
              </a:rPr>
              <a:t>Вязёмка</a:t>
            </a:r>
            <a:r>
              <a:rPr lang="ru-RU" sz="1600" b="1" i="1" dirty="0" smtClean="0"/>
              <a:t> началось в глубокой древности.  Впервые название Захарово упоминается в документах </a:t>
            </a:r>
            <a:r>
              <a:rPr lang="ru-RU" sz="1600" b="1" i="1" dirty="0" smtClean="0">
                <a:hlinkClick r:id="rId3" tooltip="1586 год"/>
              </a:rPr>
              <a:t>1586 года</a:t>
            </a:r>
            <a:r>
              <a:rPr lang="ru-RU" sz="1600" b="1" i="1" dirty="0" smtClean="0"/>
              <a:t>: «сельцо Захарово с пустошами написано за Иваном </a:t>
            </a:r>
            <a:r>
              <a:rPr lang="ru-RU" sz="1600" b="1" i="1" dirty="0" err="1" smtClean="0"/>
              <a:t>Олексеевым</a:t>
            </a:r>
            <a:r>
              <a:rPr lang="ru-RU" sz="1600" b="1" i="1" dirty="0" smtClean="0"/>
              <a:t> сыном </a:t>
            </a:r>
            <a:r>
              <a:rPr lang="ru-RU" sz="1600" b="1" i="1" dirty="0" err="1" smtClean="0"/>
              <a:t>Комынином</a:t>
            </a:r>
            <a:r>
              <a:rPr lang="ru-RU" sz="1600" b="1" i="1" dirty="0" smtClean="0"/>
              <a:t>».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В </a:t>
            </a:r>
            <a:r>
              <a:rPr lang="ru-RU" sz="1600" b="1" i="1" dirty="0" smtClean="0">
                <a:hlinkClick r:id="rId4" tooltip="1781 год"/>
              </a:rPr>
              <a:t>1781 году</a:t>
            </a:r>
            <a:r>
              <a:rPr lang="ru-RU" sz="1600" b="1" i="1" dirty="0" smtClean="0"/>
              <a:t> владельцем сельца стал </a:t>
            </a:r>
            <a:r>
              <a:rPr lang="ru-RU" sz="1600" b="1" i="1" dirty="0" smtClean="0">
                <a:hlinkClick r:id="rId5" tooltip="Капитан (воинское звание)"/>
              </a:rPr>
              <a:t>капитан</a:t>
            </a:r>
            <a:r>
              <a:rPr lang="ru-RU" sz="1600" b="1" i="1" dirty="0" smtClean="0"/>
              <a:t> </a:t>
            </a:r>
            <a:r>
              <a:rPr lang="ru-RU" sz="1600" b="1" i="1" dirty="0" smtClean="0">
                <a:hlinkClick r:id="rId6" tooltip="Артиллерия"/>
              </a:rPr>
              <a:t>артиллерии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Тинков</a:t>
            </a:r>
            <a:r>
              <a:rPr lang="ru-RU" sz="1600" b="1" i="1" dirty="0" smtClean="0"/>
              <a:t> Илья Яковлевич. В это время в Захарове насчитывалось 13 крестьянских дворов, в которых проживало 73 души мужского и 63 женского пола. Рядом с сельцом стоял двухэтажный господский дом со службами. В ноябре </a:t>
            </a:r>
            <a:r>
              <a:rPr lang="ru-RU" sz="1600" b="1" i="1" dirty="0" smtClean="0">
                <a:hlinkClick r:id="rId7" tooltip="1804 год"/>
              </a:rPr>
              <a:t>1804 года</a:t>
            </a:r>
            <a:r>
              <a:rPr lang="ru-RU" sz="1600" b="1" i="1" dirty="0" smtClean="0"/>
              <a:t> вдова И. Я. </a:t>
            </a:r>
            <a:r>
              <a:rPr lang="ru-RU" sz="1600" b="1" i="1" dirty="0" err="1" smtClean="0"/>
              <a:t>Тинкова</a:t>
            </a:r>
            <a:r>
              <a:rPr lang="ru-RU" sz="1600" b="1" i="1" dirty="0" smtClean="0"/>
              <a:t> продала своё имение за 28 тысяч рублей «морской артиллерии 2 рангу капитанше» Марии Алексеевне Ганнибал, бабушке </a:t>
            </a:r>
            <a:r>
              <a:rPr lang="ru-RU" sz="1600" b="1" i="1" dirty="0" smtClean="0">
                <a:hlinkClick r:id="rId8" tooltip="Пушкин, Александр Сергеевич"/>
              </a:rPr>
              <a:t>А. С. Пушкина</a:t>
            </a:r>
            <a:r>
              <a:rPr lang="ru-RU" sz="1600" b="1" i="1" dirty="0" smtClean="0"/>
              <a:t>. </a:t>
            </a:r>
            <a:endParaRPr lang="ru-RU" sz="1600" i="1" dirty="0" smtClean="0"/>
          </a:p>
          <a:p>
            <a:pPr lvl="4" eaLnBrk="1" hangingPunct="1">
              <a:lnSpc>
                <a:spcPct val="80000"/>
              </a:lnSpc>
              <a:defRPr/>
            </a:pPr>
            <a:endParaRPr lang="ru-RU" sz="900" i="1" dirty="0" smtClean="0"/>
          </a:p>
          <a:p>
            <a:pPr lvl="4" eaLnBrk="1" hangingPunct="1">
              <a:lnSpc>
                <a:spcPct val="80000"/>
              </a:lnSpc>
              <a:defRPr/>
            </a:pPr>
            <a:endParaRPr lang="ru-RU" sz="900" i="1" dirty="0" smtClean="0"/>
          </a:p>
          <a:p>
            <a:pPr lvl="4" eaLnBrk="1" hangingPunct="1">
              <a:lnSpc>
                <a:spcPct val="80000"/>
              </a:lnSpc>
              <a:defRPr/>
            </a:pPr>
            <a:endParaRPr lang="ru-RU" sz="900" i="1" dirty="0" smtClean="0"/>
          </a:p>
          <a:p>
            <a:pPr lvl="4" eaLnBrk="1" hangingPunct="1">
              <a:lnSpc>
                <a:spcPct val="80000"/>
              </a:lnSpc>
              <a:defRPr/>
            </a:pPr>
            <a:endParaRPr lang="ru-RU" sz="900" i="1" dirty="0" smtClean="0"/>
          </a:p>
          <a:p>
            <a:pPr lvl="4" eaLnBrk="1" hangingPunct="1">
              <a:lnSpc>
                <a:spcPct val="80000"/>
              </a:lnSpc>
              <a:defRPr/>
            </a:pPr>
            <a:endParaRPr lang="ru-RU" sz="900" i="1" dirty="0" smtClean="0"/>
          </a:p>
          <a:p>
            <a:pPr lvl="4" eaLnBrk="1" hangingPunct="1">
              <a:lnSpc>
                <a:spcPct val="80000"/>
              </a:lnSpc>
              <a:defRPr/>
            </a:pPr>
            <a:endParaRPr lang="ru-RU" sz="900" i="1" dirty="0" smtClean="0"/>
          </a:p>
        </p:txBody>
      </p:sp>
      <p:pic>
        <p:nvPicPr>
          <p:cNvPr id="20483" name="Picture 5" descr="C:\Documents and Settings\татьяна\Рабочий стол\ляпустина\0_407b1_8a4dc524_XL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9"/>
          <a:srcRect/>
          <a:stretch>
            <a:fillRect/>
          </a:stretch>
        </p:blipFill>
        <p:spPr>
          <a:xfrm>
            <a:off x="4648200" y="2555875"/>
            <a:ext cx="4194175" cy="258762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u="sng" dirty="0" smtClean="0">
                <a:solidFill>
                  <a:srgbClr val="92D050"/>
                </a:solidFill>
              </a:rPr>
              <a:t>Музей –усадьба Захарово</a:t>
            </a:r>
          </a:p>
        </p:txBody>
      </p:sp>
      <p:sp>
        <p:nvSpPr>
          <p:cNvPr id="55301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1600" i="1" dirty="0" smtClean="0"/>
              <a:t>В </a:t>
            </a:r>
            <a:r>
              <a:rPr lang="ru-RU" sz="1600" b="1" i="1" dirty="0" smtClean="0"/>
              <a:t>1999г. На месте фундамента дома М.А. Ганнибал появился усадебный дом, который восстановлен по проекту архитекторов Н.В. Карташовой и В.В. Зубарева на средства Администрации Одинцовского района и Правительства Московской области.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1600" b="1" i="1" dirty="0" smtClean="0"/>
              <a:t>Дом двухэтажный. Второй этаж низкий – антресольный, служебный, а на первом – парадном расположена музейная экспозиция. В 9 небольших залах восстановлен интерьер пушкинского времени.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1600" b="1" i="1" dirty="0" smtClean="0"/>
              <a:t>В первом зале усадебного дома – музея представлен проект восстановления дома.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1600" b="1" i="1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800" dirty="0" smtClean="0"/>
          </a:p>
        </p:txBody>
      </p:sp>
      <p:pic>
        <p:nvPicPr>
          <p:cNvPr id="21507" name="Picture 10" descr="Картинка 1 из 663">
            <a:hlinkClick r:id="rId2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13288" y="2325688"/>
            <a:ext cx="4064000" cy="3048000"/>
          </a:xfrm>
        </p:spPr>
      </p:pic>
      <p:sp>
        <p:nvSpPr>
          <p:cNvPr id="21508" name="Прямоугольник 6"/>
          <p:cNvSpPr>
            <a:spLocks noChangeArrowheads="1"/>
          </p:cNvSpPr>
          <p:nvPr/>
        </p:nvSpPr>
        <p:spPr bwMode="auto">
          <a:xfrm>
            <a:off x="5292725" y="1316038"/>
            <a:ext cx="3240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solidFill>
                  <a:srgbClr val="92D050"/>
                </a:solidFill>
              </a:rPr>
              <a:t>     </a:t>
            </a:r>
            <a:r>
              <a:rPr lang="ru-RU" sz="2000" b="1" i="1"/>
              <a:t>Усадебный</a:t>
            </a:r>
            <a:r>
              <a:rPr lang="ru-RU" sz="2000" b="1" i="1">
                <a:solidFill>
                  <a:srgbClr val="92D050"/>
                </a:solidFill>
              </a:rPr>
              <a:t> </a:t>
            </a:r>
            <a:r>
              <a:rPr lang="ru-RU" sz="2000" b="1" i="1"/>
              <a:t>дом</a:t>
            </a:r>
            <a:endParaRPr lang="ru-RU" sz="20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rgbClr val="00B05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2000" i="1" u="sng" dirty="0" smtClean="0">
                <a:solidFill>
                  <a:srgbClr val="92D050"/>
                </a:solidFill>
                <a:hlinkClick r:id="rId2"/>
              </a:rPr>
              <a:t>Мария Алексеевна Ганнибал</a:t>
            </a:r>
            <a:r>
              <a:rPr lang="ru-RU" sz="2000" i="1" u="sng" dirty="0" smtClean="0">
                <a:solidFill>
                  <a:srgbClr val="92D050"/>
                </a:solidFill>
              </a:rPr>
              <a:t> и Александр Пушкин 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М.А. Ганнибал, первая истинная воспитательница мальчика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600" b="1" i="1" dirty="0" smtClean="0"/>
              <a:t>     По словам сестры поэта, бабушка была «ума светлого и, по своему времени, образованного»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У нее Пушкин учился русской грамоте и живому образному русскому языку. Ее рассказы об отдельных эпизодах истории их древнего дворянского рода, о «преданьях простонародной старины» будили юное воображение поэта: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Люблю от бабушки московской Я толки слушать о родне…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ru-RU" sz="1600" b="1" i="1" dirty="0" smtClean="0"/>
              <a:t>Памятник поэту и его бабушке на территории музея- заповедника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ru-RU" sz="1100" b="1" dirty="0" smtClean="0"/>
          </a:p>
        </p:txBody>
      </p:sp>
      <p:pic>
        <p:nvPicPr>
          <p:cNvPr id="22532" name="Picture 4" descr="C:\Documents and Settings\татьяна\Рабочий стол\ляпустина\0_46c8c_225a92e0_XL[1]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716463" y="2349500"/>
            <a:ext cx="4194175" cy="314642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build="p"/>
    </p:bld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758</TotalTime>
  <Words>658</Words>
  <Application>Microsoft Office PowerPoint</Application>
  <PresentationFormat>Экран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Tahoma</vt:lpstr>
      <vt:lpstr>Arial</vt:lpstr>
      <vt:lpstr>Wingdings</vt:lpstr>
      <vt:lpstr>Calibri</vt:lpstr>
      <vt:lpstr>Compass</vt:lpstr>
      <vt:lpstr>Compass</vt:lpstr>
      <vt:lpstr>   МОУ Асаковская СОШ презентация  подготовлена для элективного курса «Одинцовская земля- мой край родной»     </vt:lpstr>
      <vt:lpstr>Цель исследования</vt:lpstr>
      <vt:lpstr>Объект исследования</vt:lpstr>
      <vt:lpstr>Актуальность исследования</vt:lpstr>
      <vt:lpstr>Содержание работы </vt:lpstr>
      <vt:lpstr>введение</vt:lpstr>
      <vt:lpstr>История села Захарово</vt:lpstr>
      <vt:lpstr>Музей –усадьба Захарово</vt:lpstr>
      <vt:lpstr>Мария Алексеевна Ганнибал и Александр Пушкин  </vt:lpstr>
      <vt:lpstr>Парадная гостиная</vt:lpstr>
      <vt:lpstr>Большая комната</vt:lpstr>
      <vt:lpstr>Кабинет  М.А. Ганнибал</vt:lpstr>
      <vt:lpstr>Детская комната в музее </vt:lpstr>
      <vt:lpstr>кухня</vt:lpstr>
      <vt:lpstr>Комната няни поэта</vt:lpstr>
      <vt:lpstr>Захарово для Пушкина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МОУ Асаковской СОШ   ИСЛЕДОВАНИЕ.    </dc:title>
  <dc:creator>User</dc:creator>
  <cp:lastModifiedBy>ольга</cp:lastModifiedBy>
  <cp:revision>52</cp:revision>
  <dcterms:created xsi:type="dcterms:W3CDTF">2011-01-12T15:07:49Z</dcterms:created>
  <dcterms:modified xsi:type="dcterms:W3CDTF">2012-01-04T14:30:43Z</dcterms:modified>
</cp:coreProperties>
</file>