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79" r:id="rId2"/>
    <p:sldId id="280" r:id="rId3"/>
    <p:sldId id="268" r:id="rId4"/>
    <p:sldId id="258" r:id="rId5"/>
    <p:sldId id="259" r:id="rId6"/>
    <p:sldId id="262" r:id="rId7"/>
    <p:sldId id="267" r:id="rId8"/>
    <p:sldId id="261" r:id="rId9"/>
    <p:sldId id="263" r:id="rId10"/>
    <p:sldId id="278" r:id="rId11"/>
    <p:sldId id="277" r:id="rId12"/>
    <p:sldId id="265" r:id="rId13"/>
    <p:sldId id="269" r:id="rId14"/>
    <p:sldId id="264" r:id="rId15"/>
    <p:sldId id="272" r:id="rId16"/>
    <p:sldId id="271" r:id="rId17"/>
    <p:sldId id="270" r:id="rId18"/>
  </p:sldIdLst>
  <p:sldSz cx="9144000" cy="6858000" type="screen4x3"/>
  <p:notesSz cx="6815138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9933"/>
    <a:srgbClr val="FFFFCC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-510" y="-8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2010" y="-84"/>
      </p:cViewPr>
      <p:guideLst>
        <p:guide orient="horz" pos="3132"/>
        <p:guide pos="2147"/>
      </p:guideLst>
    </p:cSldViewPr>
  </p:notesViewPr>
  <p:gridSpacing cx="368685763" cy="36868576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10" Type="http://schemas.openxmlformats.org/officeDocument/2006/relationships/image" Target="../media/image10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4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2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7.wmf"/><Relationship Id="rId2" Type="http://schemas.openxmlformats.org/officeDocument/2006/relationships/image" Target="../media/image76.wmf"/><Relationship Id="rId1" Type="http://schemas.openxmlformats.org/officeDocument/2006/relationships/image" Target="../media/image75.wmf"/><Relationship Id="rId6" Type="http://schemas.openxmlformats.org/officeDocument/2006/relationships/image" Target="../media/image80.wmf"/><Relationship Id="rId5" Type="http://schemas.openxmlformats.org/officeDocument/2006/relationships/image" Target="../media/image79.wmf"/><Relationship Id="rId4" Type="http://schemas.openxmlformats.org/officeDocument/2006/relationships/image" Target="../media/image78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1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4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10" Type="http://schemas.openxmlformats.org/officeDocument/2006/relationships/image" Target="../media/image44.wmf"/><Relationship Id="rId4" Type="http://schemas.openxmlformats.org/officeDocument/2006/relationships/image" Target="../media/image38.wmf"/><Relationship Id="rId9" Type="http://schemas.openxmlformats.org/officeDocument/2006/relationships/image" Target="../media/image43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image" Target="../media/image56.wmf"/><Relationship Id="rId3" Type="http://schemas.openxmlformats.org/officeDocument/2006/relationships/image" Target="../media/image46.wmf"/><Relationship Id="rId7" Type="http://schemas.openxmlformats.org/officeDocument/2006/relationships/image" Target="../media/image50.wmf"/><Relationship Id="rId12" Type="http://schemas.openxmlformats.org/officeDocument/2006/relationships/image" Target="../media/image55.wmf"/><Relationship Id="rId2" Type="http://schemas.openxmlformats.org/officeDocument/2006/relationships/image" Target="../media/image45.wmf"/><Relationship Id="rId1" Type="http://schemas.openxmlformats.org/officeDocument/2006/relationships/image" Target="../media/image25.wmf"/><Relationship Id="rId6" Type="http://schemas.openxmlformats.org/officeDocument/2006/relationships/image" Target="../media/image49.wmf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image" Target="../media/image53.wmf"/><Relationship Id="rId4" Type="http://schemas.openxmlformats.org/officeDocument/2006/relationships/image" Target="../media/image47.wmf"/><Relationship Id="rId9" Type="http://schemas.openxmlformats.org/officeDocument/2006/relationships/image" Target="../media/image52.wmf"/><Relationship Id="rId14" Type="http://schemas.openxmlformats.org/officeDocument/2006/relationships/image" Target="../media/image44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335" y="0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579A2F9-361D-4BB8-817C-92DAA6BC66CD}" type="datetimeFigureOut">
              <a:rPr lang="ru-RU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3925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514" y="4722694"/>
            <a:ext cx="545211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335" y="9443662"/>
            <a:ext cx="2953226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A3D4709-3075-4215-B5BC-0D3A67270F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0563257-E477-43A1-9902-6782A0CA945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2150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A919692-A2B8-4A80-BB23-4CD02A65D5B2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727A8-E346-4C06-89DB-1BCC9A06201E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27DA5-04AC-467F-B6AC-23177B5437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05F3-AFB7-43E4-B242-DCBF5458F8BE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88A7-9165-4F63-AA28-CF2EB0260E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CD139F-BDE0-4E47-B28D-DDBBFFBAC76E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F6EA71-C334-4079-9101-6F4FF581B4E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E10AB-A679-4F91-AB98-5CA218E5180D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8C3DF-9E34-4B0E-9D8D-A9CBD58AC6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37E86-3BE7-43DA-96E5-151F0C38D874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17109-4DA9-473D-9982-73782C55D0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C8DF76-C9F5-4627-B4F2-3259143F6C0C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DBA1B-9FFE-465B-91AC-BF07E80E365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DBC6A-117C-4D0F-B1E3-E237548060D1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F5954-0FD3-4785-8626-27C4DCCB6C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989DC3-67DE-44B4-9BCD-82E497D09B76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2D23A-B855-4F45-875F-155F6D177C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ABD5C-1193-40BF-9DF8-9F66E28AA6D2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1CC7A-FED9-4CD4-A361-C11982586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4EE31-BC4F-4C0E-8562-B3524853770B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FDC49-5E6A-4F7D-B5C9-E86FCDEAB7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58B09-5B3F-45D8-9FFB-6773CBE6AC2E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8F26C-D69E-4825-A112-72EB232AE9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6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536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DF64F15-6DF5-4427-9D32-0DE95BF6580F}" type="datetime1">
              <a:rPr lang="ru-RU" smtClean="0"/>
              <a:pPr>
                <a:defRPr/>
              </a:pPr>
              <a:t>19.09.2011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5FA7722-801D-4375-9D28-9F4F075D30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65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oleObject" Target="../embeddings/oleObject76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70.bin"/><Relationship Id="rId12" Type="http://schemas.openxmlformats.org/officeDocument/2006/relationships/oleObject" Target="../embeddings/oleObject75.bin"/><Relationship Id="rId1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9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69.bin"/><Relationship Id="rId11" Type="http://schemas.openxmlformats.org/officeDocument/2006/relationships/oleObject" Target="../embeddings/oleObject74.bin"/><Relationship Id="rId5" Type="http://schemas.openxmlformats.org/officeDocument/2006/relationships/oleObject" Target="../embeddings/oleObject68.bin"/><Relationship Id="rId15" Type="http://schemas.openxmlformats.org/officeDocument/2006/relationships/oleObject" Target="../embeddings/oleObject78.bin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67.bin"/><Relationship Id="rId9" Type="http://schemas.openxmlformats.org/officeDocument/2006/relationships/oleObject" Target="../embeddings/oleObject72.bin"/><Relationship Id="rId14" Type="http://schemas.openxmlformats.org/officeDocument/2006/relationships/oleObject" Target="../embeddings/oleObject7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5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3" Type="http://schemas.openxmlformats.org/officeDocument/2006/relationships/oleObject" Target="../embeddings/oleObject82.bin"/><Relationship Id="rId7" Type="http://schemas.openxmlformats.org/officeDocument/2006/relationships/oleObject" Target="../embeddings/oleObject8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85.bin"/><Relationship Id="rId11" Type="http://schemas.openxmlformats.org/officeDocument/2006/relationships/slide" Target="slide17.xml"/><Relationship Id="rId5" Type="http://schemas.openxmlformats.org/officeDocument/2006/relationships/oleObject" Target="../embeddings/oleObject84.bin"/><Relationship Id="rId10" Type="http://schemas.openxmlformats.org/officeDocument/2006/relationships/oleObject" Target="../embeddings/oleObject89.bin"/><Relationship Id="rId4" Type="http://schemas.openxmlformats.org/officeDocument/2006/relationships/oleObject" Target="../embeddings/oleObject83.bin"/><Relationship Id="rId9" Type="http://schemas.openxmlformats.org/officeDocument/2006/relationships/oleObject" Target="../embeddings/oleObject8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slide" Target="slide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slide" Target="slide1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3" Type="http://schemas.openxmlformats.org/officeDocument/2006/relationships/oleObject" Target="../embeddings/oleObject92.bin"/><Relationship Id="rId7" Type="http://schemas.openxmlformats.org/officeDocument/2006/relationships/oleObject" Target="../embeddings/oleObject9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95.bin"/><Relationship Id="rId5" Type="http://schemas.openxmlformats.org/officeDocument/2006/relationships/oleObject" Target="../embeddings/oleObject94.bin"/><Relationship Id="rId4" Type="http://schemas.openxmlformats.org/officeDocument/2006/relationships/oleObject" Target="../embeddings/oleObject93.bin"/><Relationship Id="rId9" Type="http://schemas.openxmlformats.org/officeDocument/2006/relationships/slide" Target="slide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13" Type="http://schemas.openxmlformats.org/officeDocument/2006/relationships/oleObject" Target="../embeddings/oleObject11.bin"/><Relationship Id="rId18" Type="http://schemas.openxmlformats.org/officeDocument/2006/relationships/oleObject" Target="../embeddings/oleObject1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12" Type="http://schemas.openxmlformats.org/officeDocument/2006/relationships/oleObject" Target="../embeddings/oleObject10.bin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13.bin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2.bin"/><Relationship Id="rId9" Type="http://schemas.openxmlformats.org/officeDocument/2006/relationships/oleObject" Target="../embeddings/oleObject7.bin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2.bin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18.bin"/><Relationship Id="rId9" Type="http://schemas.openxmlformats.org/officeDocument/2006/relationships/oleObject" Target="../embeddings/oleObject2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4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38.bin"/><Relationship Id="rId12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7.bin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6.bin"/><Relationship Id="rId10" Type="http://schemas.openxmlformats.org/officeDocument/2006/relationships/oleObject" Target="../embeddings/oleObject41.bin"/><Relationship Id="rId4" Type="http://schemas.openxmlformats.org/officeDocument/2006/relationships/oleObject" Target="../embeddings/oleObject35.bin"/><Relationship Id="rId9" Type="http://schemas.openxmlformats.org/officeDocument/2006/relationships/oleObject" Target="../embeddings/oleObject4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0.bin"/><Relationship Id="rId13" Type="http://schemas.openxmlformats.org/officeDocument/2006/relationships/oleObject" Target="../embeddings/oleObject55.bin"/><Relationship Id="rId18" Type="http://schemas.openxmlformats.org/officeDocument/2006/relationships/oleObject" Target="../embeddings/oleObject60.bin"/><Relationship Id="rId3" Type="http://schemas.openxmlformats.org/officeDocument/2006/relationships/oleObject" Target="../embeddings/oleObject45.bin"/><Relationship Id="rId21" Type="http://schemas.openxmlformats.org/officeDocument/2006/relationships/oleObject" Target="../embeddings/oleObject63.bin"/><Relationship Id="rId7" Type="http://schemas.openxmlformats.org/officeDocument/2006/relationships/oleObject" Target="../embeddings/oleObject49.bin"/><Relationship Id="rId12" Type="http://schemas.openxmlformats.org/officeDocument/2006/relationships/oleObject" Target="../embeddings/oleObject54.bin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58.bin"/><Relationship Id="rId20" Type="http://schemas.openxmlformats.org/officeDocument/2006/relationships/oleObject" Target="../embeddings/oleObject62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48.bin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7.bin"/><Relationship Id="rId10" Type="http://schemas.openxmlformats.org/officeDocument/2006/relationships/oleObject" Target="../embeddings/oleObject52.bin"/><Relationship Id="rId19" Type="http://schemas.openxmlformats.org/officeDocument/2006/relationships/oleObject" Target="../embeddings/oleObject61.bin"/><Relationship Id="rId4" Type="http://schemas.openxmlformats.org/officeDocument/2006/relationships/oleObject" Target="../embeddings/oleObject46.bin"/><Relationship Id="rId9" Type="http://schemas.openxmlformats.org/officeDocument/2006/relationships/oleObject" Target="../embeddings/oleObject51.bin"/><Relationship Id="rId14" Type="http://schemas.openxmlformats.org/officeDocument/2006/relationships/oleObject" Target="../embeddings/oleObject5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7100" y="393700"/>
            <a:ext cx="66929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/>
              <a:t>Первый урок </a:t>
            </a:r>
          </a:p>
          <a:p>
            <a:pPr algn="ctr"/>
            <a:r>
              <a:rPr lang="ru-RU" sz="3600" b="1" dirty="0" smtClean="0"/>
              <a:t>в 7 классе по теме «Умножение разности двух выражений на их сумму» </a:t>
            </a:r>
          </a:p>
          <a:p>
            <a:pPr algn="ctr"/>
            <a:endParaRPr lang="ru-RU" sz="3600" b="1" dirty="0" smtClean="0"/>
          </a:p>
          <a:p>
            <a:endParaRPr lang="ru-RU" dirty="0" smtClean="0"/>
          </a:p>
          <a:p>
            <a:r>
              <a:rPr lang="ru-RU" sz="2800" dirty="0" smtClean="0"/>
              <a:t>Учитель ГОУ СОШ № 550 </a:t>
            </a:r>
          </a:p>
          <a:p>
            <a:r>
              <a:rPr lang="ru-RU" sz="2800" dirty="0" smtClean="0"/>
              <a:t>Южного округа  г. Москвы </a:t>
            </a:r>
          </a:p>
          <a:p>
            <a:r>
              <a:rPr lang="ru-RU" sz="2800" dirty="0" smtClean="0"/>
              <a:t>Басова А.П.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2057400" y="5486400"/>
            <a:ext cx="50673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Москва</a:t>
            </a:r>
          </a:p>
          <a:p>
            <a:pPr algn="ctr"/>
            <a:r>
              <a:rPr lang="ru-RU" dirty="0" smtClean="0"/>
              <a:t>2010 - 2011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athedral[1].jpg"/>
          <p:cNvPicPr>
            <a:picLocks noChangeAspect="1"/>
          </p:cNvPicPr>
          <p:nvPr/>
        </p:nvPicPr>
        <p:blipFill>
          <a:blip r:embed="rId3">
            <a:lum bright="47000" contrast="-13000"/>
          </a:blip>
          <a:stretch>
            <a:fillRect/>
          </a:stretch>
        </p:blipFill>
        <p:spPr>
          <a:xfrm>
            <a:off x="104775" y="484187"/>
            <a:ext cx="8916930" cy="6335713"/>
          </a:xfrm>
          <a:prstGeom prst="rect">
            <a:avLst/>
          </a:prstGeom>
        </p:spPr>
      </p:pic>
      <p:grpSp>
        <p:nvGrpSpPr>
          <p:cNvPr id="4" name="Группа 10"/>
          <p:cNvGrpSpPr>
            <a:grpSpLocks/>
          </p:cNvGrpSpPr>
          <p:nvPr/>
        </p:nvGrpSpPr>
        <p:grpSpPr bwMode="auto">
          <a:xfrm>
            <a:off x="2187575" y="50800"/>
            <a:ext cx="6480175" cy="441325"/>
            <a:chOff x="1689096" y="176764"/>
            <a:chExt cx="6480000" cy="440969"/>
          </a:xfrm>
        </p:grpSpPr>
        <p:sp>
          <p:nvSpPr>
            <p:cNvPr id="5" name="Горизонтальный свиток 4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sp>
        <p:nvSpPr>
          <p:cNvPr id="7" name="Прямоугольник 6"/>
          <p:cNvSpPr/>
          <p:nvPr/>
        </p:nvSpPr>
        <p:spPr>
          <a:xfrm>
            <a:off x="2954338" y="5803900"/>
            <a:ext cx="500062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01613" y="941388"/>
            <a:ext cx="9278937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Некоторые формулы сокращенного умножения, в том числе и </a:t>
            </a:r>
            <a:r>
              <a:rPr lang="ru-RU" sz="2400" b="1" spc="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произведение разности на сумму,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были известны еще около 4000 лет назад: об этом свидетельствуют найденные вавилонские клинописные тексты. </a:t>
            </a:r>
          </a:p>
          <a:p>
            <a:pPr indent="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 древних греков они  тоже были известны, но не в нашем символическом виде, 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u="sng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геометрической форме.  </a:t>
            </a:r>
          </a:p>
          <a:p>
            <a:pPr indent="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Ученые древней Греции представляли величины не числами или буквами, а отрезками прямых.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Вместо произведения  </a:t>
            </a:r>
            <a:r>
              <a:rPr lang="en-US" sz="24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говорилось (и рассматривался)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«прямоугольник, содержащийся между отрезками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 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en-US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вместо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spc="300" baseline="30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«квадрат на отрезке </a:t>
            </a:r>
            <a:r>
              <a:rPr lang="en-US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Эта алгебра была названа 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геометрической алгеброй</a:t>
            </a:r>
            <a:r>
              <a:rPr lang="ru-RU" sz="2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1778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Давайте разберемся </a:t>
            </a: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геометрическом смысле</a:t>
            </a:r>
            <a:r>
              <a:rPr lang="ru-RU" sz="2400" b="1" u="sng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363538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b="1" u="sng" spc="3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63538" fontAlgn="auto">
              <a:lnSpc>
                <a:spcPts val="19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формулы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12950" y="476250"/>
            <a:ext cx="71548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20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Интересный факт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3092450" y="5848350"/>
          <a:ext cx="4754563" cy="785813"/>
        </p:xfrm>
        <a:graphic>
          <a:graphicData uri="http://schemas.openxmlformats.org/presentationml/2006/ole">
            <p:oleObj spid="_x0000_s40963" name="Equation" r:id="rId4" imgW="1536480" imgH="253800" progId="Equation.DSMT4">
              <p:embed/>
            </p:oleObj>
          </a:graphicData>
        </a:graphic>
      </p:graphicFrame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3588111" y="1627185"/>
            <a:ext cx="1029609" cy="14246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968370" y="1627185"/>
            <a:ext cx="2620650" cy="142462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542391" y="4510089"/>
            <a:ext cx="1063899" cy="1410651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68370" y="4510089"/>
            <a:ext cx="2586360" cy="1410651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 flipH="1" flipV="1">
            <a:off x="6013452" y="4149726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5400000" flipH="1" flipV="1">
            <a:off x="6165852" y="5229227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Овал 40"/>
          <p:cNvSpPr/>
          <p:nvPr/>
        </p:nvSpPr>
        <p:spPr>
          <a:xfrm>
            <a:off x="224198" y="4249129"/>
            <a:ext cx="360363" cy="360363"/>
          </a:xfrm>
          <a:prstGeom prst="ellips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Овал 41"/>
          <p:cNvSpPr/>
          <p:nvPr/>
        </p:nvSpPr>
        <p:spPr>
          <a:xfrm>
            <a:off x="5206683" y="3985581"/>
            <a:ext cx="360363" cy="360363"/>
          </a:xfrm>
          <a:prstGeom prst="ellips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5435283" y="319404"/>
            <a:ext cx="360363" cy="360363"/>
          </a:xfrm>
          <a:prstGeom prst="ellips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224198" y="1342779"/>
            <a:ext cx="360363" cy="360363"/>
          </a:xfrm>
          <a:prstGeom prst="ellipse">
            <a:avLst/>
          </a:prstGeom>
          <a:solidFill>
            <a:srgbClr val="FF9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6" name="Объект 35"/>
          <p:cNvGraphicFramePr>
            <a:graphicFrameLocks noChangeAspect="1"/>
          </p:cNvGraphicFramePr>
          <p:nvPr/>
        </p:nvGraphicFramePr>
        <p:xfrm>
          <a:off x="1245870" y="404813"/>
          <a:ext cx="2961000" cy="504000"/>
        </p:xfrm>
        <a:graphic>
          <a:graphicData uri="http://schemas.openxmlformats.org/presentationml/2006/ole">
            <p:oleObj spid="_x0000_s33794" name="Equation" r:id="rId3" imgW="1193760" imgH="203040" progId="Equation.DSMT4">
              <p:embed/>
            </p:oleObj>
          </a:graphicData>
        </a:graphic>
      </p:graphicFrame>
      <p:graphicFrame>
        <p:nvGraphicFramePr>
          <p:cNvPr id="37" name="Объект 36"/>
          <p:cNvGraphicFramePr>
            <a:graphicFrameLocks noChangeAspect="1"/>
          </p:cNvGraphicFramePr>
          <p:nvPr/>
        </p:nvGraphicFramePr>
        <p:xfrm>
          <a:off x="2079963" y="3093768"/>
          <a:ext cx="392725" cy="432000"/>
        </p:xfrm>
        <a:graphic>
          <a:graphicData uri="http://schemas.openxmlformats.org/presentationml/2006/ole">
            <p:oleObj spid="_x0000_s33795" name="Equation" r:id="rId4" imgW="126720" imgH="139680" progId="Equation.DSMT4">
              <p:embed/>
            </p:oleObj>
          </a:graphicData>
        </a:graphic>
      </p:graphicFrame>
      <p:graphicFrame>
        <p:nvGraphicFramePr>
          <p:cNvPr id="38" name="Объект 37"/>
          <p:cNvGraphicFramePr>
            <a:graphicFrameLocks noChangeAspect="1"/>
          </p:cNvGraphicFramePr>
          <p:nvPr/>
        </p:nvGraphicFramePr>
        <p:xfrm>
          <a:off x="3985260" y="1181735"/>
          <a:ext cx="308569" cy="432000"/>
        </p:xfrm>
        <a:graphic>
          <a:graphicData uri="http://schemas.openxmlformats.org/presentationml/2006/ole">
            <p:oleObj spid="_x0000_s33796" name="Equation" r:id="rId5" imgW="126720" imgH="177480" progId="Equation.DSMT4">
              <p:embed/>
            </p:oleObj>
          </a:graphicData>
        </a:graphic>
      </p:graphicFrame>
      <p:graphicFrame>
        <p:nvGraphicFramePr>
          <p:cNvPr id="40" name="Объект 39"/>
          <p:cNvGraphicFramePr>
            <a:graphicFrameLocks noChangeAspect="1"/>
          </p:cNvGraphicFramePr>
          <p:nvPr/>
        </p:nvGraphicFramePr>
        <p:xfrm>
          <a:off x="2697282" y="2075033"/>
          <a:ext cx="802285" cy="432000"/>
        </p:xfrm>
        <a:graphic>
          <a:graphicData uri="http://schemas.openxmlformats.org/presentationml/2006/ole">
            <p:oleObj spid="_x0000_s33797" name="Equation" r:id="rId6" imgW="330120" imgH="177480" progId="Equation.DSMT4">
              <p:embed/>
            </p:oleObj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3990658" y="3085685"/>
          <a:ext cx="309562" cy="433387"/>
        </p:xfrm>
        <a:graphic>
          <a:graphicData uri="http://schemas.openxmlformats.org/presentationml/2006/ole">
            <p:oleObj spid="_x0000_s33798" name="Equation" r:id="rId7" imgW="126720" imgH="177480" progId="Equation.DSMT4">
              <p:embed/>
            </p:oleObj>
          </a:graphicData>
        </a:graphic>
      </p:graphicFrame>
      <p:graphicFrame>
        <p:nvGraphicFramePr>
          <p:cNvPr id="58374" name="Object 6"/>
          <p:cNvGraphicFramePr>
            <a:graphicFrameLocks noChangeAspect="1"/>
          </p:cNvGraphicFramePr>
          <p:nvPr/>
        </p:nvGraphicFramePr>
        <p:xfrm>
          <a:off x="6439022" y="3740418"/>
          <a:ext cx="309562" cy="433387"/>
        </p:xfrm>
        <a:graphic>
          <a:graphicData uri="http://schemas.openxmlformats.org/presentationml/2006/ole">
            <p:oleObj spid="_x0000_s33799" name="Equation" r:id="rId8" imgW="126720" imgH="177480" progId="Equation.DSMT4">
              <p:embed/>
            </p:oleObj>
          </a:graphicData>
        </a:graphic>
      </p:graphicFrame>
      <p:graphicFrame>
        <p:nvGraphicFramePr>
          <p:cNvPr id="50" name="Object 6"/>
          <p:cNvGraphicFramePr>
            <a:graphicFrameLocks noChangeAspect="1"/>
          </p:cNvGraphicFramePr>
          <p:nvPr/>
        </p:nvGraphicFramePr>
        <p:xfrm>
          <a:off x="8569203" y="4404238"/>
          <a:ext cx="309562" cy="433387"/>
        </p:xfrm>
        <a:graphic>
          <a:graphicData uri="http://schemas.openxmlformats.org/presentationml/2006/ole">
            <p:oleObj spid="_x0000_s33800" name="Equation" r:id="rId9" imgW="126720" imgH="177480" progId="Equation.DSMT4">
              <p:embed/>
            </p:oleObj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6829987" y="4378155"/>
          <a:ext cx="309562" cy="433387"/>
        </p:xfrm>
        <a:graphic>
          <a:graphicData uri="http://schemas.openxmlformats.org/presentationml/2006/ole">
            <p:oleObj spid="_x0000_s33802" name="Equation" r:id="rId10" imgW="126720" imgH="177480" progId="Equation.DSMT4">
              <p:embed/>
            </p:oleObj>
          </a:graphicData>
        </a:graphic>
      </p:graphicFrame>
      <p:graphicFrame>
        <p:nvGraphicFramePr>
          <p:cNvPr id="52" name="Объект 51"/>
          <p:cNvGraphicFramePr>
            <a:graphicFrameLocks noChangeAspect="1"/>
          </p:cNvGraphicFramePr>
          <p:nvPr/>
        </p:nvGraphicFramePr>
        <p:xfrm>
          <a:off x="2128907" y="1176753"/>
          <a:ext cx="392725" cy="432000"/>
        </p:xfrm>
        <a:graphic>
          <a:graphicData uri="http://schemas.openxmlformats.org/presentationml/2006/ole">
            <p:oleObj spid="_x0000_s33803" name="Equation" r:id="rId11" imgW="126720" imgH="139680" progId="Equation.DSMT4">
              <p:embed/>
            </p:oleObj>
          </a:graphicData>
        </a:graphic>
      </p:graphicFrame>
      <p:grpSp>
        <p:nvGrpSpPr>
          <p:cNvPr id="2" name="Группа 54"/>
          <p:cNvGrpSpPr/>
          <p:nvPr/>
        </p:nvGrpSpPr>
        <p:grpSpPr>
          <a:xfrm>
            <a:off x="6118788" y="527048"/>
            <a:ext cx="2574021" cy="2147865"/>
            <a:chOff x="5664519" y="1303995"/>
            <a:chExt cx="2574021" cy="2147865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5664519" y="2370771"/>
              <a:ext cx="2574021" cy="1081089"/>
            </a:xfrm>
            <a:prstGeom prst="rect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  <p:sp>
          <p:nvSpPr>
            <p:cNvPr id="54" name="Прямоугольник 53"/>
            <p:cNvSpPr/>
            <p:nvPr/>
          </p:nvSpPr>
          <p:spPr>
            <a:xfrm rot="16200000">
              <a:off x="6998061" y="1130619"/>
              <a:ext cx="1063899" cy="1410651"/>
            </a:xfrm>
            <a:prstGeom prst="rect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ru-RU"/>
            </a:p>
          </p:txBody>
        </p:sp>
      </p:grpSp>
      <p:graphicFrame>
        <p:nvGraphicFramePr>
          <p:cNvPr id="51" name="Object 6"/>
          <p:cNvGraphicFramePr>
            <a:graphicFrameLocks noChangeAspect="1"/>
          </p:cNvGraphicFramePr>
          <p:nvPr/>
        </p:nvGraphicFramePr>
        <p:xfrm>
          <a:off x="5665885" y="4382550"/>
          <a:ext cx="309562" cy="433387"/>
        </p:xfrm>
        <a:graphic>
          <a:graphicData uri="http://schemas.openxmlformats.org/presentationml/2006/ole">
            <p:oleObj spid="_x0000_s33801" name="Equation" r:id="rId12" imgW="126720" imgH="177480" progId="Equation.DSMT4">
              <p:embed/>
            </p:oleObj>
          </a:graphicData>
        </a:graphic>
      </p:graphicFrame>
      <p:grpSp>
        <p:nvGrpSpPr>
          <p:cNvPr id="3" name="Группа 64"/>
          <p:cNvGrpSpPr/>
          <p:nvPr/>
        </p:nvGrpSpPr>
        <p:grpSpPr>
          <a:xfrm>
            <a:off x="5924187" y="4135659"/>
            <a:ext cx="2631169" cy="2147911"/>
            <a:chOff x="5924187" y="4135659"/>
            <a:chExt cx="2631169" cy="2147911"/>
          </a:xfrm>
        </p:grpSpPr>
        <p:cxnSp>
          <p:nvCxnSpPr>
            <p:cNvPr id="28" name="Прямая соединительная линия 27"/>
            <p:cNvCxnSpPr/>
            <p:nvPr/>
          </p:nvCxnSpPr>
          <p:spPr>
            <a:xfrm rot="5400000" flipH="1" flipV="1">
              <a:off x="5442551" y="4676202"/>
              <a:ext cx="1081090" cy="3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0800000">
              <a:off x="5924187" y="4148553"/>
              <a:ext cx="1441452" cy="1588"/>
            </a:xfrm>
            <a:prstGeom prst="line">
              <a:avLst/>
            </a:prstGeom>
            <a:ln w="381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Группа 55"/>
            <p:cNvGrpSpPr/>
            <p:nvPr/>
          </p:nvGrpSpPr>
          <p:grpSpPr>
            <a:xfrm>
              <a:off x="5981335" y="4135705"/>
              <a:ext cx="2574021" cy="2147865"/>
              <a:chOff x="5664519" y="1303995"/>
              <a:chExt cx="2574021" cy="2147865"/>
            </a:xfrm>
          </p:grpSpPr>
          <p:sp>
            <p:nvSpPr>
              <p:cNvPr id="57" name="Прямоугольник 56"/>
              <p:cNvSpPr/>
              <p:nvPr/>
            </p:nvSpPr>
            <p:spPr>
              <a:xfrm>
                <a:off x="5664519" y="2370771"/>
                <a:ext cx="2574021" cy="1081089"/>
              </a:xfrm>
              <a:prstGeom prst="rect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  <p:sp>
            <p:nvSpPr>
              <p:cNvPr id="58" name="Прямоугольник 57"/>
              <p:cNvSpPr/>
              <p:nvPr/>
            </p:nvSpPr>
            <p:spPr>
              <a:xfrm rot="16200000">
                <a:off x="6998061" y="1130619"/>
                <a:ext cx="1063899" cy="1410651"/>
              </a:xfrm>
              <a:prstGeom prst="rect">
                <a:avLst/>
              </a:prstGeom>
              <a:solidFill>
                <a:srgbClr val="00B0F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/>
              </a:p>
            </p:txBody>
          </p:sp>
        </p:grpSp>
      </p:grpSp>
      <p:graphicFrame>
        <p:nvGraphicFramePr>
          <p:cNvPr id="59" name="Объект 58"/>
          <p:cNvGraphicFramePr>
            <a:graphicFrameLocks noChangeAspect="1"/>
          </p:cNvGraphicFramePr>
          <p:nvPr/>
        </p:nvGraphicFramePr>
        <p:xfrm>
          <a:off x="165097" y="2051587"/>
          <a:ext cx="802285" cy="432000"/>
        </p:xfrm>
        <a:graphic>
          <a:graphicData uri="http://schemas.openxmlformats.org/presentationml/2006/ole">
            <p:oleObj spid="_x0000_s33804" name="Equation" r:id="rId13" imgW="330120" imgH="177480" progId="Equation.DSMT4">
              <p:embed/>
            </p:oleObj>
          </a:graphicData>
        </a:graphic>
      </p:graphicFrame>
      <p:graphicFrame>
        <p:nvGraphicFramePr>
          <p:cNvPr id="58380" name="Object 12"/>
          <p:cNvGraphicFramePr>
            <a:graphicFrameLocks noChangeAspect="1"/>
          </p:cNvGraphicFramePr>
          <p:nvPr/>
        </p:nvGraphicFramePr>
        <p:xfrm>
          <a:off x="4634865" y="2138045"/>
          <a:ext cx="801688" cy="431800"/>
        </p:xfrm>
        <a:graphic>
          <a:graphicData uri="http://schemas.openxmlformats.org/presentationml/2006/ole">
            <p:oleObj spid="_x0000_s33805" name="Equation" r:id="rId14" imgW="330120" imgH="177480" progId="Equation.DSMT4">
              <p:embed/>
            </p:oleObj>
          </a:graphicData>
        </a:graphic>
      </p:graphicFrame>
      <p:graphicFrame>
        <p:nvGraphicFramePr>
          <p:cNvPr id="58381" name="Object 13"/>
          <p:cNvGraphicFramePr>
            <a:graphicFrameLocks noChangeAspect="1"/>
          </p:cNvGraphicFramePr>
          <p:nvPr/>
        </p:nvGraphicFramePr>
        <p:xfrm>
          <a:off x="7476173" y="5241925"/>
          <a:ext cx="801687" cy="431800"/>
        </p:xfrm>
        <a:graphic>
          <a:graphicData uri="http://schemas.openxmlformats.org/presentationml/2006/ole">
            <p:oleObj spid="_x0000_s33806" name="Equation" r:id="rId15" imgW="330120" imgH="177480" progId="Equation.DSMT4">
              <p:embed/>
            </p:oleObj>
          </a:graphicData>
        </a:graphic>
      </p:graphicFrame>
      <p:graphicFrame>
        <p:nvGraphicFramePr>
          <p:cNvPr id="58382" name="Object 14"/>
          <p:cNvGraphicFramePr>
            <a:graphicFrameLocks noChangeAspect="1"/>
          </p:cNvGraphicFramePr>
          <p:nvPr/>
        </p:nvGraphicFramePr>
        <p:xfrm>
          <a:off x="6438265" y="5233988"/>
          <a:ext cx="309563" cy="433387"/>
        </p:xfrm>
        <a:graphic>
          <a:graphicData uri="http://schemas.openxmlformats.org/presentationml/2006/ole">
            <p:oleObj spid="_x0000_s33807" name="Equation" r:id="rId16" imgW="126720" imgH="177480" progId="Equation.DSMT4">
              <p:embed/>
            </p:oleObj>
          </a:graphicData>
        </a:graphic>
      </p:graphicFrame>
      <p:graphicFrame>
        <p:nvGraphicFramePr>
          <p:cNvPr id="63" name="Объект 62"/>
          <p:cNvGraphicFramePr>
            <a:graphicFrameLocks noChangeAspect="1"/>
          </p:cNvGraphicFramePr>
          <p:nvPr/>
        </p:nvGraphicFramePr>
        <p:xfrm>
          <a:off x="7238703" y="6286548"/>
          <a:ext cx="392725" cy="432000"/>
        </p:xfrm>
        <a:graphic>
          <a:graphicData uri="http://schemas.openxmlformats.org/presentationml/2006/ole">
            <p:oleObj spid="_x0000_s33808" name="Equation" r:id="rId17" imgW="126720" imgH="139680" progId="Equation.DSMT4">
              <p:embed/>
            </p:oleObj>
          </a:graphicData>
        </a:graphic>
      </p:graphicFrame>
      <p:sp>
        <p:nvSpPr>
          <p:cNvPr id="39" name="Номер слайда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38C3DF-9E34-4B0E-9D8D-A9CBD58AC61E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45" name="Нижний колонтитул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0" grpId="0" animBg="1"/>
      <p:bldP spid="21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6425" y="642938"/>
            <a:ext cx="8161338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spc="300" dirty="0">
                <a:latin typeface="Times New Roman" pitchFamily="18" charset="0"/>
                <a:cs typeface="Times New Roman" pitchFamily="18" charset="0"/>
              </a:rPr>
              <a:t>Подведем </a:t>
            </a:r>
            <a:r>
              <a:rPr lang="ru-RU" sz="4000" spc="3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итоги </a:t>
            </a:r>
            <a:r>
              <a:rPr lang="ru-RU" sz="4000" spc="300" dirty="0">
                <a:latin typeface="Times New Roman" pitchFamily="18" charset="0"/>
                <a:cs typeface="Times New Roman" pitchFamily="18" charset="0"/>
              </a:rPr>
              <a:t>нашего урока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95338" y="1285875"/>
            <a:ext cx="7662862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latin typeface="Times New Roman" pitchFamily="18" charset="0"/>
                <a:cs typeface="Times New Roman" pitchFamily="18" charset="0"/>
              </a:rPr>
              <a:t>Что нового узнали на уроке?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41325" y="4559300"/>
          <a:ext cx="5881688" cy="971550"/>
        </p:xfrm>
        <a:graphic>
          <a:graphicData uri="http://schemas.openxmlformats.org/presentationml/2006/ole">
            <p:oleObj spid="_x0000_s9218" name="Equation" r:id="rId3" imgW="1536480" imgH="253800" progId="Equation.DSMT4">
              <p:embed/>
            </p:oleObj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84200" y="5434013"/>
            <a:ext cx="5500688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spc="300" dirty="0">
                <a:latin typeface="Times New Roman" pitchFamily="18" charset="0"/>
                <a:cs typeface="Times New Roman" pitchFamily="18" charset="0"/>
              </a:rPr>
              <a:t>Чему научились?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7650" y="2000250"/>
            <a:ext cx="8501063" cy="2555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spc="24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Произведение   разности   двух выражений  и  их суммы   равно разности квадратов этих выражений.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500188" y="214313"/>
            <a:ext cx="6215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spc="22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Формулы  сокращенного  умножения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1857375" y="214313"/>
            <a:ext cx="5572125" cy="428625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9225" name="Picture 5" descr="CRCTR1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3960813"/>
            <a:ext cx="2349500" cy="286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0" name="TextBox 2"/>
          <p:cNvSpPr txBox="1">
            <a:spLocks noChangeArrowheads="1"/>
          </p:cNvSpPr>
          <p:nvPr/>
        </p:nvSpPr>
        <p:spPr bwMode="auto">
          <a:xfrm>
            <a:off x="571500" y="714375"/>
            <a:ext cx="82867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Представьте произведения в виде многочлена:</a:t>
            </a:r>
          </a:p>
        </p:txBody>
      </p:sp>
      <p:graphicFrame>
        <p:nvGraphicFramePr>
          <p:cNvPr id="10242" name="Object 3"/>
          <p:cNvGraphicFramePr>
            <a:graphicFrameLocks noChangeAspect="1"/>
          </p:cNvGraphicFramePr>
          <p:nvPr/>
        </p:nvGraphicFramePr>
        <p:xfrm>
          <a:off x="428625" y="1428750"/>
          <a:ext cx="3286125" cy="642938"/>
        </p:xfrm>
        <a:graphic>
          <a:graphicData uri="http://schemas.openxmlformats.org/presentationml/2006/ole">
            <p:oleObj spid="_x0000_s10242" name="Equation" r:id="rId3" imgW="1168200" imgH="228600" progId="Equation.DSMT4">
              <p:embed/>
            </p:oleObj>
          </a:graphicData>
        </a:graphic>
      </p:graphicFrame>
      <p:graphicFrame>
        <p:nvGraphicFramePr>
          <p:cNvPr id="10243" name="Object 4"/>
          <p:cNvGraphicFramePr>
            <a:graphicFrameLocks noChangeAspect="1"/>
          </p:cNvGraphicFramePr>
          <p:nvPr/>
        </p:nvGraphicFramePr>
        <p:xfrm>
          <a:off x="428625" y="2071688"/>
          <a:ext cx="3576638" cy="669925"/>
        </p:xfrm>
        <a:graphic>
          <a:graphicData uri="http://schemas.openxmlformats.org/presentationml/2006/ole">
            <p:oleObj spid="_x0000_s10243" name="Equation" r:id="rId4" imgW="1218960" imgH="228600" progId="Equation.DSMT4">
              <p:embed/>
            </p:oleObj>
          </a:graphicData>
        </a:graphic>
      </p:graphicFrame>
      <p:graphicFrame>
        <p:nvGraphicFramePr>
          <p:cNvPr id="10244" name="Object 5"/>
          <p:cNvGraphicFramePr>
            <a:graphicFrameLocks noChangeAspect="1"/>
          </p:cNvGraphicFramePr>
          <p:nvPr/>
        </p:nvGraphicFramePr>
        <p:xfrm>
          <a:off x="428625" y="2714625"/>
          <a:ext cx="4948238" cy="614363"/>
        </p:xfrm>
        <a:graphic>
          <a:graphicData uri="http://schemas.openxmlformats.org/presentationml/2006/ole">
            <p:oleObj spid="_x0000_s10244" name="Equation" r:id="rId5" imgW="1841400" imgH="228600" progId="Equation.DSMT4">
              <p:embed/>
            </p:oleObj>
          </a:graphicData>
        </a:graphic>
      </p:graphicFrame>
      <p:sp>
        <p:nvSpPr>
          <p:cNvPr id="10251" name="TextBox 7"/>
          <p:cNvSpPr txBox="1">
            <a:spLocks noChangeArrowheads="1"/>
          </p:cNvSpPr>
          <p:nvPr/>
        </p:nvSpPr>
        <p:spPr bwMode="auto">
          <a:xfrm>
            <a:off x="357188" y="3975100"/>
            <a:ext cx="842962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Впишите вместо знака * одночлен так, чтобы получилось тождество:</a:t>
            </a:r>
          </a:p>
        </p:txBody>
      </p:sp>
      <p:graphicFrame>
        <p:nvGraphicFramePr>
          <p:cNvPr id="10245" name="Object 6"/>
          <p:cNvGraphicFramePr>
            <a:graphicFrameLocks noChangeAspect="1"/>
          </p:cNvGraphicFramePr>
          <p:nvPr/>
        </p:nvGraphicFramePr>
        <p:xfrm>
          <a:off x="428625" y="5089525"/>
          <a:ext cx="3281363" cy="625475"/>
        </p:xfrm>
        <a:graphic>
          <a:graphicData uri="http://schemas.openxmlformats.org/presentationml/2006/ole">
            <p:oleObj spid="_x0000_s10245" name="Equation" r:id="rId6" imgW="1066680" imgH="203040" progId="Equation.DSMT4">
              <p:embed/>
            </p:oleObj>
          </a:graphicData>
        </a:graphic>
      </p:graphicFrame>
      <p:graphicFrame>
        <p:nvGraphicFramePr>
          <p:cNvPr id="10246" name="Object 7"/>
          <p:cNvGraphicFramePr>
            <a:graphicFrameLocks noChangeAspect="1"/>
          </p:cNvGraphicFramePr>
          <p:nvPr/>
        </p:nvGraphicFramePr>
        <p:xfrm>
          <a:off x="3606800" y="5000625"/>
          <a:ext cx="2536825" cy="736600"/>
        </p:xfrm>
        <a:graphic>
          <a:graphicData uri="http://schemas.openxmlformats.org/presentationml/2006/ole">
            <p:oleObj spid="_x0000_s10246" name="Equation" r:id="rId7" imgW="787320" imgH="228600" progId="Equation.DSMT4">
              <p:embed/>
            </p:oleObj>
          </a:graphicData>
        </a:graphic>
      </p:graphicFrame>
      <p:graphicFrame>
        <p:nvGraphicFramePr>
          <p:cNvPr id="14" name="Object 11"/>
          <p:cNvGraphicFramePr>
            <a:graphicFrameLocks noChangeAspect="1"/>
          </p:cNvGraphicFramePr>
          <p:nvPr/>
        </p:nvGraphicFramePr>
        <p:xfrm>
          <a:off x="3714750" y="1404938"/>
          <a:ext cx="1636713" cy="595312"/>
        </p:xfrm>
        <a:graphic>
          <a:graphicData uri="http://schemas.openxmlformats.org/presentationml/2006/ole">
            <p:oleObj spid="_x0000_s10247" name="Equation" r:id="rId8" imgW="558720" imgH="203040" progId="Equation.DSMT4">
              <p:embed/>
            </p:oleObj>
          </a:graphicData>
        </a:graphic>
      </p:graphicFrame>
      <p:graphicFrame>
        <p:nvGraphicFramePr>
          <p:cNvPr id="15" name="Object 12"/>
          <p:cNvGraphicFramePr>
            <a:graphicFrameLocks noChangeAspect="1"/>
          </p:cNvGraphicFramePr>
          <p:nvPr/>
        </p:nvGraphicFramePr>
        <p:xfrm>
          <a:off x="4000500" y="2071688"/>
          <a:ext cx="2081213" cy="584200"/>
        </p:xfrm>
        <a:graphic>
          <a:graphicData uri="http://schemas.openxmlformats.org/presentationml/2006/ole">
            <p:oleObj spid="_x0000_s10248" name="Equation" r:id="rId9" imgW="723600" imgH="203040" progId="Equation.DSMT4">
              <p:embed/>
            </p:oleObj>
          </a:graphicData>
        </a:graphic>
      </p:graphicFrame>
      <p:graphicFrame>
        <p:nvGraphicFramePr>
          <p:cNvPr id="16" name="Object 13"/>
          <p:cNvGraphicFramePr>
            <a:graphicFrameLocks noChangeAspect="1"/>
          </p:cNvGraphicFramePr>
          <p:nvPr/>
        </p:nvGraphicFramePr>
        <p:xfrm>
          <a:off x="5357813" y="2690813"/>
          <a:ext cx="3000375" cy="666750"/>
        </p:xfrm>
        <a:graphic>
          <a:graphicData uri="http://schemas.openxmlformats.org/presentationml/2006/ole">
            <p:oleObj spid="_x0000_s10249" name="Equation" r:id="rId10" imgW="1028520" imgH="228600" progId="Equation.DSMT4">
              <p:embed/>
            </p:oleObj>
          </a:graphicData>
        </a:graphic>
      </p:graphicFrame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571500" y="5864225"/>
            <a:ext cx="15001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>
                <a:solidFill>
                  <a:srgbClr val="FF0000"/>
                </a:solidFill>
                <a:latin typeface="Calibri" pitchFamily="34" charset="0"/>
              </a:rPr>
              <a:t>* = 4</a:t>
            </a:r>
            <a:r>
              <a:rPr lang="en-US" sz="4000">
                <a:solidFill>
                  <a:srgbClr val="FF0000"/>
                </a:solidFill>
                <a:latin typeface="Calibri" pitchFamily="34" charset="0"/>
              </a:rPr>
              <a:t>y</a:t>
            </a:r>
            <a:endParaRPr lang="ru-RU" sz="40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00188" y="357188"/>
            <a:ext cx="6215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spc="22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Формулы  сокращенного  умножения</a:t>
            </a: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1857375" y="357188"/>
            <a:ext cx="5572125" cy="428625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Номер слайда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ru-RU" dirty="0" smtClean="0"/>
          </a:p>
          <a:p>
            <a:pPr>
              <a:defRPr/>
            </a:pPr>
            <a:endParaRPr lang="ru-RU" dirty="0" smtClean="0"/>
          </a:p>
          <a:p>
            <a:pPr>
              <a:defRPr/>
            </a:pPr>
            <a:r>
              <a:rPr lang="ru-RU" dirty="0" smtClean="0"/>
              <a:t>13</a:t>
            </a:r>
            <a:endParaRPr lang="ru-RU" dirty="0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23" name="Управляющая кнопка: настраиваемая 22">
            <a:hlinkClick r:id="" action="ppaction://noaction" highlightClick="1"/>
            <a:hlinkHover r:id="rId11" action="ppaction://hlinksldjump"/>
          </p:cNvPr>
          <p:cNvSpPr/>
          <p:nvPr/>
        </p:nvSpPr>
        <p:spPr>
          <a:xfrm>
            <a:off x="8150087" y="5759174"/>
            <a:ext cx="738261" cy="759101"/>
          </a:xfrm>
          <a:prstGeom prst="actionButtonBlank">
            <a:avLst/>
          </a:prstGeom>
          <a:noFill/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3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p:oleObj spid="_x0000_s11266" name="Equation" r:id="rId3" imgW="114120" imgH="177480" progId="Equation.DSMT4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5750" y="179388"/>
            <a:ext cx="8250238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А теперь рассмотрим еще один любопытный факт, тоже связанный с нашей </a:t>
            </a:r>
            <a:r>
              <a:rPr lang="ru-RU" sz="2800" u="sng" dirty="0">
                <a:latin typeface="+mn-lt"/>
                <a:cs typeface="+mn-cs"/>
              </a:rPr>
              <a:t>новой формулой</a:t>
            </a:r>
            <a:r>
              <a:rPr lang="ru-RU" sz="2800" dirty="0">
                <a:latin typeface="+mn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 Возьмем несколько «троек» любых, но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последовательных</a:t>
            </a:r>
            <a:r>
              <a:rPr lang="ru-RU" sz="2800" dirty="0">
                <a:latin typeface="+mn-lt"/>
                <a:cs typeface="+mn-cs"/>
              </a:rPr>
              <a:t> </a:t>
            </a:r>
            <a:r>
              <a:rPr lang="en-US" sz="2800" dirty="0">
                <a:latin typeface="+mn-lt"/>
                <a:cs typeface="+mn-cs"/>
              </a:rPr>
              <a:t> </a:t>
            </a:r>
            <a:r>
              <a:rPr lang="ru-RU" sz="2800" dirty="0">
                <a:latin typeface="+mn-lt"/>
                <a:cs typeface="+mn-cs"/>
              </a:rPr>
              <a:t>целых чисел, например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FF0000"/>
                </a:solidFill>
                <a:latin typeface="+mn-lt"/>
                <a:cs typeface="+mn-cs"/>
              </a:rPr>
              <a:t>3; 4; 5;       9; 10; 11;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latin typeface="+mn-lt"/>
                <a:cs typeface="+mn-cs"/>
              </a:rPr>
              <a:t>Сравните в каждой из них квадрат среднего числа и произведение  предыдущего и последующего целых чисел. </a:t>
            </a:r>
            <a:endParaRPr lang="ru-RU" b="1" dirty="0">
              <a:latin typeface="+mn-lt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7650" y="5464175"/>
            <a:ext cx="8682038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3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Попробуйте рассуждать в общем виде</a:t>
            </a:r>
            <a:r>
              <a:rPr lang="ru-RU" sz="3200" b="1" spc="300" dirty="0">
                <a:latin typeface="+mn-lt"/>
                <a:cs typeface="+mn-cs"/>
              </a:rPr>
              <a:t>.</a:t>
            </a:r>
            <a:endParaRPr lang="ru-RU" sz="3200" dirty="0">
              <a:latin typeface="+mn-lt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68375" y="4510088"/>
            <a:ext cx="6846888" cy="9540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Это случайное совпадение или закономерность? </a:t>
            </a:r>
            <a:endParaRPr lang="ru-RU" dirty="0">
              <a:latin typeface="+mn-lt"/>
              <a:cs typeface="+mn-cs"/>
            </a:endParaRPr>
          </a:p>
        </p:txBody>
      </p:sp>
      <p:sp>
        <p:nvSpPr>
          <p:cNvPr id="11271" name="TextBox 7"/>
          <p:cNvSpPr txBox="1">
            <a:spLocks noChangeArrowheads="1"/>
          </p:cNvSpPr>
          <p:nvPr/>
        </p:nvSpPr>
        <p:spPr bwMode="auto">
          <a:xfrm>
            <a:off x="247650" y="3625850"/>
            <a:ext cx="1441450" cy="47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500" b="1" u="sng">
                <a:latin typeface="Calibri" pitchFamily="34" charset="0"/>
              </a:rPr>
              <a:t>Вывод: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328738" y="3556000"/>
            <a:ext cx="7815262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600" dirty="0">
                <a:latin typeface="Calibri" pitchFamily="34" charset="0"/>
              </a:rPr>
              <a:t>Квадрат среднего числа на 1 больше произведения  предыдущего и последующего целых чисел. 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12" name="Управляющая кнопка: настраиваемая 11">
            <a:hlinkClick r:id="" action="ppaction://hlinkshowjump?jump=nextslide" highlightClick="1"/>
            <a:hlinkHover r:id="rId4" action="ppaction://hlinksldjump"/>
          </p:cNvPr>
          <p:cNvSpPr/>
          <p:nvPr/>
        </p:nvSpPr>
        <p:spPr>
          <a:xfrm>
            <a:off x="8175625" y="5951538"/>
            <a:ext cx="720725" cy="720725"/>
          </a:xfrm>
          <a:prstGeom prst="actionButtonBlank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ДЗ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50" y="500063"/>
            <a:ext cx="8643938" cy="25542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  <a:cs typeface="+mn-cs"/>
              </a:rPr>
              <a:t>Три любых последовательных целых числа можно записать в виде :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n-1; 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n; </a:t>
            </a:r>
            <a:r>
              <a:rPr lang="ru-RU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 </a:t>
            </a:r>
            <a:r>
              <a:rPr lang="en-US" sz="320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n+1</a:t>
            </a:r>
            <a:r>
              <a:rPr lang="en-US" sz="3200" dirty="0">
                <a:latin typeface="+mn-lt"/>
                <a:cs typeface="+mn-cs"/>
              </a:rPr>
              <a:t>. </a:t>
            </a:r>
            <a:r>
              <a:rPr lang="ru-RU" sz="3200" dirty="0">
                <a:latin typeface="+mn-lt"/>
                <a:cs typeface="+mn-cs"/>
              </a:rPr>
              <a:t>Теперь составим выражения для квадрата среднего числа и произведения крайних чисел.  Получаем ожидаемый вывод: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1571625" y="3343275"/>
          <a:ext cx="6003925" cy="871538"/>
        </p:xfrm>
        <a:graphic>
          <a:graphicData uri="http://schemas.openxmlformats.org/presentationml/2006/ole">
            <p:oleObj spid="_x0000_s12290" name="Equation" r:id="rId3" imgW="1574640" imgH="228600" progId="Equation.DSMT4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00063" y="5000625"/>
            <a:ext cx="81438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+mn-cs"/>
              </a:rPr>
              <a:t>Квадрат среднего числа на 1 больше произведения предыдущего и последующего целых чисел. 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9" name="Управляющая кнопка: настраиваемая 8">
            <a:hlinkClick r:id="" action="ppaction://hlinkshowjump?jump=nextslide" highlightClick="1"/>
            <a:hlinkHover r:id="rId4" action="ppaction://hlinksldjump"/>
          </p:cNvPr>
          <p:cNvSpPr/>
          <p:nvPr/>
        </p:nvSpPr>
        <p:spPr>
          <a:xfrm>
            <a:off x="8175625" y="5951538"/>
            <a:ext cx="720725" cy="720725"/>
          </a:xfrm>
          <a:prstGeom prst="actionButtonBlank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ДЗ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4563" y="357188"/>
            <a:ext cx="5429250" cy="6461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Страничка повторения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33400" y="2347913"/>
          <a:ext cx="7326313" cy="728662"/>
        </p:xfrm>
        <a:graphic>
          <a:graphicData uri="http://schemas.openxmlformats.org/presentationml/2006/ole">
            <p:oleObj spid="_x0000_s13314" name="Equation" r:id="rId3" imgW="2298600" imgH="228600" progId="Equation.DSMT4">
              <p:embed/>
            </p:oleObj>
          </a:graphicData>
        </a:graphic>
      </p:graphicFrame>
      <p:sp>
        <p:nvSpPr>
          <p:cNvPr id="13321" name="TextBox 5"/>
          <p:cNvSpPr txBox="1">
            <a:spLocks noChangeArrowheads="1"/>
          </p:cNvSpPr>
          <p:nvPr/>
        </p:nvSpPr>
        <p:spPr bwMode="auto">
          <a:xfrm>
            <a:off x="1714500" y="1103313"/>
            <a:ext cx="47863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alibri" pitchFamily="34" charset="0"/>
              </a:rPr>
              <a:t>Докажите тождество:</a:t>
            </a:r>
          </a:p>
        </p:txBody>
      </p:sp>
      <p:graphicFrame>
        <p:nvGraphicFramePr>
          <p:cNvPr id="13315" name="Object 4"/>
          <p:cNvGraphicFramePr>
            <a:graphicFrameLocks noChangeAspect="1"/>
          </p:cNvGraphicFramePr>
          <p:nvPr/>
        </p:nvGraphicFramePr>
        <p:xfrm>
          <a:off x="1785938" y="1771650"/>
          <a:ext cx="4695825" cy="728663"/>
        </p:xfrm>
        <a:graphic>
          <a:graphicData uri="http://schemas.openxmlformats.org/presentationml/2006/ole">
            <p:oleObj spid="_x0000_s13315" name="Equation" r:id="rId4" imgW="1473120" imgH="228600" progId="Equation.DSMT4">
              <p:embed/>
            </p:oleObj>
          </a:graphicData>
        </a:graphic>
      </p:graphicFrame>
      <p:graphicFrame>
        <p:nvGraphicFramePr>
          <p:cNvPr id="54277" name="Object 5"/>
          <p:cNvGraphicFramePr>
            <a:graphicFrameLocks noChangeAspect="1"/>
          </p:cNvGraphicFramePr>
          <p:nvPr/>
        </p:nvGraphicFramePr>
        <p:xfrm>
          <a:off x="785813" y="3060700"/>
          <a:ext cx="4937125" cy="728663"/>
        </p:xfrm>
        <a:graphic>
          <a:graphicData uri="http://schemas.openxmlformats.org/presentationml/2006/ole">
            <p:oleObj spid="_x0000_s13316" name="Equation" r:id="rId5" imgW="1549080" imgH="228600" progId="Equation.DSMT4">
              <p:embed/>
            </p:oleObj>
          </a:graphicData>
        </a:graphic>
      </p:graphicFrame>
      <p:sp>
        <p:nvSpPr>
          <p:cNvPr id="13322" name="TextBox 9"/>
          <p:cNvSpPr txBox="1">
            <a:spLocks noChangeArrowheads="1"/>
          </p:cNvSpPr>
          <p:nvPr/>
        </p:nvSpPr>
        <p:spPr bwMode="auto">
          <a:xfrm>
            <a:off x="214313" y="3789363"/>
            <a:ext cx="8715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Calibri" pitchFamily="34" charset="0"/>
              </a:rPr>
              <a:t>Докажите, что значение выражения не зависит от х</a:t>
            </a:r>
          </a:p>
        </p:txBody>
      </p:sp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2000250" y="4300538"/>
          <a:ext cx="4572000" cy="703262"/>
        </p:xfrm>
        <a:graphic>
          <a:graphicData uri="http://schemas.openxmlformats.org/presentationml/2006/ole">
            <p:oleObj spid="_x0000_s13317" name="Equation" r:id="rId6" imgW="1485720" imgH="228600" progId="Equation.DSMT4">
              <p:embed/>
            </p:oleObj>
          </a:graphicData>
        </a:graphic>
      </p:graphicFrame>
      <p:graphicFrame>
        <p:nvGraphicFramePr>
          <p:cNvPr id="54279" name="Object 7"/>
          <p:cNvGraphicFramePr>
            <a:graphicFrameLocks noChangeAspect="1"/>
          </p:cNvGraphicFramePr>
          <p:nvPr/>
        </p:nvGraphicFramePr>
        <p:xfrm>
          <a:off x="714375" y="4848225"/>
          <a:ext cx="7643813" cy="781050"/>
        </p:xfrm>
        <a:graphic>
          <a:graphicData uri="http://schemas.openxmlformats.org/presentationml/2006/ole">
            <p:oleObj spid="_x0000_s13318" name="Equation" r:id="rId7" imgW="3098520" imgH="253800" progId="Equation.DSMT4">
              <p:embed/>
            </p:oleObj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/>
        </p:nvGraphicFramePr>
        <p:xfrm>
          <a:off x="714375" y="5646738"/>
          <a:ext cx="976313" cy="423862"/>
        </p:xfrm>
        <a:graphic>
          <a:graphicData uri="http://schemas.openxmlformats.org/presentationml/2006/ole">
            <p:oleObj spid="_x0000_s13319" name="Equation" r:id="rId8" imgW="380880" imgH="164880" progId="Equation.DSMT4">
              <p:embed/>
            </p:oleObj>
          </a:graphicData>
        </a:graphic>
      </p:graphicFrame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17" name="Управляющая кнопка: настраиваемая 16">
            <a:hlinkClick r:id="" action="ppaction://hlinkshowjump?jump=nextslide" highlightClick="1"/>
            <a:hlinkHover r:id="rId9" action="ppaction://hlinksldjump"/>
          </p:cNvPr>
          <p:cNvSpPr/>
          <p:nvPr/>
        </p:nvSpPr>
        <p:spPr>
          <a:xfrm>
            <a:off x="8175625" y="5951538"/>
            <a:ext cx="720725" cy="720725"/>
          </a:xfrm>
          <a:prstGeom prst="actionButtonBlank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2">
                    <a:lumMod val="75000"/>
                  </a:schemeClr>
                </a:solidFill>
              </a:rPr>
              <a:t>ДЗ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4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54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040" y="552450"/>
            <a:ext cx="849248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spc="3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Страничка домашнего задания: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714375" y="1621473"/>
            <a:ext cx="814387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2</a:t>
            </a:r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)  </a:t>
            </a:r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По учебнику: № 855  г), </a:t>
            </a:r>
            <a:r>
              <a:rPr lang="ru-RU" sz="2400" b="1" spc="300" dirty="0" err="1">
                <a:solidFill>
                  <a:srgbClr val="C00000"/>
                </a:solidFill>
                <a:latin typeface="Calibri" pitchFamily="34" charset="0"/>
              </a:rPr>
              <a:t>д</a:t>
            </a:r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), е);    </a:t>
            </a:r>
            <a:endParaRPr lang="ru-RU" sz="2400" b="1" spc="300" dirty="0" smtClean="0">
              <a:solidFill>
                <a:srgbClr val="C00000"/>
              </a:solidFill>
              <a:latin typeface="Calibri" pitchFamily="34" charset="0"/>
            </a:endParaRPr>
          </a:p>
          <a:p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 </a:t>
            </a:r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                          № </a:t>
            </a:r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857 г) – и);  </a:t>
            </a:r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</a:p>
          <a:p>
            <a:pPr marL="2781300"/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 № </a:t>
            </a:r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860; </a:t>
            </a:r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 </a:t>
            </a:r>
          </a:p>
          <a:p>
            <a:pPr marL="2781300"/>
            <a:r>
              <a:rPr lang="ru-RU" sz="2400" b="1" spc="300" dirty="0" smtClean="0">
                <a:solidFill>
                  <a:srgbClr val="C00000"/>
                </a:solidFill>
                <a:latin typeface="Calibri" pitchFamily="34" charset="0"/>
              </a:rPr>
              <a:t> № </a:t>
            </a:r>
            <a:r>
              <a:rPr lang="ru-RU" sz="2400" b="1" spc="300" dirty="0">
                <a:solidFill>
                  <a:srgbClr val="C00000"/>
                </a:solidFill>
                <a:latin typeface="Calibri" pitchFamily="34" charset="0"/>
              </a:rPr>
              <a:t>881 а), в)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149600"/>
            <a:ext cx="9144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3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Следующие задания необязательные.  </a:t>
            </a:r>
            <a:endParaRPr lang="ru-RU" sz="2800" spc="3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Но </a:t>
            </a:r>
            <a:r>
              <a:rPr lang="ru-RU" sz="28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каждое из них </a:t>
            </a:r>
            <a:r>
              <a:rPr lang="ru-RU" sz="28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отдельную «пятерку» !</a:t>
            </a:r>
          </a:p>
        </p:txBody>
      </p:sp>
      <p:sp>
        <p:nvSpPr>
          <p:cNvPr id="14342" name="TextBox 5"/>
          <p:cNvSpPr txBox="1">
            <a:spLocks noChangeArrowheads="1"/>
          </p:cNvSpPr>
          <p:nvPr/>
        </p:nvSpPr>
        <p:spPr bwMode="auto">
          <a:xfrm>
            <a:off x="714375" y="1261110"/>
            <a:ext cx="7072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 spc="600" dirty="0" smtClean="0">
                <a:solidFill>
                  <a:srgbClr val="C00000"/>
                </a:solidFill>
                <a:latin typeface="Calibri" pitchFamily="34" charset="0"/>
              </a:rPr>
              <a:t>1) Пункт </a:t>
            </a:r>
            <a:r>
              <a:rPr lang="ru-RU" sz="2400" b="1" spc="600" dirty="0">
                <a:solidFill>
                  <a:srgbClr val="C00000"/>
                </a:solidFill>
                <a:latin typeface="Calibri" pitchFamily="34" charset="0"/>
              </a:rPr>
              <a:t>34 по учебнику </a:t>
            </a:r>
          </a:p>
        </p:txBody>
      </p:sp>
      <p:sp>
        <p:nvSpPr>
          <p:cNvPr id="14343" name="TextBox 6"/>
          <p:cNvSpPr txBox="1">
            <a:spLocks noChangeArrowheads="1"/>
          </p:cNvSpPr>
          <p:nvPr/>
        </p:nvSpPr>
        <p:spPr bwMode="auto">
          <a:xfrm>
            <a:off x="265113" y="5346238"/>
            <a:ext cx="84296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Загаданы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два одночлена.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623888" indent="-623888"/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Можно </a:t>
            </a: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 задать </a:t>
            </a:r>
            <a:r>
              <a:rPr lang="ru-RU" sz="2400" b="1" u="sng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только один вопрос </a:t>
            </a:r>
            <a:endParaRPr lang="ru-RU" sz="2400" b="1" u="sng" spc="3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623888" indent="-623888"/>
            <a:r>
              <a:rPr lang="ru-RU" sz="2400" b="1" spc="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и, услышав ответ, угадать </a:t>
            </a:r>
            <a:r>
              <a:rPr lang="ru-RU" sz="2400" b="1" spc="3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эти одночлены? </a:t>
            </a:r>
          </a:p>
        </p:txBody>
      </p:sp>
      <p:sp>
        <p:nvSpPr>
          <p:cNvPr id="14344" name="TextBox 7"/>
          <p:cNvSpPr txBox="1">
            <a:spLocks noChangeArrowheads="1"/>
          </p:cNvSpPr>
          <p:nvPr/>
        </p:nvSpPr>
        <p:spPr bwMode="auto">
          <a:xfrm>
            <a:off x="214313" y="4149725"/>
            <a:ext cx="89296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arenR"/>
            </a:pPr>
            <a:r>
              <a:rPr lang="ru-RU" sz="2400" spc="300" dirty="0" smtClean="0">
                <a:latin typeface="Times New Roman" pitchFamily="18" charset="0"/>
                <a:cs typeface="Times New Roman" pitchFamily="18" charset="0"/>
              </a:rPr>
              <a:t>Найдите </a:t>
            </a:r>
            <a:r>
              <a:rPr lang="ru-RU" sz="2400" spc="300" dirty="0">
                <a:latin typeface="Times New Roman" pitchFamily="18" charset="0"/>
                <a:cs typeface="Times New Roman" pitchFamily="18" charset="0"/>
              </a:rPr>
              <a:t>значение выражения, </a:t>
            </a:r>
            <a:endParaRPr lang="ru-RU" sz="2400" spc="3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spc="3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pc="300" dirty="0" smtClean="0">
                <a:latin typeface="Times New Roman" pitchFamily="18" charset="0"/>
                <a:cs typeface="Times New Roman" pitchFamily="18" charset="0"/>
              </a:rPr>
              <a:t>    выполнив </a:t>
            </a:r>
            <a:r>
              <a:rPr lang="ru-RU" sz="2400" spc="300" dirty="0">
                <a:latin typeface="Times New Roman" pitchFamily="18" charset="0"/>
                <a:cs typeface="Times New Roman" pitchFamily="18" charset="0"/>
              </a:rPr>
              <a:t>соответствующие </a:t>
            </a:r>
            <a:r>
              <a:rPr lang="ru-RU" sz="2400" spc="300" dirty="0" smtClean="0">
                <a:latin typeface="Times New Roman" pitchFamily="18" charset="0"/>
                <a:cs typeface="Times New Roman" pitchFamily="18" charset="0"/>
              </a:rPr>
              <a:t>преобразования</a:t>
            </a:r>
            <a:r>
              <a:rPr lang="ru-RU" sz="2400" spc="3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1214438" y="4904697"/>
          <a:ext cx="6372225" cy="514350"/>
        </p:xfrm>
        <a:graphic>
          <a:graphicData uri="http://schemas.openxmlformats.org/presentationml/2006/ole">
            <p:oleObj spid="_x0000_s14338" name="Equation" r:id="rId3" imgW="2831760" imgH="228600" progId="Equation.DSMT4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00188" y="214313"/>
            <a:ext cx="6215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spc="22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Формулы  сокращенного  умножения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1857375" y="214313"/>
            <a:ext cx="5572125" cy="428625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  <p:sp>
        <p:nvSpPr>
          <p:cNvPr id="17" name="Управляющая кнопка: настраиваемая 16">
            <a:hlinkClick r:id="" action="ppaction://noaction" highlightClick="1"/>
            <a:hlinkHover r:id="rId4" action="ppaction://hlinksldjump"/>
          </p:cNvPr>
          <p:cNvSpPr/>
          <p:nvPr/>
        </p:nvSpPr>
        <p:spPr>
          <a:xfrm>
            <a:off x="8175625" y="185738"/>
            <a:ext cx="720725" cy="682625"/>
          </a:xfrm>
          <a:prstGeom prst="actionButtonBlank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8188325" y="173039"/>
            <a:ext cx="6762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слайд</a:t>
            </a:r>
            <a:endParaRPr lang="ru-RU" sz="14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-112713" y="546100"/>
            <a:ext cx="2522538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3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 </a:t>
            </a:r>
          </a:p>
        </p:txBody>
      </p:sp>
      <p:sp>
        <p:nvSpPr>
          <p:cNvPr id="16387" name="TextBox 16"/>
          <p:cNvSpPr txBox="1">
            <a:spLocks noChangeArrowheads="1"/>
          </p:cNvSpPr>
          <p:nvPr/>
        </p:nvSpPr>
        <p:spPr bwMode="auto">
          <a:xfrm>
            <a:off x="3929063" y="121443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6388" name="TextBox 17"/>
          <p:cNvSpPr txBox="1">
            <a:spLocks noChangeArrowheads="1"/>
          </p:cNvSpPr>
          <p:nvPr/>
        </p:nvSpPr>
        <p:spPr bwMode="auto">
          <a:xfrm>
            <a:off x="5715000" y="1928813"/>
            <a:ext cx="21431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914525" y="906463"/>
            <a:ext cx="7342188" cy="1938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u="sng" spc="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«Умножение разности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u="sng" spc="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двух выражений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i="1" u="sng" spc="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их сумму»</a:t>
            </a:r>
            <a:endParaRPr lang="ru-RU" sz="3200" b="1" i="1" u="sng" spc="600" dirty="0">
              <a:solidFill>
                <a:srgbClr val="FF0000"/>
              </a:solidFill>
              <a:latin typeface="+mn-lt"/>
              <a:cs typeface="+mn-c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3449638"/>
            <a:ext cx="9256713" cy="2893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1" indent="-4572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Вывести формулу произведения разности </a:t>
            </a:r>
          </a:p>
          <a:p>
            <a:pPr lvl="1" indent="-4572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двух выражений на их сумму</a:t>
            </a:r>
          </a:p>
          <a:p>
            <a:pPr lvl="1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Тренироваться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применении этой формулы</a:t>
            </a:r>
          </a:p>
          <a:p>
            <a:pPr lvl="1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Научиться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пользоваться ею для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устных вычислений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lvl="1" indent="-45720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4.  Рассмотреть геометрический смысл формулы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0" y="2708274"/>
            <a:ext cx="3208364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Группа 11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9" name="Горизонтальный свиток 8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546100"/>
            <a:ext cx="9144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spc="60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+mn-cs"/>
              </a:rPr>
              <a:t>Математическая разминка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88988" y="1266825"/>
            <a:ext cx="70262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latin typeface="Times New Roman" pitchFamily="18" charset="0"/>
                <a:cs typeface="Times New Roman" pitchFamily="18" charset="0"/>
              </a:rPr>
              <a:t>1. Прочитайте выражения:</a:t>
            </a:r>
          </a:p>
        </p:txBody>
      </p:sp>
      <p:grpSp>
        <p:nvGrpSpPr>
          <p:cNvPr id="1044" name="Группа 26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28" name="Горизонтальный свиток 27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graphicFrame>
        <p:nvGraphicFramePr>
          <p:cNvPr id="1026" name="Object 14"/>
          <p:cNvGraphicFramePr>
            <a:graphicFrameLocks noChangeAspect="1"/>
          </p:cNvGraphicFramePr>
          <p:nvPr/>
        </p:nvGraphicFramePr>
        <p:xfrm>
          <a:off x="4394200" y="1943100"/>
          <a:ext cx="914400" cy="198438"/>
        </p:xfrm>
        <a:graphic>
          <a:graphicData uri="http://schemas.openxmlformats.org/presentationml/2006/ole">
            <p:oleObj spid="_x0000_s1026" name="Equation" r:id="rId3" imgW="914400" imgH="198720" progId="Equation.DSMT4">
              <p:embed/>
            </p:oleObj>
          </a:graphicData>
        </a:graphic>
      </p:graphicFrame>
      <p:graphicFrame>
        <p:nvGraphicFramePr>
          <p:cNvPr id="1027" name="Object 16"/>
          <p:cNvGraphicFramePr>
            <a:graphicFrameLocks noChangeAspect="1"/>
          </p:cNvGraphicFramePr>
          <p:nvPr/>
        </p:nvGraphicFramePr>
        <p:xfrm>
          <a:off x="247650" y="1987550"/>
          <a:ext cx="2051050" cy="828675"/>
        </p:xfrm>
        <a:graphic>
          <a:graphicData uri="http://schemas.openxmlformats.org/presentationml/2006/ole">
            <p:oleObj spid="_x0000_s1027" name="Equation" r:id="rId4" imgW="723600" imgH="291960" progId="Equation.DSMT4">
              <p:embed/>
            </p:oleObj>
          </a:graphicData>
        </a:graphic>
      </p:graphicFrame>
      <p:graphicFrame>
        <p:nvGraphicFramePr>
          <p:cNvPr id="1028" name="Object 18"/>
          <p:cNvGraphicFramePr>
            <a:graphicFrameLocks noChangeAspect="1"/>
          </p:cNvGraphicFramePr>
          <p:nvPr/>
        </p:nvGraphicFramePr>
        <p:xfrm>
          <a:off x="2409825" y="1987550"/>
          <a:ext cx="1906588" cy="828675"/>
        </p:xfrm>
        <a:graphic>
          <a:graphicData uri="http://schemas.openxmlformats.org/presentationml/2006/ole">
            <p:oleObj spid="_x0000_s1028" name="Equation" r:id="rId5" imgW="672840" imgH="291960" progId="Equation.DSMT4">
              <p:embed/>
            </p:oleObj>
          </a:graphicData>
        </a:graphic>
      </p:graphicFrame>
      <p:graphicFrame>
        <p:nvGraphicFramePr>
          <p:cNvPr id="1029" name="Object 18"/>
          <p:cNvGraphicFramePr>
            <a:graphicFrameLocks noChangeAspect="1"/>
          </p:cNvGraphicFramePr>
          <p:nvPr/>
        </p:nvGraphicFramePr>
        <p:xfrm>
          <a:off x="4572000" y="1987550"/>
          <a:ext cx="1978025" cy="828675"/>
        </p:xfrm>
        <a:graphic>
          <a:graphicData uri="http://schemas.openxmlformats.org/presentationml/2006/ole">
            <p:oleObj spid="_x0000_s1029" name="Equation" r:id="rId6" imgW="698400" imgH="291960" progId="Equation.DSMT4">
              <p:embed/>
            </p:oleObj>
          </a:graphicData>
        </a:graphic>
      </p:graphicFrame>
      <p:graphicFrame>
        <p:nvGraphicFramePr>
          <p:cNvPr id="1030" name="Object 21"/>
          <p:cNvGraphicFramePr>
            <a:graphicFrameLocks noChangeAspect="1"/>
          </p:cNvGraphicFramePr>
          <p:nvPr/>
        </p:nvGraphicFramePr>
        <p:xfrm>
          <a:off x="6754813" y="1987550"/>
          <a:ext cx="2232025" cy="828675"/>
        </p:xfrm>
        <a:graphic>
          <a:graphicData uri="http://schemas.openxmlformats.org/presentationml/2006/ole">
            <p:oleObj spid="_x0000_s1030" name="Equation" r:id="rId7" imgW="787320" imgH="291960" progId="Equation.DSMT4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788988" y="2844800"/>
            <a:ext cx="702627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latin typeface="Times New Roman" pitchFamily="18" charset="0"/>
                <a:cs typeface="Times New Roman" pitchFamily="18" charset="0"/>
              </a:rPr>
              <a:t>2. Выполните действия: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20725" y="4646613"/>
            <a:ext cx="8175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Является ли тождеством равенство</a:t>
            </a:r>
            <a:r>
              <a:rPr lang="ru-RU" sz="3200" b="1" spc="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aphicFrame>
        <p:nvGraphicFramePr>
          <p:cNvPr id="1031" name="Object 22"/>
          <p:cNvGraphicFramePr>
            <a:graphicFrameLocks noChangeAspect="1"/>
          </p:cNvGraphicFramePr>
          <p:nvPr/>
        </p:nvGraphicFramePr>
        <p:xfrm>
          <a:off x="247650" y="3789363"/>
          <a:ext cx="1352550" cy="649287"/>
        </p:xfrm>
        <a:graphic>
          <a:graphicData uri="http://schemas.openxmlformats.org/presentationml/2006/ole">
            <p:oleObj spid="_x0000_s1031" name="Equation" r:id="rId8" imgW="609480" imgH="291960" progId="Equation.DSMT4">
              <p:embed/>
            </p:oleObj>
          </a:graphicData>
        </a:graphic>
      </p:graphicFrame>
      <p:graphicFrame>
        <p:nvGraphicFramePr>
          <p:cNvPr id="29719" name="Object 23"/>
          <p:cNvGraphicFramePr>
            <a:graphicFrameLocks noChangeAspect="1"/>
          </p:cNvGraphicFramePr>
          <p:nvPr/>
        </p:nvGraphicFramePr>
        <p:xfrm>
          <a:off x="1689100" y="3789363"/>
          <a:ext cx="900113" cy="649287"/>
        </p:xfrm>
        <a:graphic>
          <a:graphicData uri="http://schemas.openxmlformats.org/presentationml/2006/ole">
            <p:oleObj spid="_x0000_s1032" name="Equation" r:id="rId9" imgW="406080" imgH="291960" progId="Equation.DSMT4">
              <p:embed/>
            </p:oleObj>
          </a:graphicData>
        </a:graphic>
      </p:graphicFrame>
      <p:graphicFrame>
        <p:nvGraphicFramePr>
          <p:cNvPr id="1033" name="Object 24"/>
          <p:cNvGraphicFramePr>
            <a:graphicFrameLocks noChangeAspect="1"/>
          </p:cNvGraphicFramePr>
          <p:nvPr/>
        </p:nvGraphicFramePr>
        <p:xfrm>
          <a:off x="2692400" y="3789363"/>
          <a:ext cx="1744663" cy="649287"/>
        </p:xfrm>
        <a:graphic>
          <a:graphicData uri="http://schemas.openxmlformats.org/presentationml/2006/ole">
            <p:oleObj spid="_x0000_s1033" name="Equation" r:id="rId10" imgW="787320" imgH="291960" progId="Equation.DSMT4">
              <p:embed/>
            </p:oleObj>
          </a:graphicData>
        </a:graphic>
      </p:graphicFrame>
      <p:graphicFrame>
        <p:nvGraphicFramePr>
          <p:cNvPr id="29721" name="Object 25"/>
          <p:cNvGraphicFramePr>
            <a:graphicFrameLocks noChangeAspect="1"/>
          </p:cNvGraphicFramePr>
          <p:nvPr/>
        </p:nvGraphicFramePr>
        <p:xfrm>
          <a:off x="4494213" y="3789363"/>
          <a:ext cx="1519237" cy="649287"/>
        </p:xfrm>
        <a:graphic>
          <a:graphicData uri="http://schemas.openxmlformats.org/presentationml/2006/ole">
            <p:oleObj spid="_x0000_s1034" name="Equation" r:id="rId11" imgW="685800" imgH="291960" progId="Equation.DSMT4">
              <p:embed/>
            </p:oleObj>
          </a:graphicData>
        </a:graphic>
      </p:graphicFrame>
      <p:graphicFrame>
        <p:nvGraphicFramePr>
          <p:cNvPr id="1035" name="Object 26"/>
          <p:cNvGraphicFramePr>
            <a:graphicFrameLocks noChangeAspect="1"/>
          </p:cNvGraphicFramePr>
          <p:nvPr/>
        </p:nvGraphicFramePr>
        <p:xfrm>
          <a:off x="6157913" y="3717925"/>
          <a:ext cx="1657350" cy="792163"/>
        </p:xfrm>
        <a:graphic>
          <a:graphicData uri="http://schemas.openxmlformats.org/presentationml/2006/ole">
            <p:oleObj spid="_x0000_s1035" name="Equation" r:id="rId12" imgW="825480" imgH="393480" progId="Equation.DSMT4">
              <p:embed/>
            </p:oleObj>
          </a:graphicData>
        </a:graphic>
      </p:graphicFrame>
      <p:graphicFrame>
        <p:nvGraphicFramePr>
          <p:cNvPr id="29723" name="Object 27"/>
          <p:cNvGraphicFramePr>
            <a:graphicFrameLocks noChangeAspect="1"/>
          </p:cNvGraphicFramePr>
          <p:nvPr/>
        </p:nvGraphicFramePr>
        <p:xfrm>
          <a:off x="7905750" y="3717925"/>
          <a:ext cx="1223963" cy="792163"/>
        </p:xfrm>
        <a:graphic>
          <a:graphicData uri="http://schemas.openxmlformats.org/presentationml/2006/ole">
            <p:oleObj spid="_x0000_s1036" name="Equation" r:id="rId13" imgW="609480" imgH="393480" progId="Equation.DSMT4">
              <p:embed/>
            </p:oleObj>
          </a:graphicData>
        </a:graphic>
      </p:graphicFrame>
      <p:sp>
        <p:nvSpPr>
          <p:cNvPr id="44" name="TextBox 43"/>
          <p:cNvSpPr txBox="1"/>
          <p:nvPr/>
        </p:nvSpPr>
        <p:spPr>
          <a:xfrm>
            <a:off x="968375" y="5824538"/>
            <a:ext cx="81756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Важны ли скобки в подобных записях?</a:t>
            </a:r>
            <a:endParaRPr lang="ru-RU" sz="3200" b="1" spc="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37" name="Object 29"/>
          <p:cNvGraphicFramePr>
            <a:graphicFrameLocks noChangeAspect="1"/>
          </p:cNvGraphicFramePr>
          <p:nvPr/>
        </p:nvGraphicFramePr>
        <p:xfrm>
          <a:off x="2251075" y="5302250"/>
          <a:ext cx="1239838" cy="649288"/>
        </p:xfrm>
        <a:graphic>
          <a:graphicData uri="http://schemas.openxmlformats.org/presentationml/2006/ole">
            <p:oleObj spid="_x0000_s1037" name="Equation" r:id="rId14" imgW="558720" imgH="291960" progId="Equation.DSMT4">
              <p:embed/>
            </p:oleObj>
          </a:graphicData>
        </a:graphic>
      </p:graphicFrame>
      <p:graphicFrame>
        <p:nvGraphicFramePr>
          <p:cNvPr id="1038" name="Object 30"/>
          <p:cNvGraphicFramePr>
            <a:graphicFrameLocks noChangeAspect="1"/>
          </p:cNvGraphicFramePr>
          <p:nvPr/>
        </p:nvGraphicFramePr>
        <p:xfrm>
          <a:off x="6792913" y="5302250"/>
          <a:ext cx="1382712" cy="539750"/>
        </p:xfrm>
        <a:graphic>
          <a:graphicData uri="http://schemas.openxmlformats.org/presentationml/2006/ole">
            <p:oleObj spid="_x0000_s1038" name="Equation" r:id="rId15" imgW="482400" imgH="253800" progId="Equation.DSMT4">
              <p:embed/>
            </p:oleObj>
          </a:graphicData>
        </a:graphic>
      </p:graphicFrame>
      <p:graphicFrame>
        <p:nvGraphicFramePr>
          <p:cNvPr id="1039" name="Object 31"/>
          <p:cNvGraphicFramePr>
            <a:graphicFrameLocks noChangeAspect="1"/>
          </p:cNvGraphicFramePr>
          <p:nvPr/>
        </p:nvGraphicFramePr>
        <p:xfrm>
          <a:off x="4829175" y="5302250"/>
          <a:ext cx="1905000" cy="649288"/>
        </p:xfrm>
        <a:graphic>
          <a:graphicData uri="http://schemas.openxmlformats.org/presentationml/2006/ole">
            <p:oleObj spid="_x0000_s1039" name="Equation" r:id="rId16" imgW="634680" imgH="291960" progId="Equation.DSMT4">
              <p:embed/>
            </p:oleObj>
          </a:graphicData>
        </a:graphic>
      </p:graphicFrame>
      <p:graphicFrame>
        <p:nvGraphicFramePr>
          <p:cNvPr id="1040" name="Object 22"/>
          <p:cNvGraphicFramePr>
            <a:graphicFrameLocks noChangeAspect="1"/>
          </p:cNvGraphicFramePr>
          <p:nvPr/>
        </p:nvGraphicFramePr>
        <p:xfrm>
          <a:off x="247650" y="3789363"/>
          <a:ext cx="1352550" cy="647700"/>
        </p:xfrm>
        <a:graphic>
          <a:graphicData uri="http://schemas.openxmlformats.org/presentationml/2006/ole">
            <p:oleObj spid="_x0000_s1040" name="Equation" r:id="rId17" imgW="609480" imgH="291960" progId="Equation.DSMT4">
              <p:embed/>
            </p:oleObj>
          </a:graphicData>
        </a:graphic>
      </p:graphicFrame>
      <p:graphicFrame>
        <p:nvGraphicFramePr>
          <p:cNvPr id="1041" name="Object 34"/>
          <p:cNvGraphicFramePr>
            <a:graphicFrameLocks noChangeAspect="1"/>
          </p:cNvGraphicFramePr>
          <p:nvPr/>
        </p:nvGraphicFramePr>
        <p:xfrm>
          <a:off x="968375" y="5302250"/>
          <a:ext cx="1127125" cy="649288"/>
        </p:xfrm>
        <a:graphic>
          <a:graphicData uri="http://schemas.openxmlformats.org/presentationml/2006/ole">
            <p:oleObj spid="_x0000_s1041" name="Equation" r:id="rId18" imgW="507960" imgH="291960" progId="Equation.DSMT4">
              <p:embed/>
            </p:oleObj>
          </a:graphicData>
        </a:graphic>
      </p:graphicFrame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sp>
        <p:nvSpPr>
          <p:cNvPr id="27" name="Нижний колонтитул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47650" y="546100"/>
            <a:ext cx="8858250" cy="9239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Сейчас – небольшой  </a:t>
            </a:r>
            <a:r>
              <a:rPr lang="ru-RU" sz="3000" b="1" u="sng" spc="6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математический фокус</a:t>
            </a:r>
            <a:r>
              <a:rPr lang="ru-RU" sz="3000" b="1" dirty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Запишем любое двузначное число, например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7650" y="4873625"/>
            <a:ext cx="889635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этого познакомимся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еще с одной формулой из группы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3200" b="1" spc="22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Формулы  сокращенного  умножения»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1689100" y="1627188"/>
          <a:ext cx="928688" cy="720725"/>
        </p:xfrm>
        <a:graphic>
          <a:graphicData uri="http://schemas.openxmlformats.org/presentationml/2006/ole">
            <p:oleObj spid="_x0000_s2050" name="Equation" r:id="rId3" imgW="203040" imgH="177480" progId="Equation.DSMT4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3851275" y="1627188"/>
          <a:ext cx="1903413" cy="720725"/>
        </p:xfrm>
        <a:graphic>
          <a:graphicData uri="http://schemas.openxmlformats.org/presentationml/2006/ole">
            <p:oleObj spid="_x0000_s2051" name="Equation" r:id="rId4" imgW="469800" imgH="177480" progId="Equation.DSMT4">
              <p:embed/>
            </p:oleObj>
          </a:graphicData>
        </a:graphic>
      </p:graphicFrame>
      <p:sp>
        <p:nvSpPr>
          <p:cNvPr id="2060" name="TextBox 11"/>
          <p:cNvSpPr txBox="1">
            <a:spLocks noChangeArrowheads="1"/>
          </p:cNvSpPr>
          <p:nvPr/>
        </p:nvSpPr>
        <p:spPr bwMode="auto">
          <a:xfrm>
            <a:off x="285750" y="2644775"/>
            <a:ext cx="536733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Еще несколько примеров :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здесь и трехзначные числа.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Все эти произведения можно 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вычислить устно.</a:t>
            </a:r>
          </a:p>
          <a:p>
            <a:r>
              <a:rPr lang="ru-RU" sz="2400">
                <a:latin typeface="Times New Roman" pitchFamily="18" charset="0"/>
                <a:cs typeface="Times New Roman" pitchFamily="18" charset="0"/>
              </a:rPr>
              <a:t>Сейчас я это проделаю на ваших глазах.</a:t>
            </a:r>
          </a:p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2052" name="Object 3"/>
          <p:cNvGraphicFramePr>
            <a:graphicFrameLocks noChangeAspect="1"/>
          </p:cNvGraphicFramePr>
          <p:nvPr/>
        </p:nvGraphicFramePr>
        <p:xfrm>
          <a:off x="6013450" y="3068638"/>
          <a:ext cx="1422400" cy="538162"/>
        </p:xfrm>
        <a:graphic>
          <a:graphicData uri="http://schemas.openxmlformats.org/presentationml/2006/ole">
            <p:oleObj spid="_x0000_s2052" name="Equation" r:id="rId5" imgW="469800" imgH="177480" progId="Equation.DSMT4">
              <p:embed/>
            </p:oleObj>
          </a:graphicData>
        </a:graphic>
      </p:graphicFrame>
      <p:graphicFrame>
        <p:nvGraphicFramePr>
          <p:cNvPr id="2053" name="Object 4"/>
          <p:cNvGraphicFramePr>
            <a:graphicFrameLocks noChangeAspect="1"/>
          </p:cNvGraphicFramePr>
          <p:nvPr/>
        </p:nvGraphicFramePr>
        <p:xfrm>
          <a:off x="5992813" y="2528888"/>
          <a:ext cx="1422400" cy="539750"/>
        </p:xfrm>
        <a:graphic>
          <a:graphicData uri="http://schemas.openxmlformats.org/presentationml/2006/ole">
            <p:oleObj spid="_x0000_s2053" name="Equation" r:id="rId6" imgW="469800" imgH="177480" progId="Equation.DSMT4">
              <p:embed/>
            </p:oleObj>
          </a:graphicData>
        </a:graphic>
      </p:graphicFrame>
      <p:graphicFrame>
        <p:nvGraphicFramePr>
          <p:cNvPr id="2054" name="Object 5"/>
          <p:cNvGraphicFramePr>
            <a:graphicFrameLocks noChangeAspect="1"/>
          </p:cNvGraphicFramePr>
          <p:nvPr/>
        </p:nvGraphicFramePr>
        <p:xfrm>
          <a:off x="5948363" y="3609975"/>
          <a:ext cx="1809750" cy="539750"/>
        </p:xfrm>
        <a:graphic>
          <a:graphicData uri="http://schemas.openxmlformats.org/presentationml/2006/ole">
            <p:oleObj spid="_x0000_s2054" name="Equation" r:id="rId7" imgW="596880" imgH="177480" progId="Equation.DSMT4">
              <p:embed/>
            </p:oleObj>
          </a:graphicData>
        </a:graphic>
      </p:graphicFrame>
      <p:graphicFrame>
        <p:nvGraphicFramePr>
          <p:cNvPr id="2055" name="Object 6"/>
          <p:cNvGraphicFramePr>
            <a:graphicFrameLocks noChangeAspect="1"/>
          </p:cNvGraphicFramePr>
          <p:nvPr/>
        </p:nvGraphicFramePr>
        <p:xfrm>
          <a:off x="5910263" y="4149725"/>
          <a:ext cx="1846262" cy="538163"/>
        </p:xfrm>
        <a:graphic>
          <a:graphicData uri="http://schemas.openxmlformats.org/presentationml/2006/ole">
            <p:oleObj spid="_x0000_s2055" name="Equation" r:id="rId8" imgW="609480" imgH="177480" progId="Equation.DSMT4">
              <p:embed/>
            </p:oleObj>
          </a:graphicData>
        </a:graphic>
      </p:graphicFrame>
      <p:grpSp>
        <p:nvGrpSpPr>
          <p:cNvPr id="2061" name="Группа 15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17" name="Горизонтальный свиток 16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graphicFrame>
        <p:nvGraphicFramePr>
          <p:cNvPr id="2056" name="Object 7"/>
          <p:cNvGraphicFramePr>
            <a:graphicFrameLocks noChangeAspect="1"/>
          </p:cNvGraphicFramePr>
          <p:nvPr/>
        </p:nvGraphicFramePr>
        <p:xfrm>
          <a:off x="2665413" y="1797050"/>
          <a:ext cx="465137" cy="458788"/>
        </p:xfrm>
        <a:graphic>
          <a:graphicData uri="http://schemas.openxmlformats.org/presentationml/2006/ole">
            <p:oleObj spid="_x0000_s2056" name="Equation" r:id="rId9" imgW="114120" imgH="126720" progId="Equation.DSMT4">
              <p:embed/>
            </p:oleObj>
          </a:graphicData>
        </a:graphic>
      </p:graphicFrame>
      <p:graphicFrame>
        <p:nvGraphicFramePr>
          <p:cNvPr id="2057" name="Object 8"/>
          <p:cNvGraphicFramePr>
            <a:graphicFrameLocks noChangeAspect="1"/>
          </p:cNvGraphicFramePr>
          <p:nvPr/>
        </p:nvGraphicFramePr>
        <p:xfrm>
          <a:off x="3073400" y="1627188"/>
          <a:ext cx="871538" cy="720725"/>
        </p:xfrm>
        <a:graphic>
          <a:graphicData uri="http://schemas.openxmlformats.org/presentationml/2006/ole">
            <p:oleObj spid="_x0000_s2057" name="Equation" r:id="rId10" imgW="190440" imgH="177480" progId="Equation.DSMT4">
              <p:embed/>
            </p:oleObj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785938" y="3000375"/>
            <a:ext cx="500062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247650" y="796925"/>
            <a:ext cx="857567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spc="300" dirty="0">
                <a:latin typeface="Times New Roman" pitchFamily="18" charset="0"/>
                <a:cs typeface="Times New Roman" pitchFamily="18" charset="0"/>
              </a:rPr>
              <a:t>Выполним умножение разности двух выражений на сумму этих же выражений:</a:t>
            </a:r>
          </a:p>
        </p:txBody>
      </p:sp>
      <p:sp>
        <p:nvSpPr>
          <p:cNvPr id="3079" name="TextBox 8"/>
          <p:cNvSpPr txBox="1">
            <a:spLocks noChangeArrowheads="1"/>
          </p:cNvSpPr>
          <p:nvPr/>
        </p:nvSpPr>
        <p:spPr bwMode="auto">
          <a:xfrm>
            <a:off x="0" y="3967163"/>
            <a:ext cx="9256713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Произведение   разности   двух выражений  и  их суммы  </a:t>
            </a:r>
          </a:p>
          <a:p>
            <a:pPr algn="ctr"/>
            <a:r>
              <a:rPr lang="ru-RU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равно разности квадратов этих выражений.</a:t>
            </a:r>
          </a:p>
        </p:txBody>
      </p:sp>
      <p:sp>
        <p:nvSpPr>
          <p:cNvPr id="3080" name="TextBox 9"/>
          <p:cNvSpPr txBox="1">
            <a:spLocks noChangeArrowheads="1"/>
          </p:cNvSpPr>
          <p:nvPr/>
        </p:nvSpPr>
        <p:spPr bwMode="auto">
          <a:xfrm>
            <a:off x="7429500" y="3327400"/>
            <a:ext cx="571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(1)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2138" y="5091113"/>
            <a:ext cx="8001000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300" dirty="0">
                <a:latin typeface="Times New Roman" pitchFamily="18" charset="0"/>
                <a:cs typeface="Times New Roman" pitchFamily="18" charset="0"/>
              </a:rPr>
              <a:t>Тождество (1) позволяет </a:t>
            </a:r>
            <a:r>
              <a:rPr lang="ru-RU" sz="2800" b="1" u="sng" spc="6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сокращенно</a:t>
            </a:r>
            <a:r>
              <a:rPr lang="ru-RU" sz="2800" spc="300" dirty="0">
                <a:latin typeface="Times New Roman" pitchFamily="18" charset="0"/>
                <a:cs typeface="Times New Roman" pitchFamily="18" charset="0"/>
              </a:rPr>
              <a:t> выполнять умножение разности любых двух выражений на их сумму. </a:t>
            </a:r>
          </a:p>
        </p:txBody>
      </p:sp>
      <p:graphicFrame>
        <p:nvGraphicFramePr>
          <p:cNvPr id="3074" name="Object 1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3074" name="Equation" r:id="rId3" imgW="114120" imgH="177480" progId="Equation.DSMT4">
              <p:embed/>
            </p:oleObj>
          </a:graphicData>
        </a:graphic>
      </p:graphicFrame>
      <p:graphicFrame>
        <p:nvGraphicFramePr>
          <p:cNvPr id="3075" name="Object 2"/>
          <p:cNvGraphicFramePr>
            <a:graphicFrameLocks noChangeAspect="1"/>
          </p:cNvGraphicFramePr>
          <p:nvPr/>
        </p:nvGraphicFramePr>
        <p:xfrm>
          <a:off x="1143000" y="1627188"/>
          <a:ext cx="6451600" cy="714375"/>
        </p:xfrm>
        <a:graphic>
          <a:graphicData uri="http://schemas.openxmlformats.org/presentationml/2006/ole">
            <p:oleObj spid="_x0000_s3075" name="Equation" r:id="rId4" imgW="2654280" imgH="228600" progId="Equation.DSMT4">
              <p:embed/>
            </p:oleObj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47650" y="2357438"/>
            <a:ext cx="4795838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spc="600" dirty="0" smtClean="0">
                <a:latin typeface="Times New Roman" pitchFamily="18" charset="0"/>
                <a:cs typeface="Times New Roman" pitchFamily="18" charset="0"/>
              </a:rPr>
              <a:t>Итак</a:t>
            </a:r>
            <a:r>
              <a:rPr lang="ru-RU" sz="2800" spc="600" dirty="0">
                <a:latin typeface="Times New Roman" pitchFamily="18" charset="0"/>
                <a:cs typeface="Times New Roman" pitchFamily="18" charset="0"/>
              </a:rPr>
              <a:t>, получили:</a:t>
            </a:r>
          </a:p>
        </p:txBody>
      </p:sp>
      <p:graphicFrame>
        <p:nvGraphicFramePr>
          <p:cNvPr id="3076" name="Object 3"/>
          <p:cNvGraphicFramePr>
            <a:graphicFrameLocks noChangeAspect="1"/>
          </p:cNvGraphicFramePr>
          <p:nvPr/>
        </p:nvGraphicFramePr>
        <p:xfrm>
          <a:off x="1889125" y="3000375"/>
          <a:ext cx="4754563" cy="785813"/>
        </p:xfrm>
        <a:graphic>
          <a:graphicData uri="http://schemas.openxmlformats.org/presentationml/2006/ole">
            <p:oleObj spid="_x0000_s3076" name="Equation" r:id="rId5" imgW="1536480" imgH="253800" progId="Equation.DSMT4">
              <p:embed/>
            </p:oleObj>
          </a:graphicData>
        </a:graphic>
      </p:graphicFrame>
      <p:grpSp>
        <p:nvGrpSpPr>
          <p:cNvPr id="3083" name="Группа 18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20" name="Горизонтальный свиток 19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2143125" y="1130300"/>
            <a:ext cx="500062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06" name="TextBox 5"/>
          <p:cNvSpPr txBox="1">
            <a:spLocks noChangeArrowheads="1"/>
          </p:cNvSpPr>
          <p:nvPr/>
        </p:nvSpPr>
        <p:spPr bwMode="auto">
          <a:xfrm>
            <a:off x="0" y="2544763"/>
            <a:ext cx="91440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Times New Roman" pitchFamily="18" charset="0"/>
                <a:cs typeface="Times New Roman" pitchFamily="18" charset="0"/>
              </a:rPr>
              <a:t>Рассмотрим примеры применения этой формулы: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317750" y="1201738"/>
          <a:ext cx="4754563" cy="785812"/>
        </p:xfrm>
        <a:graphic>
          <a:graphicData uri="http://schemas.openxmlformats.org/presentationml/2006/ole">
            <p:oleObj spid="_x0000_s4098" name="Equation" r:id="rId4" imgW="1536480" imgH="253800" progId="Equation.DSMT4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500188" y="142875"/>
            <a:ext cx="6215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spc="22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Формулы  сокращенного  умножения</a:t>
            </a:r>
          </a:p>
        </p:txBody>
      </p:sp>
      <p:sp>
        <p:nvSpPr>
          <p:cNvPr id="19" name="Горизонтальный свиток 18"/>
          <p:cNvSpPr/>
          <p:nvPr/>
        </p:nvSpPr>
        <p:spPr>
          <a:xfrm>
            <a:off x="1857375" y="142875"/>
            <a:ext cx="5572125" cy="428625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graphicFrame>
        <p:nvGraphicFramePr>
          <p:cNvPr id="20496" name="Object 16"/>
          <p:cNvGraphicFramePr>
            <a:graphicFrameLocks noChangeAspect="1"/>
          </p:cNvGraphicFramePr>
          <p:nvPr/>
        </p:nvGraphicFramePr>
        <p:xfrm>
          <a:off x="4329113" y="3394075"/>
          <a:ext cx="2011362" cy="719138"/>
        </p:xfrm>
        <a:graphic>
          <a:graphicData uri="http://schemas.openxmlformats.org/presentationml/2006/ole">
            <p:oleObj spid="_x0000_s4099" name="Equation" r:id="rId5" imgW="711000" imgH="253800" progId="Equation.DSMT4">
              <p:embed/>
            </p:oleObj>
          </a:graphicData>
        </a:graphic>
      </p:graphicFrame>
      <p:graphicFrame>
        <p:nvGraphicFramePr>
          <p:cNvPr id="4100" name="Object 17"/>
          <p:cNvGraphicFramePr>
            <a:graphicFrameLocks noChangeAspect="1"/>
          </p:cNvGraphicFramePr>
          <p:nvPr/>
        </p:nvGraphicFramePr>
        <p:xfrm>
          <a:off x="968375" y="3465513"/>
          <a:ext cx="3379788" cy="684212"/>
        </p:xfrm>
        <a:graphic>
          <a:graphicData uri="http://schemas.openxmlformats.org/presentationml/2006/ole">
            <p:oleObj spid="_x0000_s4100" name="Equation" r:id="rId6" imgW="1320480" imgH="266400" progId="Equation.DSMT4">
              <p:embed/>
            </p:oleObj>
          </a:graphicData>
        </a:graphic>
      </p:graphicFrame>
      <p:graphicFrame>
        <p:nvGraphicFramePr>
          <p:cNvPr id="20498" name="Object 18"/>
          <p:cNvGraphicFramePr>
            <a:graphicFrameLocks noChangeAspect="1"/>
          </p:cNvGraphicFramePr>
          <p:nvPr/>
        </p:nvGraphicFramePr>
        <p:xfrm>
          <a:off x="6343650" y="3392488"/>
          <a:ext cx="1401763" cy="720725"/>
        </p:xfrm>
        <a:graphic>
          <a:graphicData uri="http://schemas.openxmlformats.org/presentationml/2006/ole">
            <p:oleObj spid="_x0000_s4101" name="Equation" r:id="rId7" imgW="495000" imgH="253800" progId="Equation.DSMT4">
              <p:embed/>
            </p:oleObj>
          </a:graphicData>
        </a:graphic>
      </p:graphicFrame>
      <p:graphicFrame>
        <p:nvGraphicFramePr>
          <p:cNvPr id="4102" name="Object 19"/>
          <p:cNvGraphicFramePr>
            <a:graphicFrameLocks noChangeAspect="1"/>
          </p:cNvGraphicFramePr>
          <p:nvPr/>
        </p:nvGraphicFramePr>
        <p:xfrm>
          <a:off x="247650" y="4978400"/>
          <a:ext cx="3922713" cy="612775"/>
        </p:xfrm>
        <a:graphic>
          <a:graphicData uri="http://schemas.openxmlformats.org/presentationml/2006/ole">
            <p:oleObj spid="_x0000_s4102" name="Equation" r:id="rId8" imgW="1714320" imgH="266400" progId="Equation.DSMT4">
              <p:embed/>
            </p:oleObj>
          </a:graphicData>
        </a:graphic>
      </p:graphicFrame>
      <p:graphicFrame>
        <p:nvGraphicFramePr>
          <p:cNvPr id="24" name="Object 16"/>
          <p:cNvGraphicFramePr>
            <a:graphicFrameLocks noChangeAspect="1"/>
          </p:cNvGraphicFramePr>
          <p:nvPr/>
        </p:nvGraphicFramePr>
        <p:xfrm>
          <a:off x="4090988" y="4943475"/>
          <a:ext cx="2643187" cy="647700"/>
        </p:xfrm>
        <a:graphic>
          <a:graphicData uri="http://schemas.openxmlformats.org/presentationml/2006/ole">
            <p:oleObj spid="_x0000_s4103" name="Equation" r:id="rId9" imgW="1193760" imgH="291960" progId="Equation.DSMT4">
              <p:embed/>
            </p:oleObj>
          </a:graphicData>
        </a:graphic>
      </p:graphicFrame>
      <p:graphicFrame>
        <p:nvGraphicFramePr>
          <p:cNvPr id="20501" name="Object 21"/>
          <p:cNvGraphicFramePr>
            <a:graphicFrameLocks noChangeAspect="1"/>
          </p:cNvGraphicFramePr>
          <p:nvPr/>
        </p:nvGraphicFramePr>
        <p:xfrm>
          <a:off x="6734175" y="4941888"/>
          <a:ext cx="2297113" cy="576262"/>
        </p:xfrm>
        <a:graphic>
          <a:graphicData uri="http://schemas.openxmlformats.org/presentationml/2006/ole">
            <p:oleObj spid="_x0000_s4104" name="Equation" r:id="rId10" imgW="1015920" imgH="253800" progId="Equation.DSMT4">
              <p:embed/>
            </p:oleObj>
          </a:graphicData>
        </a:graphic>
      </p:graphicFrame>
      <p:sp>
        <p:nvSpPr>
          <p:cNvPr id="13" name="Номер слайда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0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0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0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2" name="Группа 26"/>
          <p:cNvGrpSpPr>
            <a:grpSpLocks/>
          </p:cNvGrpSpPr>
          <p:nvPr/>
        </p:nvGrpSpPr>
        <p:grpSpPr bwMode="auto">
          <a:xfrm>
            <a:off x="2214563" y="906463"/>
            <a:ext cx="5000625" cy="879475"/>
            <a:chOff x="2214546" y="906459"/>
            <a:chExt cx="5000660" cy="879467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2214546" y="928684"/>
              <a:ext cx="5000660" cy="857242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5122" name="Object 14"/>
            <p:cNvGraphicFramePr>
              <a:graphicFrameLocks noChangeAspect="1"/>
            </p:cNvGraphicFramePr>
            <p:nvPr/>
          </p:nvGraphicFramePr>
          <p:xfrm>
            <a:off x="2357422" y="906459"/>
            <a:ext cx="4754563" cy="785812"/>
          </p:xfrm>
          <a:graphic>
            <a:graphicData uri="http://schemas.openxmlformats.org/presentationml/2006/ole">
              <p:oleObj spid="_x0000_s5122" name="Equation" r:id="rId4" imgW="1536480" imgH="253800" progId="Equation.DSMT4">
                <p:embed/>
              </p:oleObj>
            </a:graphicData>
          </a:graphic>
        </p:graphicFrame>
      </p:grpSp>
      <p:grpSp>
        <p:nvGrpSpPr>
          <p:cNvPr id="5133" name="Группа 36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41" name="Горизонтальный свиток 40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graphicFrame>
        <p:nvGraphicFramePr>
          <p:cNvPr id="5123" name="Object 16"/>
          <p:cNvGraphicFramePr>
            <a:graphicFrameLocks noChangeAspect="1"/>
          </p:cNvGraphicFramePr>
          <p:nvPr/>
        </p:nvGraphicFramePr>
        <p:xfrm>
          <a:off x="247650" y="3862388"/>
          <a:ext cx="7932738" cy="647700"/>
        </p:xfrm>
        <a:graphic>
          <a:graphicData uri="http://schemas.openxmlformats.org/presentationml/2006/ole">
            <p:oleObj spid="_x0000_s5123" name="Equation" r:id="rId5" imgW="3276360" imgH="266400" progId="Equation.DSMT4">
              <p:embed/>
            </p:oleObj>
          </a:graphicData>
        </a:graphic>
      </p:graphicFrame>
      <p:graphicFrame>
        <p:nvGraphicFramePr>
          <p:cNvPr id="26641" name="Object 17"/>
          <p:cNvGraphicFramePr>
            <a:graphicFrameLocks noChangeAspect="1"/>
          </p:cNvGraphicFramePr>
          <p:nvPr/>
        </p:nvGraphicFramePr>
        <p:xfrm>
          <a:off x="3851275" y="2781300"/>
          <a:ext cx="2952750" cy="647700"/>
        </p:xfrm>
        <a:graphic>
          <a:graphicData uri="http://schemas.openxmlformats.org/presentationml/2006/ole">
            <p:oleObj spid="_x0000_s5124" name="Equation" r:id="rId6" imgW="1333440" imgH="291960" progId="Equation.DSMT4">
              <p:embed/>
            </p:oleObj>
          </a:graphicData>
        </a:graphic>
      </p:graphicFrame>
      <p:graphicFrame>
        <p:nvGraphicFramePr>
          <p:cNvPr id="26642" name="Object 18"/>
          <p:cNvGraphicFramePr>
            <a:graphicFrameLocks noChangeAspect="1"/>
          </p:cNvGraphicFramePr>
          <p:nvPr/>
        </p:nvGraphicFramePr>
        <p:xfrm>
          <a:off x="608013" y="2781300"/>
          <a:ext cx="3149600" cy="647700"/>
        </p:xfrm>
        <a:graphic>
          <a:graphicData uri="http://schemas.openxmlformats.org/presentationml/2006/ole">
            <p:oleObj spid="_x0000_s5125" name="Equation" r:id="rId7" imgW="1422360" imgH="291960" progId="Equation.DSMT4">
              <p:embed/>
            </p:oleObj>
          </a:graphicData>
        </a:graphic>
      </p:graphicFrame>
      <p:graphicFrame>
        <p:nvGraphicFramePr>
          <p:cNvPr id="48" name="Object 19"/>
          <p:cNvGraphicFramePr>
            <a:graphicFrameLocks noChangeAspect="1"/>
          </p:cNvGraphicFramePr>
          <p:nvPr/>
        </p:nvGraphicFramePr>
        <p:xfrm>
          <a:off x="3130550" y="4583113"/>
          <a:ext cx="2305050" cy="647700"/>
        </p:xfrm>
        <a:graphic>
          <a:graphicData uri="http://schemas.openxmlformats.org/presentationml/2006/ole">
            <p:oleObj spid="_x0000_s5126" name="Equation" r:id="rId8" imgW="1041120" imgH="291960" progId="Equation.DSMT4">
              <p:embed/>
            </p:oleObj>
          </a:graphicData>
        </a:graphic>
      </p:graphicFrame>
      <p:graphicFrame>
        <p:nvGraphicFramePr>
          <p:cNvPr id="49" name="Object 20"/>
          <p:cNvGraphicFramePr>
            <a:graphicFrameLocks noChangeAspect="1"/>
          </p:cNvGraphicFramePr>
          <p:nvPr/>
        </p:nvGraphicFramePr>
        <p:xfrm>
          <a:off x="608013" y="4583113"/>
          <a:ext cx="2278062" cy="647700"/>
        </p:xfrm>
        <a:graphic>
          <a:graphicData uri="http://schemas.openxmlformats.org/presentationml/2006/ole">
            <p:oleObj spid="_x0000_s5127" name="Equation" r:id="rId9" imgW="1028520" imgH="291960" progId="Equation.DSMT4">
              <p:embed/>
            </p:oleObj>
          </a:graphicData>
        </a:graphic>
      </p:graphicFrame>
      <p:graphicFrame>
        <p:nvGraphicFramePr>
          <p:cNvPr id="5128" name="Object 22"/>
          <p:cNvGraphicFramePr>
            <a:graphicFrameLocks noChangeAspect="1"/>
          </p:cNvGraphicFramePr>
          <p:nvPr/>
        </p:nvGraphicFramePr>
        <p:xfrm>
          <a:off x="247650" y="5664200"/>
          <a:ext cx="4273550" cy="647700"/>
        </p:xfrm>
        <a:graphic>
          <a:graphicData uri="http://schemas.openxmlformats.org/presentationml/2006/ole">
            <p:oleObj spid="_x0000_s5128" name="Equation" r:id="rId10" imgW="1930320" imgH="291960" progId="Equation.DSMT4">
              <p:embed/>
            </p:oleObj>
          </a:graphicData>
        </a:graphic>
      </p:graphicFrame>
      <p:graphicFrame>
        <p:nvGraphicFramePr>
          <p:cNvPr id="26647" name="Object 23"/>
          <p:cNvGraphicFramePr>
            <a:graphicFrameLocks noChangeAspect="1"/>
          </p:cNvGraphicFramePr>
          <p:nvPr/>
        </p:nvGraphicFramePr>
        <p:xfrm>
          <a:off x="4568825" y="5664200"/>
          <a:ext cx="2530475" cy="647700"/>
        </p:xfrm>
        <a:graphic>
          <a:graphicData uri="http://schemas.openxmlformats.org/presentationml/2006/ole">
            <p:oleObj spid="_x0000_s5129" name="Equation" r:id="rId11" imgW="1143000" imgH="291960" progId="Equation.DSMT4">
              <p:embed/>
            </p:oleObj>
          </a:graphicData>
        </a:graphic>
      </p:graphicFrame>
      <p:graphicFrame>
        <p:nvGraphicFramePr>
          <p:cNvPr id="52" name="Object 19"/>
          <p:cNvGraphicFramePr>
            <a:graphicFrameLocks noChangeAspect="1"/>
          </p:cNvGraphicFramePr>
          <p:nvPr/>
        </p:nvGraphicFramePr>
        <p:xfrm>
          <a:off x="7094538" y="5664200"/>
          <a:ext cx="2051050" cy="647700"/>
        </p:xfrm>
        <a:graphic>
          <a:graphicData uri="http://schemas.openxmlformats.org/presentationml/2006/ole">
            <p:oleObj spid="_x0000_s5130" name="Equation" r:id="rId12" imgW="927000" imgH="291960" progId="Equation.DSMT4">
              <p:embed/>
            </p:oleObj>
          </a:graphicData>
        </a:graphic>
      </p:graphicFrame>
      <p:graphicFrame>
        <p:nvGraphicFramePr>
          <p:cNvPr id="5131" name="Object 25"/>
          <p:cNvGraphicFramePr>
            <a:graphicFrameLocks noChangeAspect="1"/>
          </p:cNvGraphicFramePr>
          <p:nvPr/>
        </p:nvGraphicFramePr>
        <p:xfrm>
          <a:off x="206375" y="2168525"/>
          <a:ext cx="8689975" cy="539750"/>
        </p:xfrm>
        <a:graphic>
          <a:graphicData uri="http://schemas.openxmlformats.org/presentationml/2006/ole">
            <p:oleObj spid="_x0000_s5131" name="Equation" r:id="rId13" imgW="4305240" imgH="266400" progId="Equation.DSMT4">
              <p:embed/>
            </p:oleObj>
          </a:graphicData>
        </a:graphic>
      </p:graphicFrame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66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885950"/>
            <a:ext cx="4572000" cy="15700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300" dirty="0">
                <a:latin typeface="Times New Roman" pitchFamily="18" charset="0"/>
                <a:cs typeface="Times New Roman" pitchFamily="18" charset="0"/>
              </a:rPr>
              <a:t>А теперь вернемся </a:t>
            </a:r>
            <a:endParaRPr lang="en-US" sz="3200" b="1" spc="300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300" dirty="0">
                <a:latin typeface="Times New Roman" pitchFamily="18" charset="0"/>
                <a:cs typeface="Times New Roman" pitchFamily="18" charset="0"/>
              </a:rPr>
              <a:t>к нашему устному счету:</a:t>
            </a:r>
            <a:r>
              <a:rPr lang="ru-RU" sz="3200" b="1" spc="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7650" y="4149725"/>
            <a:ext cx="6842125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Рассмотрим, например, произведение</a:t>
            </a:r>
            <a:endParaRPr lang="ru-RU" sz="3200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4514850" y="3338513"/>
          <a:ext cx="114300" cy="177800"/>
        </p:xfrm>
        <a:graphic>
          <a:graphicData uri="http://schemas.openxmlformats.org/presentationml/2006/ole">
            <p:oleObj spid="_x0000_s6146" name="Equation" r:id="rId3" imgW="114120" imgH="177480" progId="Equation.DSMT4">
              <p:embed/>
            </p:oleObj>
          </a:graphicData>
        </a:graphic>
      </p:graphicFrame>
      <p:graphicFrame>
        <p:nvGraphicFramePr>
          <p:cNvPr id="6147" name="Object 4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6147" name="Equation" r:id="rId4" imgW="114120" imgH="177480" progId="Equation.DSMT4">
              <p:embed/>
            </p:oleObj>
          </a:graphicData>
        </a:graphic>
      </p:graphicFrame>
      <p:graphicFrame>
        <p:nvGraphicFramePr>
          <p:cNvPr id="6148" name="Object 5"/>
          <p:cNvGraphicFramePr>
            <a:graphicFrameLocks noChangeAspect="1"/>
          </p:cNvGraphicFramePr>
          <p:nvPr/>
        </p:nvGraphicFramePr>
        <p:xfrm>
          <a:off x="4932363" y="1987550"/>
          <a:ext cx="1484312" cy="539750"/>
        </p:xfrm>
        <a:graphic>
          <a:graphicData uri="http://schemas.openxmlformats.org/presentationml/2006/ole">
            <p:oleObj spid="_x0000_s6148" name="Equation" r:id="rId5" imgW="558720" imgH="203040" progId="Equation.DSMT4">
              <p:embed/>
            </p:oleObj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6149" name="Equation" r:id="rId6" imgW="114120" imgH="177480" progId="Equation.DSMT4">
              <p:embed/>
            </p:oleObj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7021513" y="1987550"/>
          <a:ext cx="1585912" cy="539750"/>
        </p:xfrm>
        <a:graphic>
          <a:graphicData uri="http://schemas.openxmlformats.org/presentationml/2006/ole">
            <p:oleObj spid="_x0000_s6150" name="Equation" r:id="rId7" imgW="596880" imgH="203040" progId="Equation.DSMT4">
              <p:embed/>
            </p:oleObj>
          </a:graphicData>
        </a:graphic>
      </p:graphicFrame>
      <p:graphicFrame>
        <p:nvGraphicFramePr>
          <p:cNvPr id="6151" name="Object 11"/>
          <p:cNvGraphicFramePr>
            <a:graphicFrameLocks noChangeAspect="1"/>
          </p:cNvGraphicFramePr>
          <p:nvPr/>
        </p:nvGraphicFramePr>
        <p:xfrm>
          <a:off x="4514850" y="3338513"/>
          <a:ext cx="114300" cy="177800"/>
        </p:xfrm>
        <a:graphic>
          <a:graphicData uri="http://schemas.openxmlformats.org/presentationml/2006/ole">
            <p:oleObj spid="_x0000_s6151" name="Equation" r:id="rId8" imgW="114120" imgH="177480" progId="Equation.DSMT4">
              <p:embed/>
            </p:oleObj>
          </a:graphicData>
        </a:graphic>
      </p:graphicFrame>
      <p:graphicFrame>
        <p:nvGraphicFramePr>
          <p:cNvPr id="6152" name="Object 13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6152" name="Equation" r:id="rId9" imgW="114120" imgH="177480" progId="Equation.DSMT4">
              <p:embed/>
            </p:oleObj>
          </a:graphicData>
        </a:graphic>
      </p:graphicFrame>
      <p:graphicFrame>
        <p:nvGraphicFramePr>
          <p:cNvPr id="6153" name="Object 14"/>
          <p:cNvGraphicFramePr>
            <a:graphicFrameLocks noChangeAspect="1"/>
          </p:cNvGraphicFramePr>
          <p:nvPr/>
        </p:nvGraphicFramePr>
        <p:xfrm>
          <a:off x="4932363" y="2708275"/>
          <a:ext cx="1552575" cy="539750"/>
        </p:xfrm>
        <a:graphic>
          <a:graphicData uri="http://schemas.openxmlformats.org/presentationml/2006/ole">
            <p:oleObj spid="_x0000_s6153" name="Equation" r:id="rId10" imgW="583920" imgH="203040" progId="Equation.DSMT4">
              <p:embed/>
            </p:oleObj>
          </a:graphicData>
        </a:graphic>
      </p:graphicFrame>
      <p:graphicFrame>
        <p:nvGraphicFramePr>
          <p:cNvPr id="6154" name="Object 15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6154" name="Equation" r:id="rId11" imgW="114120" imgH="177480" progId="Equation.DSMT4">
              <p:embed/>
            </p:oleObj>
          </a:graphicData>
        </a:graphic>
      </p:graphicFrame>
      <p:graphicFrame>
        <p:nvGraphicFramePr>
          <p:cNvPr id="6155" name="Object 16"/>
          <p:cNvGraphicFramePr>
            <a:graphicFrameLocks noChangeAspect="1"/>
          </p:cNvGraphicFramePr>
          <p:nvPr/>
        </p:nvGraphicFramePr>
        <p:xfrm>
          <a:off x="6931025" y="2708275"/>
          <a:ext cx="1965325" cy="550863"/>
        </p:xfrm>
        <a:graphic>
          <a:graphicData uri="http://schemas.openxmlformats.org/presentationml/2006/ole">
            <p:oleObj spid="_x0000_s6155" name="Equation" r:id="rId12" imgW="723600" imgH="203040" progId="Equation.DSMT4">
              <p:embed/>
            </p:oleObj>
          </a:graphicData>
        </a:graphic>
      </p:graphicFrame>
      <p:graphicFrame>
        <p:nvGraphicFramePr>
          <p:cNvPr id="6156" name="Object 17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p:oleObj spid="_x0000_s6156" name="Equation" r:id="rId13" imgW="114120" imgH="177480" progId="Equation.DSMT4">
              <p:embed/>
            </p:oleObj>
          </a:graphicData>
        </a:graphic>
      </p:graphicFrame>
      <p:graphicFrame>
        <p:nvGraphicFramePr>
          <p:cNvPr id="6157" name="Object 18"/>
          <p:cNvGraphicFramePr>
            <a:graphicFrameLocks noChangeAspect="1"/>
          </p:cNvGraphicFramePr>
          <p:nvPr/>
        </p:nvGraphicFramePr>
        <p:xfrm>
          <a:off x="4932363" y="3429000"/>
          <a:ext cx="1982787" cy="547688"/>
        </p:xfrm>
        <a:graphic>
          <a:graphicData uri="http://schemas.openxmlformats.org/presentationml/2006/ole">
            <p:oleObj spid="_x0000_s6157" name="Equation" r:id="rId14" imgW="736560" imgH="203040" progId="Equation.DSMT4">
              <p:embed/>
            </p:oleObj>
          </a:graphicData>
        </a:graphic>
      </p:graphicFrame>
      <p:graphicFrame>
        <p:nvGraphicFramePr>
          <p:cNvPr id="6158" name="Object 19"/>
          <p:cNvGraphicFramePr>
            <a:graphicFrameLocks noChangeAspect="1"/>
          </p:cNvGraphicFramePr>
          <p:nvPr/>
        </p:nvGraphicFramePr>
        <p:xfrm>
          <a:off x="4114800" y="3328988"/>
          <a:ext cx="914400" cy="198437"/>
        </p:xfrm>
        <a:graphic>
          <a:graphicData uri="http://schemas.openxmlformats.org/presentationml/2006/ole">
            <p:oleObj spid="_x0000_s6158" name="Equation" r:id="rId15" imgW="914400" imgH="198720" progId="Equation.DSMT4">
              <p:embed/>
            </p:oleObj>
          </a:graphicData>
        </a:graphic>
      </p:graphicFrame>
      <p:graphicFrame>
        <p:nvGraphicFramePr>
          <p:cNvPr id="6159" name="Object 20"/>
          <p:cNvGraphicFramePr>
            <a:graphicFrameLocks noChangeAspect="1"/>
          </p:cNvGraphicFramePr>
          <p:nvPr/>
        </p:nvGraphicFramePr>
        <p:xfrm>
          <a:off x="6977063" y="3429000"/>
          <a:ext cx="1919287" cy="530225"/>
        </p:xfrm>
        <a:graphic>
          <a:graphicData uri="http://schemas.openxmlformats.org/presentationml/2006/ole">
            <p:oleObj spid="_x0000_s6159" name="Equation" r:id="rId16" imgW="736560" imgH="203040" progId="Equation.DSMT4">
              <p:embed/>
            </p:oleObj>
          </a:graphicData>
        </a:graphic>
      </p:graphicFrame>
      <p:grpSp>
        <p:nvGrpSpPr>
          <p:cNvPr id="6168" name="Группа 30"/>
          <p:cNvGrpSpPr>
            <a:grpSpLocks/>
          </p:cNvGrpSpPr>
          <p:nvPr/>
        </p:nvGrpSpPr>
        <p:grpSpPr bwMode="auto">
          <a:xfrm>
            <a:off x="2143125" y="769938"/>
            <a:ext cx="5000625" cy="857250"/>
            <a:chOff x="2143108" y="1071546"/>
            <a:chExt cx="5000660" cy="857256"/>
          </a:xfrm>
        </p:grpSpPr>
        <p:sp>
          <p:nvSpPr>
            <p:cNvPr id="28" name="Прямоугольник 27"/>
            <p:cNvSpPr/>
            <p:nvPr/>
          </p:nvSpPr>
          <p:spPr>
            <a:xfrm>
              <a:off x="2143108" y="1071546"/>
              <a:ext cx="5000660" cy="857256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graphicFrame>
          <p:nvGraphicFramePr>
            <p:cNvPr id="6160" name="Object 21"/>
            <p:cNvGraphicFramePr>
              <a:graphicFrameLocks noChangeAspect="1"/>
            </p:cNvGraphicFramePr>
            <p:nvPr/>
          </p:nvGraphicFramePr>
          <p:xfrm>
            <a:off x="2285984" y="1071546"/>
            <a:ext cx="4754563" cy="785812"/>
          </p:xfrm>
          <a:graphic>
            <a:graphicData uri="http://schemas.openxmlformats.org/presentationml/2006/ole">
              <p:oleObj spid="_x0000_s6160" name="Equation" r:id="rId17" imgW="1536480" imgH="253800" progId="Equation.DSMT4">
                <p:embed/>
              </p:oleObj>
            </a:graphicData>
          </a:graphic>
        </p:graphicFrame>
      </p:grpSp>
      <p:grpSp>
        <p:nvGrpSpPr>
          <p:cNvPr id="6169" name="Группа 22"/>
          <p:cNvGrpSpPr>
            <a:grpSpLocks/>
          </p:cNvGrpSpPr>
          <p:nvPr/>
        </p:nvGrpSpPr>
        <p:grpSpPr bwMode="auto">
          <a:xfrm>
            <a:off x="1689100" y="104775"/>
            <a:ext cx="6480175" cy="441325"/>
            <a:chOff x="1689096" y="176764"/>
            <a:chExt cx="6480000" cy="440969"/>
          </a:xfrm>
        </p:grpSpPr>
        <p:sp>
          <p:nvSpPr>
            <p:cNvPr id="29" name="Горизонтальный свиток 28"/>
            <p:cNvSpPr/>
            <p:nvPr/>
          </p:nvSpPr>
          <p:spPr>
            <a:xfrm>
              <a:off x="1689096" y="186281"/>
              <a:ext cx="6480000" cy="431452"/>
            </a:xfrm>
            <a:prstGeom prst="horizontalScroll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689096" y="176764"/>
              <a:ext cx="5765644" cy="36959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ru-RU" spc="220" dirty="0">
                  <a:solidFill>
                    <a:schemeClr val="accent6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Формулы  сокращенного  умножения</a:t>
              </a:r>
            </a:p>
          </p:txBody>
        </p:sp>
      </p:grpSp>
      <p:grpSp>
        <p:nvGrpSpPr>
          <p:cNvPr id="4" name="Группа 34"/>
          <p:cNvGrpSpPr>
            <a:grpSpLocks/>
          </p:cNvGrpSpPr>
          <p:nvPr/>
        </p:nvGrpSpPr>
        <p:grpSpPr bwMode="auto">
          <a:xfrm>
            <a:off x="6965950" y="4060825"/>
            <a:ext cx="2014538" cy="835025"/>
            <a:chOff x="7100047" y="4087908"/>
            <a:chExt cx="2014932" cy="835480"/>
          </a:xfrm>
        </p:grpSpPr>
        <p:graphicFrame>
          <p:nvGraphicFramePr>
            <p:cNvPr id="6161" name="Object 22"/>
            <p:cNvGraphicFramePr>
              <a:graphicFrameLocks noChangeAspect="1"/>
            </p:cNvGraphicFramePr>
            <p:nvPr/>
          </p:nvGraphicFramePr>
          <p:xfrm>
            <a:off x="7933112" y="4295588"/>
            <a:ext cx="415925" cy="463550"/>
          </p:xfrm>
          <a:graphic>
            <a:graphicData uri="http://schemas.openxmlformats.org/presentationml/2006/ole">
              <p:oleObj spid="_x0000_s6161" name="Equation" r:id="rId18" imgW="114120" imgH="126720" progId="Equation.DSMT4">
                <p:embed/>
              </p:oleObj>
            </a:graphicData>
          </a:graphic>
        </p:graphicFrame>
        <p:sp>
          <p:nvSpPr>
            <p:cNvPr id="6171" name="TextBox 32"/>
            <p:cNvSpPr txBox="1">
              <a:spLocks noChangeArrowheads="1"/>
            </p:cNvSpPr>
            <p:nvPr/>
          </p:nvSpPr>
          <p:spPr bwMode="auto">
            <a:xfrm>
              <a:off x="7100047" y="4087908"/>
              <a:ext cx="800219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69</a:t>
              </a:r>
              <a:endParaRPr lang="ru-RU" sz="4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6172" name="TextBox 33"/>
            <p:cNvSpPr txBox="1">
              <a:spLocks noChangeArrowheads="1"/>
            </p:cNvSpPr>
            <p:nvPr/>
          </p:nvSpPr>
          <p:spPr bwMode="auto">
            <a:xfrm>
              <a:off x="8314760" y="4092391"/>
              <a:ext cx="800219" cy="8309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4800" b="1">
                  <a:solidFill>
                    <a:srgbClr val="C00000"/>
                  </a:solidFill>
                  <a:latin typeface="Times New Roman" pitchFamily="18" charset="0"/>
                  <a:cs typeface="Times New Roman" pitchFamily="18" charset="0"/>
                </a:rPr>
                <a:t>71</a:t>
              </a:r>
              <a:endParaRPr lang="ru-RU" sz="4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aphicFrame>
        <p:nvGraphicFramePr>
          <p:cNvPr id="36" name="Object 23"/>
          <p:cNvGraphicFramePr>
            <a:graphicFrameLocks noChangeAspect="1"/>
          </p:cNvGraphicFramePr>
          <p:nvPr/>
        </p:nvGraphicFramePr>
        <p:xfrm>
          <a:off x="2068513" y="4849813"/>
          <a:ext cx="4767262" cy="755650"/>
        </p:xfrm>
        <a:graphic>
          <a:graphicData uri="http://schemas.openxmlformats.org/presentationml/2006/ole">
            <p:oleObj spid="_x0000_s6162" name="Equation" r:id="rId19" imgW="1282680" imgH="203040" progId="Equation.DSMT4">
              <p:embed/>
            </p:oleObj>
          </a:graphicData>
        </a:graphic>
      </p:graphicFrame>
      <p:graphicFrame>
        <p:nvGraphicFramePr>
          <p:cNvPr id="19481" name="Object 16"/>
          <p:cNvGraphicFramePr>
            <a:graphicFrameLocks noChangeAspect="1"/>
          </p:cNvGraphicFramePr>
          <p:nvPr/>
        </p:nvGraphicFramePr>
        <p:xfrm>
          <a:off x="6681788" y="4827588"/>
          <a:ext cx="2189162" cy="719137"/>
        </p:xfrm>
        <a:graphic>
          <a:graphicData uri="http://schemas.openxmlformats.org/presentationml/2006/ole">
            <p:oleObj spid="_x0000_s6163" name="Equation" r:id="rId20" imgW="774360" imgH="253800" progId="Equation.DSMT4">
              <p:embed/>
            </p:oleObj>
          </a:graphicData>
        </a:graphic>
      </p:graphicFrame>
      <p:graphicFrame>
        <p:nvGraphicFramePr>
          <p:cNvPr id="41" name="Object 28"/>
          <p:cNvGraphicFramePr>
            <a:graphicFrameLocks noChangeAspect="1"/>
          </p:cNvGraphicFramePr>
          <p:nvPr/>
        </p:nvGraphicFramePr>
        <p:xfrm>
          <a:off x="2049463" y="5865813"/>
          <a:ext cx="2973387" cy="684212"/>
        </p:xfrm>
        <a:graphic>
          <a:graphicData uri="http://schemas.openxmlformats.org/presentationml/2006/ole">
            <p:oleObj spid="_x0000_s6165" name="Equation" r:id="rId21" imgW="774360" imgH="177480" progId="Equation.DSMT4">
              <p:embed/>
            </p:oleObj>
          </a:graphicData>
        </a:graphic>
      </p:graphicFrame>
      <p:sp>
        <p:nvSpPr>
          <p:cNvPr id="32" name="TextBox 31"/>
          <p:cNvSpPr txBox="1"/>
          <p:nvPr/>
        </p:nvSpPr>
        <p:spPr>
          <a:xfrm>
            <a:off x="5003800" y="5791200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4899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Номер слайда 3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34" name="Нижний колонтитул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44444E-6 L -0.72657 0.1 " pathEditMode="relative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0" dur="1000"/>
                                        <p:tgtEl>
                                          <p:spTgt spid="19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2071688" y="857250"/>
            <a:ext cx="5000625" cy="8572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172" name="TextBox 2"/>
          <p:cNvSpPr txBox="1">
            <a:spLocks noChangeArrowheads="1"/>
          </p:cNvSpPr>
          <p:nvPr/>
        </p:nvSpPr>
        <p:spPr bwMode="auto">
          <a:xfrm>
            <a:off x="571500" y="2286000"/>
            <a:ext cx="8358188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Calibri" pitchFamily="34" charset="0"/>
              </a:rPr>
              <a:t>Попробуйте вычислить устно таким же способом остальные  произведения.</a:t>
            </a:r>
          </a:p>
          <a:p>
            <a:r>
              <a:rPr lang="ru-RU" sz="2400">
                <a:latin typeface="Calibri" pitchFamily="34" charset="0"/>
              </a:rPr>
              <a:t>Запишите  их  в виде произведения разности и суммы соответствующих чисел, и зафиксируйте  ваши ответы в тетрадях:</a:t>
            </a:r>
          </a:p>
        </p:txBody>
      </p:sp>
      <p:sp>
        <p:nvSpPr>
          <p:cNvPr id="7173" name="TextBox 3"/>
          <p:cNvSpPr txBox="1">
            <a:spLocks noChangeArrowheads="1"/>
          </p:cNvSpPr>
          <p:nvPr/>
        </p:nvSpPr>
        <p:spPr bwMode="auto">
          <a:xfrm>
            <a:off x="1285875" y="4116388"/>
            <a:ext cx="17145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37</a:t>
            </a:r>
            <a:r>
              <a:rPr lang="en-US" sz="3200">
                <a:latin typeface="Calibri" pitchFamily="34" charset="0"/>
              </a:rPr>
              <a:t>x</a:t>
            </a:r>
            <a:r>
              <a:rPr lang="ru-RU" sz="3200">
                <a:latin typeface="Calibri" pitchFamily="34" charset="0"/>
              </a:rPr>
              <a:t>43 = 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714625" y="4116388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FF0000"/>
                </a:solidFill>
                <a:latin typeface="Calibri" pitchFamily="34" charset="0"/>
              </a:rPr>
              <a:t>1591</a:t>
            </a:r>
          </a:p>
        </p:txBody>
      </p:sp>
      <p:sp>
        <p:nvSpPr>
          <p:cNvPr id="7175" name="TextBox 5"/>
          <p:cNvSpPr txBox="1">
            <a:spLocks noChangeArrowheads="1"/>
          </p:cNvSpPr>
          <p:nvPr/>
        </p:nvSpPr>
        <p:spPr bwMode="auto">
          <a:xfrm>
            <a:off x="1285875" y="4830763"/>
            <a:ext cx="1643063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52</a:t>
            </a:r>
            <a:r>
              <a:rPr lang="en-US" sz="3200">
                <a:latin typeface="Calibri" pitchFamily="34" charset="0"/>
              </a:rPr>
              <a:t>x</a:t>
            </a:r>
            <a:r>
              <a:rPr lang="ru-RU" sz="3200">
                <a:latin typeface="Calibri" pitchFamily="34" charset="0"/>
              </a:rPr>
              <a:t>48 =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714625" y="4830763"/>
            <a:ext cx="142875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Calibri" pitchFamily="34" charset="0"/>
              </a:rPr>
              <a:t>2496</a:t>
            </a:r>
          </a:p>
        </p:txBody>
      </p:sp>
      <p:sp>
        <p:nvSpPr>
          <p:cNvPr id="7177" name="TextBox 8"/>
          <p:cNvSpPr txBox="1">
            <a:spLocks noChangeArrowheads="1"/>
          </p:cNvSpPr>
          <p:nvPr/>
        </p:nvSpPr>
        <p:spPr bwMode="auto">
          <a:xfrm>
            <a:off x="857250" y="5702300"/>
            <a:ext cx="21431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201</a:t>
            </a:r>
            <a:r>
              <a:rPr lang="en-US" sz="3200">
                <a:latin typeface="Calibri" pitchFamily="34" charset="0"/>
              </a:rPr>
              <a:t>x</a:t>
            </a:r>
            <a:r>
              <a:rPr lang="ru-RU" sz="3200">
                <a:latin typeface="Calibri" pitchFamily="34" charset="0"/>
              </a:rPr>
              <a:t>199 = 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568575" y="5727700"/>
            <a:ext cx="1282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Calibri" pitchFamily="34" charset="0"/>
              </a:rPr>
              <a:t>3999</a:t>
            </a:r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9</a:t>
            </a:r>
            <a:endParaRPr lang="ru-RU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179" name="TextBox 10"/>
          <p:cNvSpPr txBox="1">
            <a:spLocks noChangeArrowheads="1"/>
          </p:cNvSpPr>
          <p:nvPr/>
        </p:nvSpPr>
        <p:spPr bwMode="auto">
          <a:xfrm>
            <a:off x="5143500" y="4044950"/>
            <a:ext cx="200025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399</a:t>
            </a:r>
            <a:r>
              <a:rPr lang="en-US" sz="3200">
                <a:latin typeface="Calibri" pitchFamily="34" charset="0"/>
              </a:rPr>
              <a:t>x</a:t>
            </a:r>
            <a:r>
              <a:rPr lang="ru-RU" sz="3200">
                <a:latin typeface="Calibri" pitchFamily="34" charset="0"/>
              </a:rPr>
              <a:t>401 =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7000875" y="4044950"/>
            <a:ext cx="1535113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solidFill>
                  <a:srgbClr val="FF0000"/>
                </a:solidFill>
                <a:latin typeface="Calibri" pitchFamily="34" charset="0"/>
              </a:rPr>
              <a:t>1599</a:t>
            </a:r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99</a:t>
            </a:r>
            <a:endParaRPr lang="ru-RU" sz="320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7181" name="TextBox 16"/>
          <p:cNvSpPr txBox="1">
            <a:spLocks noChangeArrowheads="1"/>
          </p:cNvSpPr>
          <p:nvPr/>
        </p:nvSpPr>
        <p:spPr bwMode="auto">
          <a:xfrm>
            <a:off x="5143500" y="4818063"/>
            <a:ext cx="2000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>
                <a:latin typeface="Calibri" pitchFamily="34" charset="0"/>
              </a:rPr>
              <a:t>60</a:t>
            </a:r>
            <a:r>
              <a:rPr lang="en-US" sz="3200">
                <a:latin typeface="Calibri" pitchFamily="34" charset="0"/>
              </a:rPr>
              <a:t>3x</a:t>
            </a:r>
            <a:r>
              <a:rPr lang="ru-RU" sz="3200">
                <a:latin typeface="Calibri" pitchFamily="34" charset="0"/>
              </a:rPr>
              <a:t>59</a:t>
            </a:r>
            <a:r>
              <a:rPr lang="en-US" sz="3200">
                <a:latin typeface="Calibri" pitchFamily="34" charset="0"/>
              </a:rPr>
              <a:t>7</a:t>
            </a:r>
            <a:r>
              <a:rPr lang="ru-RU" sz="3200">
                <a:latin typeface="Calibri" pitchFamily="34" charset="0"/>
              </a:rPr>
              <a:t> =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7072313" y="4818063"/>
            <a:ext cx="1571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3</a:t>
            </a:r>
            <a:r>
              <a:rPr lang="ru-RU" sz="3200">
                <a:solidFill>
                  <a:srgbClr val="FF0000"/>
                </a:solidFill>
                <a:latin typeface="Calibri" pitchFamily="34" charset="0"/>
              </a:rPr>
              <a:t>599</a:t>
            </a:r>
            <a:r>
              <a:rPr lang="en-US" sz="3200">
                <a:solidFill>
                  <a:srgbClr val="FF0000"/>
                </a:solidFill>
                <a:latin typeface="Calibri" pitchFamily="34" charset="0"/>
              </a:rPr>
              <a:t>91</a:t>
            </a:r>
            <a:endParaRPr lang="ru-RU" sz="3200">
              <a:solidFill>
                <a:srgbClr val="FF0000"/>
              </a:solidFill>
              <a:latin typeface="Calibri" pitchFamily="34" charset="0"/>
            </a:endParaRP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174875" y="928688"/>
          <a:ext cx="4754563" cy="785812"/>
        </p:xfrm>
        <a:graphic>
          <a:graphicData uri="http://schemas.openxmlformats.org/presentationml/2006/ole">
            <p:oleObj spid="_x0000_s7170" name="Equation" r:id="rId3" imgW="1536480" imgH="253800" progId="Equation.DSMT4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1500188" y="214313"/>
            <a:ext cx="6215062" cy="4000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spc="220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Формулы  сокращенного  умножения</a:t>
            </a:r>
          </a:p>
        </p:txBody>
      </p:sp>
      <p:sp>
        <p:nvSpPr>
          <p:cNvPr id="20" name="Горизонтальный свиток 19"/>
          <p:cNvSpPr/>
          <p:nvPr/>
        </p:nvSpPr>
        <p:spPr>
          <a:xfrm>
            <a:off x="1857375" y="214313"/>
            <a:ext cx="5572125" cy="428625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Номер слайда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21CC7A-FED9-4CD4-A361-C11982586F80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Басова А.П., ГОУ СОШ №550 г. Москвы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3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2288</TotalTime>
  <Words>909</Words>
  <Application>Microsoft Office PowerPoint</Application>
  <PresentationFormat>Экран (4:3)</PresentationFormat>
  <Paragraphs>162</Paragraphs>
  <Slides>17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ГОУ СОШ №550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comp15</dc:creator>
  <cp:lastModifiedBy>home</cp:lastModifiedBy>
  <cp:revision>335</cp:revision>
  <dcterms:created xsi:type="dcterms:W3CDTF">2011-01-14T13:42:12Z</dcterms:created>
  <dcterms:modified xsi:type="dcterms:W3CDTF">2011-09-19T09:38:47Z</dcterms:modified>
</cp:coreProperties>
</file>