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67" r:id="rId3"/>
    <p:sldId id="258" r:id="rId4"/>
    <p:sldId id="259" r:id="rId5"/>
    <p:sldId id="262" r:id="rId6"/>
    <p:sldId id="268" r:id="rId7"/>
    <p:sldId id="263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DDDDDD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672" y="19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A134F-7B4D-49C7-B2D4-796078D1C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FB51B-9725-4241-8BE3-FB4F8BC37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BD45A-0932-4F9B-92C0-52ECE8549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7E486-EA1D-4F18-BD4B-E379D1F26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40F65-0C74-4885-B90E-3CA437715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2E50C-C170-463F-9FC1-F52D3911F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56AFC-7413-4355-AE27-E880B5FD5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4012A-6079-4FC1-B1A6-A3656F3C3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FDB69-4337-42A1-B7A4-931D77BE7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25B0B-5E2B-42BA-9B73-2F19DD36B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0B59A-D27F-44C0-B3D8-8444B994A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C7EF6-F5DC-4AE3-AA20-1AC821DAA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FD1256F-8EC3-4AF5-83AC-DB5EE7621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8.gif"/><Relationship Id="rId3" Type="http://schemas.openxmlformats.org/officeDocument/2006/relationships/image" Target="../media/image10.jpeg"/><Relationship Id="rId7" Type="http://schemas.openxmlformats.org/officeDocument/2006/relationships/hyperlink" Target="http://images.google.ru/imgres?imgurl=http://s54.radikal.ru/i143/0807/29/7308d2d070b5.jpg&amp;imgrefurl=http://freemobi.com.ua/mobile/games/300-disney-snow-sports-snezhnyjj-sport-v-disnee.html&amp;usg=__zoU_gbe8SQGe3ogx8yyFoDi3Tpg=&amp;h=279&amp;w=480&amp;sz=35&amp;hl=ru&amp;start=1&amp;tbnid=czCb7mRTTbTAOM:&amp;tbnh=75&amp;tbnw=129&amp;prev=/images?q=%D0%B0%D0%BD%D0%B8%D0%BC%D0%B0%D1%88%D0%BA%D0%B8+%D0%B7%D0%B8%D0%BC%D0%BD%D0%B8%D0%B5+%D0%B2%D0%B8%D0%B4%D1%8B+%D1%81%D0%BF%D0%BE%D1%80%D1%82%D0%B0+%D0%B1%D0%B5%D1%81%D0%BF%D0%BB%D0%B0%D1%82%D0%BD%D0%BE&amp;hl=ru&amp;newwindow=1&amp;sa=G" TargetMode="External"/><Relationship Id="rId12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hyperlink" Target="http://images.google.ru/imgres?imgurl=http://pictures.kinoin.tv/zvezdy_na_ldu_gala/zvezdy_na_ldu_gala_poster_middle.jpg&amp;imgrefurl=http://www.liveinternet.ru/community/976039/post60895511&amp;usg=__s4affT-u0odXq3H4Bwu4EqIAcNU=&amp;h=200&amp;w=133&amp;sz=6&amp;hl=ru&amp;start=16&amp;tbnid=3-nQHuioT8CpnM:&amp;tbnh=104&amp;tbnw=69&amp;prev=/images?q=%D1%84%D0%B8%D0%B3%D1%83%D1%80%D0%BD%D0%BE%D0%B5+%D0%BA%D0%B0%D1%82%D0%B0%D0%BD%D0%B8%D0%B5+%D0%B0%D0%BD%D0%B8%D0%BC%D0%B0%D1%86%D0%B8%D1%8F&amp;hl=ru&amp;newwindow=1" TargetMode="External"/><Relationship Id="rId5" Type="http://schemas.openxmlformats.org/officeDocument/2006/relationships/image" Target="../media/image12.jpeg"/><Relationship Id="rId15" Type="http://schemas.openxmlformats.org/officeDocument/2006/relationships/image" Target="../media/image20.gif"/><Relationship Id="rId10" Type="http://schemas.openxmlformats.org/officeDocument/2006/relationships/image" Target="../media/image16.gif"/><Relationship Id="rId4" Type="http://schemas.openxmlformats.org/officeDocument/2006/relationships/image" Target="../media/image11.jpeg"/><Relationship Id="rId9" Type="http://schemas.openxmlformats.org/officeDocument/2006/relationships/image" Target="../media/image15.jpeg"/><Relationship Id="rId14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gif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data.over-blog.com/1/22/84/35/bazar-2/crash_boom_bang_DS-copie-74.jpg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://monblogue.branchez-vous.com/images/voliere/34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7993062" cy="5976938"/>
          </a:xfrm>
        </p:spPr>
        <p:txBody>
          <a:bodyPr/>
          <a:lstStyle/>
          <a:p>
            <a:pPr eaLnBrk="1" hangingPunct="1"/>
            <a:r>
              <a:rPr lang="ru-RU" sz="1800" smtClean="0"/>
              <a:t>Государственное образовательное учреждение</a:t>
            </a:r>
            <a:br>
              <a:rPr lang="ru-RU" sz="1800" smtClean="0"/>
            </a:br>
            <a:r>
              <a:rPr lang="ru-RU" sz="1800" smtClean="0"/>
              <a:t>средняя образовательная школа № 282</a:t>
            </a:r>
            <a:br>
              <a:rPr lang="ru-RU" sz="1800" smtClean="0"/>
            </a:br>
            <a:r>
              <a:rPr lang="ru-RU" sz="1800" smtClean="0"/>
              <a:t>с углубленным изучением французского языка</a:t>
            </a:r>
            <a:br>
              <a:rPr lang="ru-RU" sz="1800" smtClean="0"/>
            </a:br>
            <a:r>
              <a:rPr lang="ru-RU" sz="1800" smtClean="0"/>
              <a:t>Кировский район</a:t>
            </a:r>
            <a:br>
              <a:rPr lang="ru-RU" sz="1800" smtClean="0"/>
            </a:br>
            <a:r>
              <a:rPr lang="ru-RU" sz="1800" smtClean="0"/>
              <a:t>Санкт-Петербург</a:t>
            </a:r>
            <a:br>
              <a:rPr lang="ru-RU" sz="18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				</a:t>
            </a:r>
            <a:r>
              <a:rPr lang="ru-RU" sz="2000" b="1" i="1" smtClean="0"/>
              <a:t>КРАСНОВА Л.М.</a:t>
            </a:r>
            <a:br>
              <a:rPr lang="ru-RU" sz="2000" b="1" i="1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				</a:t>
            </a:r>
            <a:r>
              <a:rPr lang="ru-RU" sz="1600" b="1" i="1" smtClean="0"/>
              <a:t>Учитель-эксперт</a:t>
            </a:r>
            <a:br>
              <a:rPr lang="ru-RU" sz="1600" b="1" i="1" smtClean="0"/>
            </a:br>
            <a:r>
              <a:rPr lang="ru-RU" sz="1600" b="1" i="1" smtClean="0"/>
              <a:t>		                           по преподаванию</a:t>
            </a:r>
            <a:r>
              <a:rPr lang="ru-RU" sz="1600" smtClean="0"/>
              <a:t> </a:t>
            </a:r>
            <a:br>
              <a:rPr lang="ru-RU" sz="1600" smtClean="0"/>
            </a:br>
            <a:r>
              <a:rPr lang="ru-RU" sz="1600" smtClean="0"/>
              <a:t>	                                                   </a:t>
            </a:r>
            <a:r>
              <a:rPr lang="ru-RU" sz="1600" b="1" i="1" smtClean="0"/>
              <a:t>французского языка в средней школе</a:t>
            </a:r>
            <a:br>
              <a:rPr lang="ru-RU" sz="1600" b="1" i="1" smtClean="0"/>
            </a:br>
            <a:r>
              <a:rPr lang="ru-RU" sz="1600" b="1" i="1" smtClean="0"/>
              <a:t/>
            </a:r>
            <a:br>
              <a:rPr lang="ru-RU" sz="1600" b="1" i="1" smtClean="0"/>
            </a:br>
            <a:r>
              <a:rPr lang="ru-RU" sz="1600" b="1" i="1" smtClean="0"/>
              <a:t>		                               Эксперт Единого Государственного            	     		                  Экзамена по французскому языку	</a:t>
            </a:r>
            <a:r>
              <a:rPr lang="ru-RU" sz="1600" smtClean="0"/>
              <a:t>	</a:t>
            </a:r>
            <a:r>
              <a:rPr lang="ru-RU" sz="1400" smtClean="0"/>
              <a:t>              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8577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i="1" smtClean="0">
                <a:solidFill>
                  <a:schemeClr val="accent2"/>
                </a:solidFill>
              </a:rPr>
              <a:t>Времена  года</a:t>
            </a:r>
            <a:endParaRPr lang="fr-FR" b="1" i="1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fr-FR" b="1" i="1" smtClean="0">
                <a:solidFill>
                  <a:schemeClr val="accent2"/>
                </a:solidFill>
              </a:rPr>
              <a:t>Les saisons de l’année</a:t>
            </a:r>
            <a:endParaRPr lang="ru-RU" b="1" i="1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ru-RU" b="1" i="1" smtClean="0">
                <a:solidFill>
                  <a:schemeClr val="accent2"/>
                </a:solidFill>
              </a:rPr>
              <a:t>ЗИМА	</a:t>
            </a:r>
            <a:r>
              <a:rPr lang="fr-FR" b="1" i="1" smtClean="0">
                <a:solidFill>
                  <a:schemeClr val="accent2"/>
                </a:solidFill>
              </a:rPr>
              <a:t>L’hiver</a:t>
            </a:r>
            <a:r>
              <a:rPr lang="ru-RU" b="1" i="1" smtClean="0">
                <a:solidFill>
                  <a:schemeClr val="accent2"/>
                </a:solidFill>
              </a:rPr>
              <a:t>	</a:t>
            </a:r>
            <a:r>
              <a:rPr lang="ru-RU" b="1" i="1" smtClean="0"/>
              <a:t>			</a:t>
            </a:r>
          </a:p>
        </p:txBody>
      </p:sp>
      <p:pic>
        <p:nvPicPr>
          <p:cNvPr id="14340" name="Picture 4" descr="new_year009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4076700"/>
            <a:ext cx="15843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67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573463"/>
            <a:ext cx="3960813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new_year009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3933825"/>
            <a:ext cx="18002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Picture 14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4"/>
              <a:end track="4" time="560"/>
            </a:audioCd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3" name="Picture 15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4" time="1"/>
              <a:end track="4" time="560"/>
            </a:audioCd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9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02"/>
                </p:tgtEl>
              </p:cMediaNode>
            </p:audio>
            <p:audio>
              <p:cMediaNode numSld="8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0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fr-FR" b="1" i="1" smtClean="0">
                <a:latin typeface="Script MT Bold" pitchFamily="66" charset="0"/>
              </a:rPr>
              <a:t>L’hiver</a:t>
            </a:r>
            <a:endParaRPr lang="ru-RU" b="1" i="1" smtClean="0">
              <a:latin typeface="Script MT Bold" pitchFamily="66" charset="0"/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125538"/>
            <a:ext cx="4500562" cy="5000625"/>
          </a:xfrm>
        </p:spPr>
        <p:txBody>
          <a:bodyPr/>
          <a:lstStyle/>
          <a:p>
            <a:pPr eaLnBrk="1" hangingPunct="1">
              <a:buFontTx/>
              <a:buAutoNum type="arabicPeriod"/>
            </a:pPr>
            <a:r>
              <a:rPr lang="fr-FR" sz="2800" b="1" i="1" smtClean="0">
                <a:latin typeface="Script MT Bold" pitchFamily="66" charset="0"/>
              </a:rPr>
              <a:t>Combien de mois dure</a:t>
            </a:r>
          </a:p>
          <a:p>
            <a:pPr eaLnBrk="1" hangingPunct="1">
              <a:buFontTx/>
              <a:buNone/>
            </a:pPr>
            <a:r>
              <a:rPr lang="fr-FR" sz="2800" b="1" i="1" smtClean="0">
                <a:latin typeface="Script MT Bold" pitchFamily="66" charset="0"/>
              </a:rPr>
              <a:t>     l’hiver ?</a:t>
            </a:r>
          </a:p>
          <a:p>
            <a:pPr eaLnBrk="1" hangingPunct="1">
              <a:buFontTx/>
              <a:buNone/>
            </a:pPr>
            <a:r>
              <a:rPr lang="fr-FR" sz="2800" b="1" i="1" smtClean="0">
                <a:latin typeface="Script MT Bold" pitchFamily="66" charset="0"/>
              </a:rPr>
              <a:t>2. C’est-à-dire environ ... jours.</a:t>
            </a:r>
          </a:p>
          <a:p>
            <a:pPr eaLnBrk="1" hangingPunct="1">
              <a:buFontTx/>
              <a:buNone/>
            </a:pPr>
            <a:endParaRPr lang="fr-FR" sz="2800" b="1" i="1" smtClean="0">
              <a:latin typeface="Script MT Bold" pitchFamily="66" charset="0"/>
            </a:endParaRPr>
          </a:p>
          <a:p>
            <a:pPr eaLnBrk="1" hangingPunct="1">
              <a:buFontTx/>
              <a:buNone/>
            </a:pPr>
            <a:r>
              <a:rPr lang="fr-FR" sz="2800" b="1" i="1" smtClean="0">
                <a:latin typeface="Script MT Bold" pitchFamily="66" charset="0"/>
              </a:rPr>
              <a:t>3. Il commence le ...     décembre pour se terminer le  .... mars, jour du printemps.</a:t>
            </a:r>
          </a:p>
          <a:p>
            <a:pPr eaLnBrk="1" hangingPunct="1"/>
            <a:endParaRPr lang="fr-FR" sz="2800" b="1" i="1" smtClean="0">
              <a:latin typeface="Script MT Bold" pitchFamily="66" charset="0"/>
            </a:endParaRPr>
          </a:p>
          <a:p>
            <a:pPr eaLnBrk="1" hangingPunct="1">
              <a:buFontTx/>
              <a:buNone/>
            </a:pPr>
            <a:r>
              <a:rPr lang="fr-FR" sz="2800" b="1" i="1" smtClean="0">
                <a:latin typeface="Script MT Bold" pitchFamily="66" charset="0"/>
              </a:rPr>
              <a:t>4. Les températures en hiver sont ...... ?</a:t>
            </a:r>
          </a:p>
          <a:p>
            <a:pPr eaLnBrk="1" hangingPunct="1">
              <a:buFontTx/>
              <a:buNone/>
            </a:pPr>
            <a:endParaRPr lang="fr-FR" sz="2800" b="1" i="1" smtClean="0">
              <a:latin typeface="Script MT Bold" pitchFamily="66" charset="0"/>
            </a:endParaRPr>
          </a:p>
          <a:p>
            <a:pPr eaLnBrk="1" hangingPunct="1">
              <a:buFontTx/>
              <a:buNone/>
            </a:pPr>
            <a:endParaRPr lang="ru-RU" sz="2800" b="1" i="1" smtClean="0">
              <a:latin typeface="Script MT Bold" pitchFamily="66" charset="0"/>
            </a:endParaRPr>
          </a:p>
        </p:txBody>
      </p:sp>
      <p:pic>
        <p:nvPicPr>
          <p:cNvPr id="15364" name="Picture 8" descr="0_21ab3_3b1af039_XS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125538"/>
            <a:ext cx="4032250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0_25723_59daa9e6_XS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39750" y="4005263"/>
            <a:ext cx="3887788" cy="216217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9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98" decel="100000" fill="hold"/>
                                        <p:tgtEl>
                                          <p:spTgt spid="49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98" decel="100000" fill="hold"/>
                                        <p:tgtEl>
                                          <p:spTgt spid="49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98" decel="100000" fill="hold"/>
                                        <p:tgtEl>
                                          <p:spTgt spid="49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49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91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36625"/>
          </a:xfrm>
        </p:spPr>
        <p:txBody>
          <a:bodyPr/>
          <a:lstStyle/>
          <a:p>
            <a:pPr eaLnBrk="1" hangingPunct="1"/>
            <a:r>
              <a:rPr lang="fr-FR" sz="5400" b="1" i="1" smtClean="0">
                <a:latin typeface="Script MT Bold" pitchFamily="66" charset="0"/>
              </a:rPr>
              <a:t>L’hiver</a:t>
            </a:r>
            <a:endParaRPr lang="ru-RU" sz="5400" b="1" i="1" smtClean="0">
              <a:latin typeface="Script MT Bold" pitchFamily="66" charset="0"/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6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57338"/>
            <a:ext cx="4572000" cy="49228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800" smtClean="0"/>
              <a:t>                                       </a:t>
            </a:r>
            <a:r>
              <a:rPr lang="fr-FR" sz="2400" b="1" i="1" smtClean="0">
                <a:latin typeface="Script MT Bold" pitchFamily="66" charset="0"/>
              </a:rPr>
              <a:t>Brrr,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2400" b="1" i="1" smtClean="0">
                <a:latin typeface="Script MT Bold" pitchFamily="66" charset="0"/>
              </a:rPr>
              <a:t>l’hiver est la saison la plus ..</a:t>
            </a:r>
            <a:r>
              <a:rPr lang="fr-FR" sz="2400" b="1" i="1" smtClean="0">
                <a:solidFill>
                  <a:schemeClr val="accent2"/>
                </a:solidFill>
                <a:latin typeface="Script MT Bold" pitchFamily="66" charset="0"/>
              </a:rPr>
              <a:t>...............</a:t>
            </a:r>
            <a:r>
              <a:rPr lang="fr-FR" sz="2400" b="1" i="1" smtClean="0">
                <a:latin typeface="Script MT Bold" pitchFamily="66" charset="0"/>
              </a:rPr>
              <a:t>...         de l’année.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2400" b="1" i="1" smtClean="0">
              <a:latin typeface="Script MT Bold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2400" b="1" i="1" smtClean="0">
                <a:latin typeface="Script MT Bold" pitchFamily="66" charset="0"/>
              </a:rPr>
              <a:t>	Pendant </a:t>
            </a:r>
            <a:r>
              <a:rPr lang="fr-FR" sz="2400" b="1" i="1" smtClean="0">
                <a:solidFill>
                  <a:schemeClr val="accent2"/>
                </a:solidFill>
                <a:latin typeface="Script MT Bold" pitchFamily="66" charset="0"/>
              </a:rPr>
              <a:t>............</a:t>
            </a:r>
            <a:r>
              <a:rPr lang="fr-FR" sz="2400" b="1" i="1" smtClean="0">
                <a:latin typeface="Script MT Bold" pitchFamily="66" charset="0"/>
              </a:rPr>
              <a:t>    mois, il faut mettre</a:t>
            </a:r>
            <a:r>
              <a:rPr lang="ru-RU" sz="2400" b="1" i="1" smtClean="0">
                <a:latin typeface="Script MT Bold" pitchFamily="66" charset="0"/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2400" b="1" i="1" smtClean="0">
              <a:latin typeface="Script MT Bold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2400" b="1" i="1" smtClean="0">
                <a:latin typeface="Script MT Bold" pitchFamily="66" charset="0"/>
              </a:rPr>
              <a:t>	des  doudounes,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2400" b="1" i="1" smtClean="0">
                <a:latin typeface="Script MT Bold" pitchFamily="66" charset="0"/>
              </a:rPr>
              <a:t>	des écharpes,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2400" b="1" i="1" smtClean="0">
                <a:latin typeface="Script MT Bold" pitchFamily="66" charset="0"/>
              </a:rPr>
              <a:t>    des bonnets,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2400" b="1" i="1" smtClean="0">
                <a:latin typeface="Script MT Bold" pitchFamily="66" charset="0"/>
              </a:rPr>
              <a:t>    des gants</a:t>
            </a:r>
            <a:endParaRPr lang="ru-RU" sz="2400" b="1" i="1" smtClean="0">
              <a:latin typeface="Script MT Bold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r-FR" sz="2400" b="1" i="1" smtClean="0">
              <a:latin typeface="Script MT Bold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r-FR" sz="2400" b="1" i="1" smtClean="0">
                <a:latin typeface="Script MT Bold" pitchFamily="66" charset="0"/>
              </a:rPr>
              <a:t>    </a:t>
            </a:r>
            <a:endParaRPr lang="ru-RU" sz="2400" b="1" i="1" smtClean="0">
              <a:latin typeface="Script MT Bold" pitchFamily="66" charset="0"/>
            </a:endParaRPr>
          </a:p>
        </p:txBody>
      </p:sp>
      <p:pic>
        <p:nvPicPr>
          <p:cNvPr id="16389" name="Picture 4" descr="зима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28775"/>
            <a:ext cx="42481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006oth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33375"/>
            <a:ext cx="10953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 descr="coloriage-hiver-04p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69175" y="4913313"/>
            <a:ext cx="17748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5148263" y="2133600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i="1"/>
              <a:t>(</a:t>
            </a:r>
            <a:r>
              <a:rPr lang="fr-FR" b="1" i="1">
                <a:solidFill>
                  <a:schemeClr val="accent2"/>
                </a:solidFill>
              </a:rPr>
              <a:t>froide</a:t>
            </a:r>
            <a:r>
              <a:rPr lang="fr-FR" b="1" i="1"/>
              <a:t>)</a:t>
            </a:r>
            <a:endParaRPr lang="ru-RU" b="1" i="1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6084888" y="2781300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i="1">
                <a:solidFill>
                  <a:schemeClr val="accent2"/>
                </a:solidFill>
              </a:rPr>
              <a:t>( trois)</a:t>
            </a:r>
            <a:endParaRPr lang="ru-RU" b="1" i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  <p:bldP spid="4106" grpId="0"/>
      <p:bldP spid="41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5157788"/>
            <a:ext cx="4259262" cy="1150937"/>
          </a:xfrm>
        </p:spPr>
        <p:txBody>
          <a:bodyPr/>
          <a:lstStyle/>
          <a:p>
            <a:pPr eaLnBrk="1" hangingPunct="1"/>
            <a:r>
              <a:rPr lang="fr-FR" sz="2800" b="1" smtClean="0">
                <a:latin typeface="Script MT Bold" pitchFamily="66" charset="0"/>
              </a:rPr>
              <a:t>En hiver on peut découvrir  les joies du ski et de la... ?</a:t>
            </a:r>
          </a:p>
          <a:p>
            <a:pPr eaLnBrk="1" hangingPunct="1"/>
            <a:endParaRPr lang="ru-RU" sz="2800" b="1" smtClean="0">
              <a:latin typeface="Script MT Bold" pitchFamily="66" charset="0"/>
            </a:endParaRPr>
          </a:p>
        </p:txBody>
      </p:sp>
      <p:pic>
        <p:nvPicPr>
          <p:cNvPr id="17412" name="Picture 6" descr="lizhi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700213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131-2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2485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0" descr="3602_42786cd7120a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508476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8" descr="phot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475" y="2420938"/>
            <a:ext cx="3671888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23" descr="7308d2d070b5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95513" y="8758238"/>
            <a:ext cx="12287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5" descr="1195732203_1195599655_head_ds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88931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26" descr="1300714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95738" y="8181975"/>
            <a:ext cx="2303462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28" descr="zvezdy_na_ldu_gala_poster_middle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77050" y="7316788"/>
            <a:ext cx="173196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30" descr="ski tahoe north truckee vacation rental, skier animation graphic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190625" y="-6075363"/>
            <a:ext cx="2381250" cy="1905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32" descr="ski tahoe north truckee vacation rental, skier animation graphic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-3916363"/>
            <a:ext cx="2381250" cy="1905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37" descr="ski tahoe north truckee vacation rental, skier animation graphic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381250" cy="2128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39" descr="peopls160[1]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79613" y="4724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42" descr="new_year062[1]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804025" y="1700213"/>
            <a:ext cx="171926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4716463" y="6308725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( luge)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eaLnBrk="1" hangingPunct="1"/>
            <a:r>
              <a:rPr lang="fr-FR" b="1" i="1" smtClean="0">
                <a:latin typeface="Script MT Bold" pitchFamily="66" charset="0"/>
              </a:rPr>
              <a:t>On peut faire........  ?  ............  ?</a:t>
            </a:r>
            <a:endParaRPr lang="ru-RU" b="1" i="1" smtClean="0">
              <a:latin typeface="Script MT Bold" pitchFamily="66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5300663"/>
            <a:ext cx="8229600" cy="1557337"/>
          </a:xfrm>
        </p:spPr>
        <p:txBody>
          <a:bodyPr/>
          <a:lstStyle/>
          <a:p>
            <a:pPr lvl="4" eaLnBrk="1" hangingPunct="1">
              <a:buFontTx/>
              <a:buNone/>
            </a:pPr>
            <a:endParaRPr lang="fr-FR" smtClean="0"/>
          </a:p>
          <a:p>
            <a:pPr lvl="4" eaLnBrk="1" hangingPunct="1">
              <a:buFontTx/>
              <a:buNone/>
            </a:pPr>
            <a:r>
              <a:rPr lang="fr-FR" smtClean="0"/>
              <a:t>Du patin à glace                                                                                       </a:t>
            </a:r>
            <a:endParaRPr lang="ru-RU" smtClean="0"/>
          </a:p>
        </p:txBody>
      </p:sp>
      <p:pic>
        <p:nvPicPr>
          <p:cNvPr id="18436" name="Picture 7" descr="mob260_11409774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412875"/>
            <a:ext cx="244792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Control 9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8" name="Control 10"/>
          <p:cNvSpPr>
            <a:spLocks noChangeArrowheads="1" noChangeShapeType="1"/>
          </p:cNvSpPr>
          <p:nvPr/>
        </p:nvSpPr>
        <p:spPr bwMode="auto">
          <a:xfrm>
            <a:off x="0" y="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39" name="Picture 12" descr="Просмотреть картинку полностью.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412875"/>
            <a:ext cx="27368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6" descr="Просмотреть картинку полностью.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515778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7" descr="coloriage-hiver-08p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4652963"/>
            <a:ext cx="1727200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8" descr="coloriage-hiver-08p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32588" y="4005263"/>
            <a:ext cx="1727200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9" descr="coloriage-hiver-08p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213" y="3500438"/>
            <a:ext cx="1727200" cy="150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20" descr="Просмотреть картинку полностью.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412875"/>
            <a:ext cx="27368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21" descr="Просмотреть картинку полностью.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412875"/>
            <a:ext cx="27368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23" descr="Просмотреть картинку полностью.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1484313"/>
            <a:ext cx="36718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25" descr="coloriage-hiver-08p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00338" y="4581525"/>
            <a:ext cx="17272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3716338"/>
            <a:ext cx="4537075" cy="233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b="1" i="1" smtClean="0">
                <a:solidFill>
                  <a:schemeClr val="accent2"/>
                </a:solidFill>
                <a:latin typeface="Script MT Bold" pitchFamily="66" charset="0"/>
              </a:rPr>
              <a:t>C’est durant  les mois de l’hiver que l’on voit tomber la neige avec laquelle on peut faire de gros ...... ? </a:t>
            </a:r>
          </a:p>
        </p:txBody>
      </p:sp>
      <p:pic>
        <p:nvPicPr>
          <p:cNvPr id="19460" name="Picture 4" descr="coloriage-hiver-09p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620713"/>
            <a:ext cx="1739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oloriage-hiver-13p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404813"/>
            <a:ext cx="223520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7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975" y="333375"/>
            <a:ext cx="3925888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" descr="b741dffcb1e78832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03675"/>
            <a:ext cx="2195513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2" descr="frosty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43663" y="3500438"/>
            <a:ext cx="24669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3059113" y="6308725"/>
            <a:ext cx="288131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fr-FR" b="1" i="1">
                <a:solidFill>
                  <a:schemeClr val="accent2"/>
                </a:solidFill>
              </a:rPr>
              <a:t>( bonhomme de neige )</a:t>
            </a: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bg1"/>
          </a:fgClr>
          <a:bgClr>
            <a:srgbClr val="99CC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800" b="1" i="1" smtClean="0">
                <a:latin typeface="Script MT Bold" pitchFamily="66" charset="0"/>
              </a:rPr>
              <a:t>On peut jouer au ....... ?</a:t>
            </a:r>
            <a:endParaRPr lang="ru-RU" sz="4800" b="1" i="1" smtClean="0">
              <a:latin typeface="Script MT Bold" pitchFamily="66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4" name="Picture 5" descr="Goali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46275"/>
            <a:ext cx="3059113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Hockey_gir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365625"/>
            <a:ext cx="1600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9" descr="Hockey_girl_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4076700"/>
            <a:ext cx="14716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1" descr="Hockey_playe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3429000"/>
            <a:ext cx="309562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3" descr="Sticks_and_puck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67625" y="692150"/>
            <a:ext cx="1143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4" descr="Goali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1916113"/>
            <a:ext cx="3059112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nature_0618[1]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779838" y="333375"/>
            <a:ext cx="4906962" cy="503238"/>
          </a:xfrm>
        </p:spPr>
        <p:txBody>
          <a:bodyPr/>
          <a:lstStyle/>
          <a:p>
            <a:pPr eaLnBrk="1" hangingPunct="1"/>
            <a:r>
              <a:rPr lang="fr-FR" sz="2800" smtClean="0">
                <a:latin typeface="Script MT Bold" pitchFamily="66" charset="0"/>
              </a:rPr>
              <a:t> </a:t>
            </a:r>
            <a:r>
              <a:rPr lang="fr-FR" sz="2800" b="1" smtClean="0">
                <a:solidFill>
                  <a:srgbClr val="FF3300"/>
                </a:solidFill>
                <a:latin typeface="Script MT Bold" pitchFamily="66" charset="0"/>
              </a:rPr>
              <a:t>Parlez de l’hiver. N’oubliez pas de répondre aux questions</a:t>
            </a:r>
            <a:endParaRPr lang="ru-RU" sz="2800" b="1" smtClean="0">
              <a:solidFill>
                <a:srgbClr val="FF3300"/>
              </a:solidFill>
              <a:latin typeface="Script MT Bold" pitchFamily="66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543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fr-FR" sz="1800" b="1" dirty="0" smtClean="0"/>
              <a:t>A </a:t>
            </a:r>
            <a:r>
              <a:rPr lang="fr-FR" sz="1800" b="1" dirty="0"/>
              <a:t>quoi voit-on que l’hiver est arrivé ?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fr-FR" sz="1800" b="1" dirty="0" smtClean="0"/>
              <a:t>Est-ce </a:t>
            </a:r>
            <a:r>
              <a:rPr lang="fr-FR" sz="1800" b="1" dirty="0"/>
              <a:t>qu’il gèle ? 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fr-FR" sz="1800" b="1" dirty="0" smtClean="0"/>
              <a:t>Est-ce </a:t>
            </a:r>
            <a:r>
              <a:rPr lang="fr-FR" sz="1800" b="1" dirty="0"/>
              <a:t>qu’il nèige ?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fr-FR" sz="1800" b="1" dirty="0" smtClean="0"/>
              <a:t>Fait-il </a:t>
            </a:r>
            <a:r>
              <a:rPr lang="fr-FR" sz="1800" b="1" dirty="0"/>
              <a:t>froid?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fr-FR" sz="1800" b="1" dirty="0" smtClean="0"/>
              <a:t>Les </a:t>
            </a:r>
            <a:r>
              <a:rPr lang="fr-FR" sz="1800" b="1" dirty="0"/>
              <a:t>jours sont-ils courts ou longs en hiver ?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fr-FR" sz="1800" b="1" dirty="0" smtClean="0"/>
              <a:t>Est-ce </a:t>
            </a:r>
            <a:r>
              <a:rPr lang="fr-FR" sz="1800" b="1" dirty="0"/>
              <a:t>qu’il fait nuit de bonne heure ?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fr-FR" sz="1800" b="1" dirty="0" smtClean="0"/>
              <a:t>De </a:t>
            </a:r>
            <a:r>
              <a:rPr lang="fr-FR" sz="1800" b="1" dirty="0"/>
              <a:t>quoi sont couverts les arbres et la terre ?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fr-FR" sz="1800" b="1" dirty="0" smtClean="0"/>
              <a:t>Les </a:t>
            </a:r>
            <a:r>
              <a:rPr lang="fr-FR" sz="1800" b="1" dirty="0"/>
              <a:t>sentiers sont-ils glissants en hiver ?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fr-FR" sz="1800" b="1" dirty="0" smtClean="0"/>
              <a:t>Que </a:t>
            </a:r>
            <a:r>
              <a:rPr lang="fr-FR" sz="1800" b="1" dirty="0"/>
              <a:t>faites- vous quand vous avez froid </a:t>
            </a:r>
            <a:r>
              <a:rPr lang="fr-FR" sz="1800" b="1" dirty="0" smtClean="0"/>
              <a:t>?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fr-FR" sz="1800" b="1" dirty="0" smtClean="0"/>
              <a:t>Que faites- vous pour ne pas prendre froid ?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fr-FR" sz="1800" b="1" dirty="0" smtClean="0"/>
              <a:t>Quelle </a:t>
            </a:r>
            <a:r>
              <a:rPr lang="fr-FR" sz="1800" b="1" dirty="0"/>
              <a:t>température marque le thermomètre en hiver ?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fr-FR" sz="1800" b="1" dirty="0" smtClean="0"/>
              <a:t>Quels </a:t>
            </a:r>
            <a:r>
              <a:rPr lang="fr-FR" sz="1800" b="1" dirty="0"/>
              <a:t>sports pratique – t - on en hiver ?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fr-FR" sz="1800" b="1" dirty="0" smtClean="0"/>
              <a:t>Qu’est-ce </a:t>
            </a:r>
            <a:r>
              <a:rPr lang="fr-FR" sz="1800" b="1" dirty="0"/>
              <a:t>que les enfants font dans les cours par une belle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fr-FR" sz="1800" b="1" dirty="0" smtClean="0"/>
              <a:t>journée </a:t>
            </a:r>
            <a:r>
              <a:rPr lang="fr-FR" sz="1800" b="1" dirty="0"/>
              <a:t>d’hiver </a:t>
            </a:r>
            <a:r>
              <a:rPr lang="fr-FR" sz="1800" b="1" dirty="0" smtClean="0"/>
              <a:t>?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dirty="0" smtClean="0"/>
              <a:t>14.</a:t>
            </a:r>
            <a:r>
              <a:rPr lang="fr-FR" sz="1800" b="1" dirty="0" smtClean="0"/>
              <a:t>Aimez- vous quand la neige tombe à gros flocons, et quand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fr-FR" sz="1800" b="1" dirty="0"/>
              <a:t>	 le vent souffle et frappe aux carreaux </a:t>
            </a:r>
            <a:r>
              <a:rPr lang="fr-FR" sz="1800" b="1" dirty="0" smtClean="0"/>
              <a:t>?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dirty="0" smtClean="0"/>
              <a:t>15.</a:t>
            </a:r>
            <a:r>
              <a:rPr lang="fr-FR" sz="1800" b="1" dirty="0" smtClean="0"/>
              <a:t>Est- ce que l’hiver russe est beau ? Quel charme a-t-il ?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sz="1800" b="1" smtClean="0"/>
              <a:t>16.</a:t>
            </a:r>
            <a:r>
              <a:rPr lang="fr-FR" sz="1800" b="1" smtClean="0"/>
              <a:t>En </a:t>
            </a:r>
            <a:r>
              <a:rPr lang="fr-FR" sz="1800" b="1" dirty="0" smtClean="0"/>
              <a:t>quel mois l’hiver touche- t – il à sa fin ?</a:t>
            </a:r>
            <a:endParaRPr lang="ru-RU" sz="1800" b="1" dirty="0"/>
          </a:p>
        </p:txBody>
      </p:sp>
      <p:pic>
        <p:nvPicPr>
          <p:cNvPr id="21509" name="Picture 5" descr="0_21e77_af9e9f9a_XS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1338" y="1989138"/>
            <a:ext cx="173196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4763"/>
            <a:ext cx="913765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</TotalTime>
  <Words>277</Words>
  <Application>Microsoft Office PowerPoint</Application>
  <PresentationFormat>Экран (4:3)</PresentationFormat>
  <Paragraphs>53</Paragraphs>
  <Slides>15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Script MT Bold</vt:lpstr>
      <vt:lpstr>Оформление по умолчанию</vt:lpstr>
      <vt:lpstr>Государственное образовательное учреждение средняя образовательная школа № 282 с углубленным изучением французского языка Кировский район Санкт-Петербург           КРАСНОВА Л.М.       Учитель-эксперт                              по преподаванию                                                      французского языка в средней школе                                   Эксперт Единого Государственного                                      Экзамена по французскому языку                 </vt:lpstr>
      <vt:lpstr>L’hiver</vt:lpstr>
      <vt:lpstr>L’hiver</vt:lpstr>
      <vt:lpstr>Слайд 4</vt:lpstr>
      <vt:lpstr>On peut faire........  ?  ............  ?</vt:lpstr>
      <vt:lpstr>Слайд 6</vt:lpstr>
      <vt:lpstr>On peut jouer au ....... ?</vt:lpstr>
      <vt:lpstr> Parlez de l’hiver. N’oubliez pas de répondre aux questions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Dnsoft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nadezhda.pronskaya</cp:lastModifiedBy>
  <cp:revision>65</cp:revision>
  <dcterms:created xsi:type="dcterms:W3CDTF">2008-11-11T01:30:02Z</dcterms:created>
  <dcterms:modified xsi:type="dcterms:W3CDTF">2011-03-29T08:37:18Z</dcterms:modified>
</cp:coreProperties>
</file>