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263" r:id="rId4"/>
    <p:sldId id="266" r:id="rId5"/>
    <p:sldId id="271" r:id="rId6"/>
    <p:sldId id="290" r:id="rId7"/>
    <p:sldId id="265" r:id="rId8"/>
    <p:sldId id="279" r:id="rId9"/>
    <p:sldId id="277" r:id="rId10"/>
    <p:sldId id="269" r:id="rId11"/>
    <p:sldId id="280" r:id="rId12"/>
    <p:sldId id="289" r:id="rId13"/>
    <p:sldId id="281" r:id="rId14"/>
    <p:sldId id="303" r:id="rId15"/>
    <p:sldId id="282" r:id="rId16"/>
    <p:sldId id="283" r:id="rId17"/>
    <p:sldId id="274" r:id="rId18"/>
    <p:sldId id="284" r:id="rId19"/>
    <p:sldId id="304" r:id="rId20"/>
    <p:sldId id="285" r:id="rId21"/>
    <p:sldId id="275" r:id="rId22"/>
    <p:sldId id="286" r:id="rId23"/>
    <p:sldId id="307" r:id="rId24"/>
    <p:sldId id="30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60" autoAdjust="0"/>
    <p:restoredTop sz="94660"/>
  </p:normalViewPr>
  <p:slideViewPr>
    <p:cSldViewPr>
      <p:cViewPr varScale="1">
        <p:scale>
          <a:sx n="100" d="100"/>
          <a:sy n="100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A2E1-143F-4DAF-A2E2-582367482842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B58E-9E3C-4618-AA87-10D9F8E2F5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B58E-9E3C-4618-AA87-10D9F8E2F5E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B58E-9E3C-4618-AA87-10D9F8E2F5E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11439-E456-4B2B-A39F-8FEB66B552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A1B-F007-4DB5-90A7-59B9B962089C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2EF5-27FD-449D-9F48-3228F568C7A1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ED-D4FD-448D-9E8E-077FFC03FBE4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FB1F-1E90-4DD5-A62E-8D24A3E8D8CC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5DBF-B332-4C8B-B8FD-D30C9920B36E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378E-DED4-43D3-B9F1-103356D10DBC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990C-E736-41A8-A150-6AA66DD0AEFE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57F7-311A-43C0-885F-DEC38D1A01A4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F02-FB21-4D5C-A8E0-A8F346B05874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8E54-2375-4890-A725-5C023B1A7F72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ECE8-788D-40C6-8686-C6108DAC7B16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FE220-153B-4CF7-92B8-C08863C5D222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Михеева Е. А. Экскурсия в город Мастеров и </a:t>
            </a:r>
            <a:r>
              <a:rPr lang="ru-RU" dirty="0" err="1" smtClean="0"/>
              <a:t>Мастериц.Внекласное</a:t>
            </a:r>
            <a:r>
              <a:rPr lang="ru-RU" dirty="0" smtClean="0"/>
              <a:t> мероприятие. ВиЭксМ 2010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84C6-8DB9-4314-B8E6-F8F3861C8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image" Target="../media/image34.gif"/><Relationship Id="rId7" Type="http://schemas.openxmlformats.org/officeDocument/2006/relationships/image" Target="../media/image3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5.gif"/><Relationship Id="rId9" Type="http://schemas.openxmlformats.org/officeDocument/2006/relationships/image" Target="../media/image4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5" Type="http://schemas.openxmlformats.org/officeDocument/2006/relationships/image" Target="../media/image42.gif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43.jpeg"/><Relationship Id="rId21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7" Type="http://schemas.openxmlformats.org/officeDocument/2006/relationships/image" Target="../media/image47.tiff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9.jpeg"/><Relationship Id="rId16" Type="http://schemas.openxmlformats.org/officeDocument/2006/relationships/image" Target="../media/image56.jpeg"/><Relationship Id="rId20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5.jpeg"/><Relationship Id="rId3" Type="http://schemas.openxmlformats.org/officeDocument/2006/relationships/image" Target="../media/image66.tiff"/><Relationship Id="rId7" Type="http://schemas.openxmlformats.org/officeDocument/2006/relationships/image" Target="../media/image70.jpeg"/><Relationship Id="rId12" Type="http://schemas.openxmlformats.org/officeDocument/2006/relationships/image" Target="../media/image74.tiff"/><Relationship Id="rId2" Type="http://schemas.openxmlformats.org/officeDocument/2006/relationships/image" Target="../media/image65.jpeg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tiff"/><Relationship Id="rId11" Type="http://schemas.openxmlformats.org/officeDocument/2006/relationships/image" Target="../media/image60.gif"/><Relationship Id="rId5" Type="http://schemas.openxmlformats.org/officeDocument/2006/relationships/image" Target="../media/image68.tiff"/><Relationship Id="rId15" Type="http://schemas.openxmlformats.org/officeDocument/2006/relationships/image" Target="../media/image77.jpeg"/><Relationship Id="rId10" Type="http://schemas.openxmlformats.org/officeDocument/2006/relationships/image" Target="../media/image73.jpeg"/><Relationship Id="rId4" Type="http://schemas.openxmlformats.org/officeDocument/2006/relationships/image" Target="../media/image67.tiff"/><Relationship Id="rId9" Type="http://schemas.openxmlformats.org/officeDocument/2006/relationships/image" Target="../media/image72.jpeg"/><Relationship Id="rId1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30.jpeg"/><Relationship Id="rId7" Type="http://schemas.openxmlformats.org/officeDocument/2006/relationships/image" Target="../media/image8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79.jpeg"/><Relationship Id="rId4" Type="http://schemas.openxmlformats.org/officeDocument/2006/relationships/image" Target="../media/image14.jpeg"/><Relationship Id="rId9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91;&#1090;&#1077;&#1096;&#1077;&#1089;&#1090;&#1074;&#1080;&#1077;%20&#1074;%20&#1075;&#1086;&#1088;&#1086;&#1076;%20&#1084;&#1072;&#1089;&#1090;&#1077;&#1088;&#1086;&#1074;%20&#1080;%20&#1084;&#1072;&#1089;&#1090;&#1077;&#1088;&#1080;&#1094;1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5-1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70872">
            <a:off x="2427088" y="3604758"/>
            <a:ext cx="2976586" cy="2452683"/>
          </a:xfrm>
          <a:prstGeom prst="rect">
            <a:avLst/>
          </a:prstGeom>
        </p:spPr>
      </p:pic>
      <p:pic>
        <p:nvPicPr>
          <p:cNvPr id="3" name="Рисунок 2" descr="C17-2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4643446"/>
            <a:ext cx="1000132" cy="13784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7715273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Экскурсия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город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МАСТЕРОВ И МАСТЕРИЦ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(конкурс-викторина)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643446"/>
            <a:ext cx="364333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Михеева Елена Александровна,</a:t>
            </a:r>
          </a:p>
          <a:p>
            <a:pPr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технологии</a:t>
            </a:r>
          </a:p>
          <a:p>
            <a:pPr>
              <a:defRPr/>
            </a:pP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МОУ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«Средняя школа №6»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Когалым</a:t>
            </a:r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03-1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714884"/>
            <a:ext cx="671712" cy="1414639"/>
          </a:xfrm>
          <a:prstGeom prst="rect">
            <a:avLst/>
          </a:prstGeom>
        </p:spPr>
      </p:pic>
      <p:pic>
        <p:nvPicPr>
          <p:cNvPr id="7" name="Рисунок 6" descr="C41-0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643446"/>
            <a:ext cx="642942" cy="123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258E-6 L -0.08646 0.094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14348" y="0"/>
            <a:ext cx="7264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Ответы задания</a:t>
            </a:r>
            <a:endParaRPr lang="ru-RU" sz="32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иглапад-а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1572776" cy="22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5786" y="1785926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Игла, утюг, ножницы.</a:t>
            </a:r>
            <a:endParaRPr lang="ru-RU" sz="4000" b="1" i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4348" y="571480"/>
            <a:ext cx="72644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Команда «Девицы – мастерицы»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10" y="2714620"/>
            <a:ext cx="72644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Команда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«Мастера - умельцы»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7224" y="4143380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Пила, молоток, сверло.</a:t>
            </a:r>
            <a:endParaRPr lang="ru-RU" sz="4000" b="1" i="1" dirty="0">
              <a:solidFill>
                <a:srgbClr val="5F5F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ножн-ан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960396">
            <a:off x="7014822" y="1968334"/>
            <a:ext cx="1190734" cy="11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273.t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BF1E9"/>
              </a:clrFrom>
              <a:clrTo>
                <a:srgbClr val="FBF1E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58082" y="928670"/>
            <a:ext cx="1357322" cy="904881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 descr="C16-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78380" y="4159872"/>
            <a:ext cx="1230225" cy="1795949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 descr="img474.tif"/>
          <p:cNvPicPr>
            <a:picLocks noChangeAspect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>
          <a:xfrm rot="18804986">
            <a:off x="2989012" y="5142163"/>
            <a:ext cx="1772961" cy="92869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8" name="Рисунок 17" descr="img476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3487747">
            <a:off x="1199527" y="4754644"/>
            <a:ext cx="676064" cy="185861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9" name="Рисунок 18" descr="img477.t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495877">
            <a:off x="5761045" y="4722065"/>
            <a:ext cx="815977" cy="152467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0" name="Пятиугольник 19">
            <a:hlinkClick r:id="rId10" action="ppaction://hlinkpres?slideindex=7&amp;slidetitle=Слайд 7"/>
          </p:cNvPr>
          <p:cNvSpPr/>
          <p:nvPr/>
        </p:nvSpPr>
        <p:spPr>
          <a:xfrm>
            <a:off x="6000760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10" action="ppaction://hlinkpres?slideindex=7&amp;slidetitle=Слайд 7"/>
              </a:rPr>
              <a:t>Следующая остановка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14612" cy="2714620"/>
          </a:xfrm>
          <a:prstGeom prst="snip1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24" y="0"/>
            <a:ext cx="785818" cy="982270"/>
          </a:xfrm>
          <a:prstGeom prst="snip1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715016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2&amp;slidetitle=Слайд 12"/>
              </a:rPr>
              <a:t>ЗАДАНИЕ  КОМАНДАМ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00462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ЭРУДИТОВ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Detskie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49" y="1285860"/>
            <a:ext cx="2596491" cy="4286280"/>
          </a:xfrm>
          <a:prstGeom prst="parallelogram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20841225">
            <a:off x="1704814" y="2778081"/>
            <a:ext cx="4100274" cy="2323866"/>
          </a:xfrm>
          <a:prstGeom prst="wedgeRoundRectCallout">
            <a:avLst>
              <a:gd name="adj1" fmla="val 89052"/>
              <a:gd name="adj2" fmla="val -296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задаются одновременно обеим командам. Право ответа получает быстрее среагировавшая команда 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88" y="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 rot="5400000">
            <a:off x="-2509837" y="2952750"/>
            <a:ext cx="600075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19050" cap="sq">
                  <a:solidFill>
                    <a:srgbClr val="E6B9B8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Блиц-опрос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428861" y="0"/>
            <a:ext cx="6715140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означает гигроскопичность?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43108" y="714356"/>
            <a:ext cx="7000892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Винты и шурупы можно ввернуть и вывернуть с помощью…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57438" y="1357298"/>
            <a:ext cx="6786562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3.Как называется блюдо, блюдо приготовленное из взбитых яиц?   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28860" y="2357430"/>
            <a:ext cx="6715140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Медь – металл какого цвета?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357422" y="3286124"/>
            <a:ext cx="6786578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Масштаб 1:4 указывает, что чертеж выполнен с уменьшением или увеличением?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928813" y="4286256"/>
            <a:ext cx="7215187" cy="3698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Киянка-это представительница народов Азии или что-то другое?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3108" y="357166"/>
            <a:ext cx="7000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способность волокон поглощать влагу из окружающей среды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43702" y="1000108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Отвертки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5206" y="2000240"/>
            <a:ext cx="100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Омлет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72298" y="2857496"/>
            <a:ext cx="207170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Красноватого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43636" y="3857628"/>
            <a:ext cx="300036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уменьшением в 4 раза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57950" y="4714884"/>
            <a:ext cx="278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Деревянный молоток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0184" y="5143512"/>
            <a:ext cx="52738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называются нити идущие вдоль кромки?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58016" y="5572140"/>
            <a:ext cx="2285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Нитями основы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9" name="Picture 6" descr="вася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000108"/>
            <a:ext cx="2950561" cy="51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366940" y="6072206"/>
            <a:ext cx="37770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8. Для чего необходим коловорот?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57554" y="6488668"/>
            <a:ext cx="5786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Это приспособление для вращения сверл и отверток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ятиугольник 23">
            <a:hlinkClick r:id="rId6" action="ppaction://hlinkpres?slideindex=7&amp;slidetitle=Слайд 7"/>
          </p:cNvPr>
          <p:cNvSpPr/>
          <p:nvPr/>
        </p:nvSpPr>
        <p:spPr>
          <a:xfrm>
            <a:off x="0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6" action="ppaction://hlinkpres?slideindex=7&amp;slidetitle=Слайд 7"/>
              </a:rPr>
              <a:t>Следующая остановка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23562" grpId="0" animBg="1"/>
      <p:bldP spid="23564" grpId="0" animBg="1"/>
      <p:bldP spid="23565" grpId="0" animBg="1"/>
      <p:bldP spid="16" grpId="0"/>
      <p:bldP spid="17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00298" cy="2714620"/>
          </a:xfrm>
          <a:prstGeom prst="round1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0"/>
            <a:ext cx="785818" cy="9822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857892"/>
            <a:ext cx="6858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4&amp;slidetitle=Слайд 14"/>
              </a:rPr>
              <a:t>ЗАДАНИЕ  КОМАНДАМ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0"/>
            <a:ext cx="5429288" cy="2185214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 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НАРОДНОГО ТВОРЧЕСТВА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etskie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509" y="1714488"/>
            <a:ext cx="2596491" cy="4214842"/>
          </a:xfrm>
          <a:prstGeom prst="parallelogram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 rot="20841225">
            <a:off x="1682415" y="2963788"/>
            <a:ext cx="4660756" cy="2181354"/>
          </a:xfrm>
          <a:prstGeom prst="wedgeRoundRectCallout">
            <a:avLst>
              <a:gd name="adj1" fmla="val 76773"/>
              <a:gd name="adj2" fmla="val -1539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Проведем небольшую экскурсию по залам музея. Каждая команда по очереди определяет  технику выполнения.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20841225">
            <a:off x="550383" y="2370883"/>
            <a:ext cx="5681430" cy="3047328"/>
          </a:xfrm>
          <a:prstGeom prst="wedgeRoundRectCallout">
            <a:avLst>
              <a:gd name="adj1" fmla="val 71689"/>
              <a:gd name="adj2" fmla="val -2909"/>
              <a:gd name="adj3" fmla="val 16667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69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мы знаем, как невероятно богата наша Родина своими промыслами. В музее представлена выставка работ наших мастеров – умельцев. Работы выполнены в разных техниках.  Вы наверное тоже с ними знакомы?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 descr="Крупная сетка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8280400" cy="4572032"/>
          </a:xfrm>
          <a:blipFill>
            <a:blip r:embed="rId3"/>
            <a:tile tx="0" ty="0" sx="100000" sy="100000" flip="none" algn="tl"/>
          </a:blipFill>
          <a:ln w="76200" cmpd="tri">
            <a:solidFill>
              <a:schemeClr val="tx2">
                <a:lumMod val="75000"/>
              </a:schemeClr>
            </a:solidFill>
          </a:ln>
          <a:effectLst>
            <a:outerShdw dist="107763" dir="8100000" algn="ctr" rotWithShape="0">
              <a:srgbClr val="FF89FF">
                <a:alpha val="50000"/>
              </a:srgbClr>
            </a:outerShdw>
          </a:effectLst>
        </p:spPr>
        <p:txBody>
          <a:bodyPr/>
          <a:lstStyle/>
          <a:p>
            <a:pPr algn="ctr">
              <a:buFontTx/>
              <a:buNone/>
            </a:pP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1994" name="Picture 10" descr="Плетение000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596" y="2357430"/>
            <a:ext cx="3786214" cy="3857652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995" name="Picture 11" descr="ткачество000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29124" y="2357430"/>
            <a:ext cx="3857652" cy="3786214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" name="Пятиугольник 12"/>
          <p:cNvGrpSpPr>
            <a:grpSpLocks/>
          </p:cNvGrpSpPr>
          <p:nvPr/>
        </p:nvGrpSpPr>
        <p:grpSpPr bwMode="auto">
          <a:xfrm>
            <a:off x="8516936" y="2429955"/>
            <a:ext cx="1341436" cy="2877401"/>
            <a:chOff x="5008" y="1457"/>
            <a:chExt cx="845" cy="1227"/>
          </a:xfrm>
        </p:grpSpPr>
        <p:pic>
          <p:nvPicPr>
            <p:cNvPr id="41998" name="Пятиугольник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8" y="1609"/>
              <a:ext cx="395" cy="1075"/>
            </a:xfrm>
            <a:prstGeom prst="rect">
              <a:avLst/>
            </a:prstGeom>
            <a:noFill/>
          </p:spPr>
        </p:pic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5445" y="1457"/>
              <a:ext cx="408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42001" name="Picture 17" descr="ткачество0005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28596" y="2357430"/>
            <a:ext cx="2708454" cy="378621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42002" name="Picture 18" descr="ткачество000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429256" y="2357430"/>
            <a:ext cx="2500330" cy="3850509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2003" name="Picture 19" descr="ткачество0006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3286116" y="2357430"/>
            <a:ext cx="2000250" cy="3790950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42004" name="Picture 20" descr="acb86659409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643570" y="2500306"/>
            <a:ext cx="2365365" cy="3643338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2005" name="Picture 21" descr="Koeh-068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00034" y="2500306"/>
            <a:ext cx="2500330" cy="3714776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2006" name="Picture 22" descr="259092176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3071802" y="2857496"/>
            <a:ext cx="2428892" cy="3071834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1991" name="Picture 7" descr="Pharaoh_mummy_from_Cairo_museum_before1920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286380" y="2500306"/>
            <a:ext cx="2869588" cy="364333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2009" name="Picture 25" descr="0_40cc_3547a795_XL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2928926" y="2500306"/>
            <a:ext cx="2214578" cy="3741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2010" name="Picture 26" descr="teikov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2500306"/>
            <a:ext cx="2381267" cy="37147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2013" name="Picture 29" descr="1247859004_Len_posevnoiy_1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3857620" y="2571744"/>
            <a:ext cx="4071966" cy="364333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2014" name="Picture 30" descr="PGU%20(2)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357158" y="2428868"/>
            <a:ext cx="3286148" cy="371477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2015" name="Picture 31" descr="len2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357158" y="2571744"/>
            <a:ext cx="3714999" cy="35719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2016" name="Picture 32" descr="56"/>
          <p:cNvPicPr>
            <a:picLocks noChangeAspect="1"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4214810" y="2571744"/>
            <a:ext cx="3786214" cy="35719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3" name="Рисунок 22" descr="btn_on_08.gif"/>
          <p:cNvPicPr>
            <a:picLocks noChangeAspect="1"/>
          </p:cNvPicPr>
          <p:nvPr/>
        </p:nvPicPr>
        <p:blipFill>
          <a:blip r:embed="rId20"/>
          <a:srcRect l="7700" r="64576"/>
          <a:stretch>
            <a:fillRect/>
          </a:stretch>
        </p:blipFill>
        <p:spPr>
          <a:xfrm>
            <a:off x="7143768" y="0"/>
            <a:ext cx="2000232" cy="12223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2" name="Скругленная прямоугольная выноска 21"/>
          <p:cNvSpPr/>
          <p:nvPr/>
        </p:nvSpPr>
        <p:spPr>
          <a:xfrm rot="21194490">
            <a:off x="2277067" y="187733"/>
            <a:ext cx="3264569" cy="1255298"/>
          </a:xfrm>
          <a:prstGeom prst="wedgeRoundRectCallout">
            <a:avLst>
              <a:gd name="adj1" fmla="val 117713"/>
              <a:gd name="adj2" fmla="val 781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какой технике выполнены все эти изделия?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ятиугольник 23">
            <a:hlinkClick r:id="rId21" action="ppaction://hlinkpres?slideindex=7&amp;slidetitle=Слайд 7"/>
          </p:cNvPr>
          <p:cNvSpPr/>
          <p:nvPr/>
        </p:nvSpPr>
        <p:spPr>
          <a:xfrm>
            <a:off x="6143636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21" action="ppaction://hlinkpres?slideindex=7&amp;slidetitle=Слайд 7"/>
              </a:rPr>
              <a:t>Следующая остановка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14546" cy="2643182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72" y="0"/>
            <a:ext cx="785818" cy="982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28926" y="0"/>
            <a:ext cx="4786346" cy="2308324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 БЕЗОПАСНОСТЬ ТРУДОВЫХ ДЕЛ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Detskie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2143116"/>
            <a:ext cx="2596491" cy="4214842"/>
          </a:xfrm>
          <a:prstGeom prst="parallelogram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 rot="20841225">
            <a:off x="1843962" y="2626395"/>
            <a:ext cx="4748910" cy="3014301"/>
          </a:xfrm>
          <a:prstGeom prst="wedgeRoundRectCallout">
            <a:avLst>
              <a:gd name="adj1" fmla="val 67239"/>
              <a:gd name="adj2" fmla="val 632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Нашим участникам заранее было дано задание придумать юмористические правила, сценки по правилам безопасности.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они нас познакомят со своими идеями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ятиугольник 11">
            <a:hlinkClick r:id="rId6" action="ppaction://hlinkpres?slideindex=7&amp;slidetitle=Слайд 7"/>
          </p:cNvPr>
          <p:cNvSpPr/>
          <p:nvPr/>
        </p:nvSpPr>
        <p:spPr>
          <a:xfrm>
            <a:off x="5000628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6" action="ppaction://hlinkpres?slideindex=7&amp;slidetitle=Слайд 7"/>
              </a:rPr>
              <a:t>Следующая остановка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20841225">
            <a:off x="1122855" y="2772477"/>
            <a:ext cx="5432398" cy="3028580"/>
          </a:xfrm>
          <a:prstGeom prst="wedgeRoundRectCallout">
            <a:avLst>
              <a:gd name="adj1" fmla="val 67747"/>
              <a:gd name="adj2" fmla="val 346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вам часто приходится орудовать  иглой, ножницами, резать ножом и другими инструментами. Взрослые постоянно повторяют одни и те же слова об осторожности.  А это так надоедает!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86050" cy="271462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0"/>
            <a:ext cx="785818" cy="9822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564357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7&amp;slidetitle=Слайд 17"/>
              </a:rPr>
              <a:t>ЗАДАНИЕ  КОМАНДАМ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0"/>
            <a:ext cx="4071966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Остановка </a:t>
            </a:r>
          </a:p>
          <a:p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УМЕЛЫЕ РУКИ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etskie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509" y="1714488"/>
            <a:ext cx="2596491" cy="4214842"/>
          </a:xfrm>
          <a:prstGeom prst="parallelogram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20841225">
            <a:off x="1138872" y="2901766"/>
            <a:ext cx="4589213" cy="2428868"/>
          </a:xfrm>
          <a:prstGeom prst="wedgeRoundRectCallout">
            <a:avLst>
              <a:gd name="adj1" fmla="val 89442"/>
              <a:gd name="adj2" fmla="val -166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Ребята!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 показали хорошие теоретические знания. Я бы хотел посмотреть как вы умеете работать руками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74.tif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5072066" y="1643050"/>
            <a:ext cx="2357454" cy="2357454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 descr="img475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1714488"/>
            <a:ext cx="2357454" cy="2444767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68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 КОМАНДАМ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4691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«Девицы – мастерицы»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5767" y="928670"/>
            <a:ext cx="4318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«Мастера - умельцы»</a:t>
            </a:r>
            <a:endParaRPr lang="ru-RU" sz="3200" dirty="0"/>
          </a:p>
        </p:txBody>
      </p:sp>
      <p:pic>
        <p:nvPicPr>
          <p:cNvPr id="7" name="Рисунок 6" descr="C21-1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1678"/>
            <a:ext cx="1352801" cy="1571636"/>
          </a:xfrm>
          <a:prstGeom prst="rect">
            <a:avLst/>
          </a:prstGeom>
        </p:spPr>
      </p:pic>
      <p:sp>
        <p:nvSpPr>
          <p:cNvPr id="9" name="Пятиугольник 8">
            <a:hlinkClick r:id="rId6" action="ppaction://hlinkpres?slideindex=7&amp;slidetitle=Слайд 7"/>
          </p:cNvPr>
          <p:cNvSpPr/>
          <p:nvPr/>
        </p:nvSpPr>
        <p:spPr>
          <a:xfrm>
            <a:off x="6000760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6" action="ppaction://hlinkpres?slideindex=7&amp;slidetitle=Слайд 7"/>
              </a:rPr>
              <a:t>Следующая остановка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2" name="Рисунок 11" descr="C26-09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00958" y="2214554"/>
            <a:ext cx="1357322" cy="157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3504" y="4357694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Ремонт мебели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Прикрепить ножку табуретки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357694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одежды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Пришить пуговицы  двух видов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86050" cy="271462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24" y="0"/>
            <a:ext cx="785818" cy="98227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20841225">
            <a:off x="731042" y="2613711"/>
            <a:ext cx="4589213" cy="2618848"/>
          </a:xfrm>
          <a:prstGeom prst="wedgeRoundRectCallout">
            <a:avLst>
              <a:gd name="adj1" fmla="val 99175"/>
              <a:gd name="adj2" fmla="val 52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команды соревнуются.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наших болельщиков тоже много смекалистых. Не правда ли? Предлагаю болельщикам помочь командам на этой остановке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86454"/>
            <a:ext cx="8215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9&amp;slidetitle=Слайд 19"/>
              </a:rPr>
              <a:t>ЗАДАНИЕ  БОЛЕЛЬЩИКАМ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0"/>
            <a:ext cx="4143404" cy="1569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etskie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509" y="1714488"/>
            <a:ext cx="2596491" cy="4214842"/>
          </a:xfrm>
          <a:prstGeom prst="parallelogram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tn_on_08.gif"/>
          <p:cNvPicPr>
            <a:picLocks noChangeAspect="1"/>
          </p:cNvPicPr>
          <p:nvPr/>
        </p:nvPicPr>
        <p:blipFill>
          <a:blip r:embed="rId3"/>
          <a:srcRect l="7700" r="64576"/>
          <a:stretch>
            <a:fillRect/>
          </a:stretch>
        </p:blipFill>
        <p:spPr>
          <a:xfrm>
            <a:off x="7143768" y="0"/>
            <a:ext cx="2000232" cy="12223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 rot="21194490">
            <a:off x="2002092" y="282744"/>
            <a:ext cx="3545154" cy="1176524"/>
          </a:xfrm>
          <a:prstGeom prst="wedgeRoundRectCallout">
            <a:avLst>
              <a:gd name="adj1" fmla="val 117713"/>
              <a:gd name="adj2" fmla="val 781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Закончи пословицу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435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Сделал дело…</a:t>
            </a:r>
          </a:p>
          <a:p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Дело мастера…</a:t>
            </a:r>
          </a:p>
          <a:p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посеешь…</a:t>
            </a:r>
          </a:p>
          <a:p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Делу время…</a:t>
            </a:r>
          </a:p>
          <a:p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Терпение и труд…</a:t>
            </a:r>
          </a:p>
          <a:p>
            <a:pPr>
              <a:buFont typeface="Wingdings" pitchFamily="2" charset="2"/>
              <a:buChar char="v"/>
            </a:pPr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Поспешишь…</a:t>
            </a:r>
          </a:p>
          <a:p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Семь раз отмерь…</a:t>
            </a:r>
          </a:p>
          <a:p>
            <a:endParaRPr lang="ru-RU" sz="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Лес рубят…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57161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гуляй смело.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221455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боится.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278605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пожнешь.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342900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потехе час.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400050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перетрут.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464344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людей насмешишь.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521495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раз отрежь.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585789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щепки летят.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>
            <a:hlinkClick r:id="rId4" action="ppaction://hlinkpres?slideindex=7&amp;slidetitle=Слайд 7"/>
          </p:cNvPr>
          <p:cNvSpPr/>
          <p:nvPr/>
        </p:nvSpPr>
        <p:spPr>
          <a:xfrm>
            <a:off x="6000760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4" action="ppaction://hlinkpres?slideindex=7&amp;slidetitle=Слайд 7"/>
              </a:rPr>
              <a:t>Следующая остановка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~3.JPG"/>
          <p:cNvPicPr>
            <a:picLocks noChangeAspect="1"/>
          </p:cNvPicPr>
          <p:nvPr/>
        </p:nvPicPr>
        <p:blipFill>
          <a:blip r:embed="rId3" cstate="email">
            <a:lum bright="12000" contrast="-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572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 друзья!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отправимся на экскурсию в город Мастеров и Мастериц.  В этом городе очень интересные правила  дорожного движения городского  транспорта.  На некоторых остановках нам придется выполнять задание и только потом мы продолжим нашу экскурсию.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05-1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1859" y="5739084"/>
            <a:ext cx="1393647" cy="457688"/>
          </a:xfrm>
          <a:prstGeom prst="rect">
            <a:avLst/>
          </a:prstGeom>
        </p:spPr>
      </p:pic>
      <p:pic>
        <p:nvPicPr>
          <p:cNvPr id="7" name="Рисунок 6" descr="C05-1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805690"/>
            <a:ext cx="890054" cy="582293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27086E-6 L -0.17344 0.0314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6 -0.01317 C -0.36302 -0.00462 -0.63316 0.00601 -0.78021 0.02242 C -0.92639 0.03813 -0.94219 0.07257 -0.97431 0.08112 " pathEditMode="relative" rAng="0" ptsTypes="aaA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86050" cy="271462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0"/>
            <a:ext cx="785818" cy="98227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20841225">
            <a:off x="881864" y="2844936"/>
            <a:ext cx="4700659" cy="2230380"/>
          </a:xfrm>
          <a:prstGeom prst="wedgeRoundRectCallout">
            <a:avLst>
              <a:gd name="adj1" fmla="val 84512"/>
              <a:gd name="adj2" fmla="val 245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Ребята!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комнате находок поступило много различных вещей. Надо разыскать их владельцев; сообщить их профессии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1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21&amp;slidetitle=Слайд 21"/>
              </a:rPr>
              <a:t>ЗАДАНИЕ  КОМАНДАМ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0"/>
            <a:ext cx="4929222" cy="2308324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ЗАБЫТЫХ ВЕЩЕЙ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etskie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526" y="2500306"/>
            <a:ext cx="2508474" cy="4071966"/>
          </a:xfrm>
          <a:prstGeom prst="parallelogram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79.tif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28662" y="5286388"/>
            <a:ext cx="4048125" cy="1428736"/>
          </a:xfrm>
          <a:prstGeom prst="pentagon">
            <a:avLst/>
          </a:prstGeom>
        </p:spPr>
      </p:pic>
      <p:sp>
        <p:nvSpPr>
          <p:cNvPr id="5" name="Шестиугольник 4"/>
          <p:cNvSpPr/>
          <p:nvPr/>
        </p:nvSpPr>
        <p:spPr>
          <a:xfrm>
            <a:off x="0" y="1857364"/>
            <a:ext cx="5572132" cy="405767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474.tif"/>
          <p:cNvPicPr>
            <a:picLocks noChangeAspect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>
          <a:xfrm rot="5995992">
            <a:off x="2338733" y="4898605"/>
            <a:ext cx="1238259" cy="857256"/>
          </a:xfrm>
          <a:prstGeom prst="trapezoid">
            <a:avLst/>
          </a:prstGeom>
        </p:spPr>
      </p:pic>
      <p:pic>
        <p:nvPicPr>
          <p:cNvPr id="7" name="Рисунок 6" descr="img480.tif"/>
          <p:cNvPicPr>
            <a:picLocks noChangeAspect="1"/>
          </p:cNvPicPr>
          <p:nvPr/>
        </p:nvPicPr>
        <p:blipFill>
          <a:blip r:embed="rId5" cstate="email">
            <a:lum contrast="30000"/>
          </a:blip>
          <a:stretch>
            <a:fillRect/>
          </a:stretch>
        </p:blipFill>
        <p:spPr>
          <a:xfrm>
            <a:off x="0" y="0"/>
            <a:ext cx="1643042" cy="1785925"/>
          </a:xfrm>
          <a:prstGeom prst="snipRound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 descr="img476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7402581">
            <a:off x="771683" y="2950840"/>
            <a:ext cx="921417" cy="2378877"/>
          </a:xfrm>
          <a:prstGeom prst="rect">
            <a:avLst/>
          </a:prstGeom>
        </p:spPr>
      </p:pic>
      <p:pic>
        <p:nvPicPr>
          <p:cNvPr id="13" name="Рисунок 12" descr="C45-1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501"/>
          <a:stretch>
            <a:fillRect/>
          </a:stretch>
        </p:blipFill>
        <p:spPr>
          <a:xfrm rot="16200000">
            <a:off x="1053943" y="4946794"/>
            <a:ext cx="1046274" cy="868205"/>
          </a:xfrm>
          <a:prstGeom prst="snip2SameRect">
            <a:avLst/>
          </a:prstGeom>
        </p:spPr>
      </p:pic>
      <p:pic>
        <p:nvPicPr>
          <p:cNvPr id="17" name="Рисунок 16" descr="File015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1142976" cy="2357430"/>
          </a:xfrm>
          <a:prstGeom prst="rect">
            <a:avLst/>
          </a:prstGeom>
        </p:spPr>
      </p:pic>
      <p:pic>
        <p:nvPicPr>
          <p:cNvPr id="18" name="Рисунок 17" descr="File019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9914027">
            <a:off x="2738519" y="2295874"/>
            <a:ext cx="881052" cy="92868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Рисунок 18" descr="File0191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3628960">
            <a:off x="3616518" y="2957186"/>
            <a:ext cx="2071702" cy="57150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2" name="Рисунок 21" descr="btn_on_08.gif"/>
          <p:cNvPicPr>
            <a:picLocks noChangeAspect="1"/>
          </p:cNvPicPr>
          <p:nvPr/>
        </p:nvPicPr>
        <p:blipFill>
          <a:blip r:embed="rId11"/>
          <a:srcRect l="7700" r="64576"/>
          <a:stretch>
            <a:fillRect/>
          </a:stretch>
        </p:blipFill>
        <p:spPr>
          <a:xfrm>
            <a:off x="7143768" y="0"/>
            <a:ext cx="2000232" cy="12223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3" name="Скругленная прямоугольная выноска 22"/>
          <p:cNvSpPr/>
          <p:nvPr/>
        </p:nvSpPr>
        <p:spPr>
          <a:xfrm rot="21194490">
            <a:off x="1847617" y="291865"/>
            <a:ext cx="3700167" cy="1176524"/>
          </a:xfrm>
          <a:prstGeom prst="wedgeRoundRectCallout">
            <a:avLst>
              <a:gd name="adj1" fmla="val 115401"/>
              <a:gd name="adj2" fmla="val 344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Определите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владельцев этих вещей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7818" y="1357298"/>
            <a:ext cx="3643306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профессий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Плотник 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Пекарь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Слесарь 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Вышивальщица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Портной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Слесарь – сантехник</a:t>
            </a:r>
          </a:p>
        </p:txBody>
      </p:sp>
      <p:pic>
        <p:nvPicPr>
          <p:cNvPr id="26" name="Рисунок 25" descr="img482.tif"/>
          <p:cNvPicPr>
            <a:picLocks noChangeAspect="1"/>
          </p:cNvPicPr>
          <p:nvPr/>
        </p:nvPicPr>
        <p:blipFill>
          <a:blip r:embed="rId12" cstate="email">
            <a:lum contrast="30000"/>
          </a:blip>
          <a:stretch>
            <a:fillRect/>
          </a:stretch>
        </p:blipFill>
        <p:spPr>
          <a:xfrm>
            <a:off x="3500430" y="4143380"/>
            <a:ext cx="1165900" cy="766763"/>
          </a:xfrm>
          <a:prstGeom prst="rect">
            <a:avLst/>
          </a:prstGeom>
        </p:spPr>
      </p:pic>
      <p:pic>
        <p:nvPicPr>
          <p:cNvPr id="27" name="Рисунок 26" descr="img152.jpg"/>
          <p:cNvPicPr>
            <a:picLocks noChangeAspect="1"/>
          </p:cNvPicPr>
          <p:nvPr/>
        </p:nvPicPr>
        <p:blipFill>
          <a:blip r:embed="rId13" cstate="screen">
            <a:lum contrast="40000"/>
          </a:blip>
          <a:srcRect/>
          <a:stretch>
            <a:fillRect/>
          </a:stretch>
        </p:blipFill>
        <p:spPr>
          <a:xfrm rot="20329362">
            <a:off x="933347" y="2113102"/>
            <a:ext cx="1215528" cy="1044163"/>
          </a:xfrm>
          <a:prstGeom prst="roundRect">
            <a:avLst/>
          </a:prstGeom>
          <a:ln w="28575">
            <a:noFill/>
          </a:ln>
        </p:spPr>
      </p:pic>
      <p:pic>
        <p:nvPicPr>
          <p:cNvPr id="21" name="Рисунок 20" descr="File017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2214546" y="3357562"/>
            <a:ext cx="785818" cy="774638"/>
          </a:xfrm>
          <a:prstGeom prst="rect">
            <a:avLst/>
          </a:prstGeom>
        </p:spPr>
      </p:pic>
      <p:pic>
        <p:nvPicPr>
          <p:cNvPr id="24" name="Рисунок 23" descr="File0374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 rot="1018004">
            <a:off x="568652" y="3047122"/>
            <a:ext cx="1400937" cy="6792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8728" y="2214554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3174" y="2143116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500438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3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6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496" y="3929066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7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1934" y="2928934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3042" y="5429264"/>
            <a:ext cx="428628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0166" y="4429132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8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3174" y="4500570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9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48" y="5143512"/>
            <a:ext cx="428628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11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856357"/>
            <a:ext cx="4143372" cy="6001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профессий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(4-шпульный колпачок)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Плотник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(8 - пила)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Пекарь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(6-скалка)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Слесарь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– гаечный ключ)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– кондитерский шприц)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Вышивальщица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(3-пяльцы)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(10 - шприц)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Столяр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(7 - 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(11 - манекен)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Слесарь – сантехник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 водопроводный кран)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06-35.jpg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4972326"/>
            <a:ext cx="1857388" cy="18856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71934" y="5357826"/>
            <a:ext cx="2857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5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etskie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57166"/>
            <a:ext cx="3000364" cy="4870444"/>
          </a:xfrm>
          <a:prstGeom prst="parallelogram">
            <a:avLst/>
          </a:prstGeom>
        </p:spPr>
      </p:pic>
      <p:sp>
        <p:nvSpPr>
          <p:cNvPr id="14" name="Пятиугольник 13">
            <a:hlinkClick r:id="rId4" action="ppaction://hlinkpres?slideindex=7&amp;slidetitle=Слайд 7"/>
          </p:cNvPr>
          <p:cNvSpPr/>
          <p:nvPr/>
        </p:nvSpPr>
        <p:spPr>
          <a:xfrm>
            <a:off x="6357950" y="6357958"/>
            <a:ext cx="2571768" cy="50004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DejaVu Serif" pitchFamily="18" charset="0"/>
                <a:ea typeface="DejaVu Serif" pitchFamily="18" charset="0"/>
                <a:hlinkClick r:id="rId4" action="ppaction://hlinkpres?slideindex=7&amp;slidetitle=Слайд 7"/>
              </a:rPr>
              <a:t>автовокзал</a:t>
            </a:r>
            <a:endParaRPr lang="ru-RU" b="1" dirty="0">
              <a:solidFill>
                <a:srgbClr val="7030A0"/>
              </a:solidFill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28604"/>
            <a:ext cx="5500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21176578">
            <a:off x="566626" y="2020765"/>
            <a:ext cx="5144016" cy="2564193"/>
          </a:xfrm>
          <a:prstGeom prst="wedgeRoundRectCallout">
            <a:avLst>
              <a:gd name="adj1" fmla="val 74301"/>
              <a:gd name="adj2" fmla="val -4765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Сноровку, знание и умение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Сегодня показать сумели вы.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 теперь справедливое жюри,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Игроков по  достоинству оцени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5-1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88976">
            <a:off x="4248259" y="4181465"/>
            <a:ext cx="3978637" cy="2501917"/>
          </a:xfrm>
          <a:prstGeom prst="rect">
            <a:avLst/>
          </a:prstGeom>
        </p:spPr>
      </p:pic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9377" cy="2857519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iCAPSDGJ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5720" y="0"/>
            <a:ext cx="1040951" cy="1285860"/>
          </a:xfrm>
          <a:prstGeom prst="rect">
            <a:avLst/>
          </a:prstGeom>
        </p:spPr>
      </p:pic>
      <p:pic>
        <p:nvPicPr>
          <p:cNvPr id="6" name="Рисунок 5" descr="C03-1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3357562"/>
            <a:ext cx="886026" cy="1928826"/>
          </a:xfrm>
          <a:prstGeom prst="rect">
            <a:avLst/>
          </a:prstGeom>
        </p:spPr>
      </p:pic>
      <p:pic>
        <p:nvPicPr>
          <p:cNvPr id="7" name="Рисунок 6" descr="C41-03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5000636"/>
            <a:ext cx="699078" cy="1571612"/>
          </a:xfrm>
          <a:prstGeom prst="rect">
            <a:avLst/>
          </a:prstGeom>
        </p:spPr>
      </p:pic>
      <p:pic>
        <p:nvPicPr>
          <p:cNvPr id="10" name="Рисунок 9" descr="C19-0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357158" y="3429000"/>
            <a:ext cx="1714512" cy="1785950"/>
          </a:xfrm>
          <a:prstGeom prst="rect">
            <a:avLst/>
          </a:prstGeom>
        </p:spPr>
      </p:pic>
      <p:pic>
        <p:nvPicPr>
          <p:cNvPr id="11" name="Рисунок 10" descr="C09-14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572008"/>
            <a:ext cx="575961" cy="2000264"/>
          </a:xfrm>
          <a:prstGeom prst="rect">
            <a:avLst/>
          </a:prstGeom>
        </p:spPr>
      </p:pic>
      <p:pic>
        <p:nvPicPr>
          <p:cNvPr id="12" name="Рисунок 11" descr="Detskie2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928670"/>
            <a:ext cx="2143140" cy="3478925"/>
          </a:xfrm>
          <a:prstGeom prst="parallelogram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 rot="20088096">
            <a:off x="3933897" y="927587"/>
            <a:ext cx="3671430" cy="1505741"/>
          </a:xfrm>
          <a:prstGeom prst="wedgeRoundRectCallout">
            <a:avLst>
              <a:gd name="adj1" fmla="val 49273"/>
              <a:gd name="adj2" fmla="val 8231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очень рад, что вам понравилась экскурсия в наш город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tskie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000504"/>
            <a:ext cx="1494471" cy="2425950"/>
          </a:xfrm>
          <a:prstGeom prst="parallelogram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928662" y="642918"/>
            <a:ext cx="77867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Поздравляю </a:t>
            </a:r>
          </a:p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победителей!</a:t>
            </a:r>
          </a:p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Благодарю всех </a:t>
            </a:r>
          </a:p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за работу!</a:t>
            </a:r>
          </a:p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714356"/>
            <a:ext cx="9144000" cy="585791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endParaRPr lang="ru-RU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Павлова О. В. Неделя технологии в начальной и средней школе: праздники, посиделки, викторины, семинары, конкурсы, игры/ Волгоград: Учитель. 2009 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2. Симоненко В. Д. Технология:  учебник для учащихся 6-7 класс.2008 г.</a:t>
            </a:r>
          </a:p>
          <a:p>
            <a:pPr marL="342900" indent="-3429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3. Личная библиотека  картинок  Интернет-сайтов.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4. Макуцкая С.Э., Технология.  Обслуживающий труд (тесты) 5-7  класс, М., «Экзамен»,  2006.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5. Интернет- ресурсы: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Картинки с  сайта  писателя Валентина Постникова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http://www.postnikov.ru/m1.html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6286544" cy="668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3600" b="1" kern="1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09-2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1714488"/>
            <a:ext cx="1214446" cy="2811168"/>
          </a:xfrm>
          <a:prstGeom prst="rect">
            <a:avLst/>
          </a:prstGeom>
        </p:spPr>
      </p:pic>
      <p:pic>
        <p:nvPicPr>
          <p:cNvPr id="6" name="Рисунок 5" descr="C09-14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714488"/>
            <a:ext cx="919756" cy="2943220"/>
          </a:xfrm>
          <a:prstGeom prst="rect">
            <a:avLst/>
          </a:prstGeom>
        </p:spPr>
      </p:pic>
      <p:pic>
        <p:nvPicPr>
          <p:cNvPr id="7" name="Рисунок 6" descr="C03-1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1643050"/>
            <a:ext cx="1214446" cy="2857520"/>
          </a:xfrm>
          <a:prstGeom prst="rect">
            <a:avLst/>
          </a:prstGeom>
        </p:spPr>
      </p:pic>
      <p:pic>
        <p:nvPicPr>
          <p:cNvPr id="8" name="Рисунок 7" descr="C41-0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1714488"/>
            <a:ext cx="1428760" cy="27384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98754" y="214290"/>
            <a:ext cx="4645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«Мастера - умельцы»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4290"/>
            <a:ext cx="47863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«Девицы – мастерицы»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4643446"/>
            <a:ext cx="4357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ЖЕЛАЮ УСПЕХОВ!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0"/>
            <a:ext cx="4857784" cy="2928934"/>
          </a:xfrm>
          <a:prstGeom prst="wedgeRoundRectCallout">
            <a:avLst>
              <a:gd name="adj1" fmla="val -49778"/>
              <a:gd name="adj2" fmla="val -190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подъезжаем к вокзалу города Мастеров и Мастериц. У меня с собой оказалась книга «Правила этикета». Вот  и первое задание. Проверим свои знания в этой области.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Дополнить название к рисунку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" name="Рисунок 14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0"/>
            <a:ext cx="2571736" cy="1993095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Рисунок 15" descr="iCAPSDGJ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15272" y="0"/>
            <a:ext cx="1071570" cy="803678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214686"/>
            <a:ext cx="6572296" cy="3442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00628" y="314324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lue_boo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9821">
            <a:off x="112215" y="3811167"/>
            <a:ext cx="1596285" cy="182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714488"/>
            <a:ext cx="3357586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Почему, входя в помещение, мужчины снимают головные уборы?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0"/>
            <a:ext cx="328614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857496"/>
            <a:ext cx="307183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(Чтобы показать свое уважение к этому дому)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714488"/>
            <a:ext cx="3500462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Важное качество культурного человека (начинается на букву В).</a:t>
            </a:r>
          </a:p>
          <a:p>
            <a:pPr marL="457200" indent="-457200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643314"/>
            <a:ext cx="280756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(Вежливость)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1500174"/>
            <a:ext cx="3500462" cy="45858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Чтобы веселее было ехать ты садишься в автобус с мороженым?</a:t>
            </a:r>
          </a:p>
          <a:p>
            <a:pPr marL="457200" indent="-457200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214686"/>
            <a:ext cx="3357586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(Нет. Можно испачкать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других пассажиров)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500174"/>
            <a:ext cx="3500462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Съев на улице конфету, ты тщательно сворачиваешь в маленький комочек и чтобы он не валялся под ногами, забрасываешь его на газон?</a:t>
            </a:r>
          </a:p>
          <a:p>
            <a:pPr marL="457200" indent="-457200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3214686"/>
            <a:ext cx="3357586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ближайшую урну для мусора или в свой пакет)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00174"/>
            <a:ext cx="3643338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Можно ли отказаться от подарка?</a:t>
            </a: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286124"/>
            <a:ext cx="364333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(Отказаться – значит серьезно обидеть дарящего)</a:t>
            </a:r>
            <a:endParaRPr lang="ru-RU" sz="3200" dirty="0"/>
          </a:p>
        </p:txBody>
      </p:sp>
      <p:pic>
        <p:nvPicPr>
          <p:cNvPr id="14" name="Рисунок 13" descr="5091-origin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143512"/>
            <a:ext cx="1241651" cy="1190624"/>
          </a:xfrm>
          <a:prstGeom prst="rect">
            <a:avLst/>
          </a:prstGeom>
        </p:spPr>
      </p:pic>
      <p:pic>
        <p:nvPicPr>
          <p:cNvPr id="16" name="Рисунок 15" descr="C24-17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4572008"/>
            <a:ext cx="1316162" cy="1316162"/>
          </a:xfrm>
          <a:prstGeom prst="rect">
            <a:avLst/>
          </a:prstGeom>
        </p:spPr>
      </p:pic>
      <p:pic>
        <p:nvPicPr>
          <p:cNvPr id="20" name="Рисунок 19" descr="C31-2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28604"/>
            <a:ext cx="2719108" cy="2500330"/>
          </a:xfrm>
          <a:prstGeom prst="rect">
            <a:avLst/>
          </a:prstGeom>
        </p:spPr>
      </p:pic>
      <p:pic>
        <p:nvPicPr>
          <p:cNvPr id="21" name="Рисунок 20" descr="C24-1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0"/>
            <a:ext cx="2786082" cy="3166002"/>
          </a:xfrm>
          <a:prstGeom prst="rect">
            <a:avLst/>
          </a:prstGeom>
        </p:spPr>
      </p:pic>
      <p:pic>
        <p:nvPicPr>
          <p:cNvPr id="25" name="Рисунок 24" descr="C42-0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500042"/>
            <a:ext cx="1643074" cy="2527809"/>
          </a:xfrm>
          <a:prstGeom prst="rect">
            <a:avLst/>
          </a:prstGeom>
        </p:spPr>
      </p:pic>
      <p:pic>
        <p:nvPicPr>
          <p:cNvPr id="26" name="Рисунок 25" descr="C42-04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28604"/>
            <a:ext cx="1643074" cy="235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ая прямоугольная выноска 16"/>
          <p:cNvSpPr/>
          <p:nvPr/>
        </p:nvSpPr>
        <p:spPr>
          <a:xfrm rot="10561834" flipV="1">
            <a:off x="571688" y="160768"/>
            <a:ext cx="4722254" cy="2233836"/>
          </a:xfrm>
          <a:prstGeom prst="wedgeRoundRectCallout">
            <a:avLst>
              <a:gd name="adj1" fmla="val 50705"/>
              <a:gd name="adj2" fmla="val -147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Молодцы!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надеюсь, что вы будете помнить и соблюдать эти правила.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 познакомлю вас с моим помощником Самоделкиным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Detskie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2400308"/>
            <a:ext cx="3000364" cy="4457692"/>
          </a:xfrm>
          <a:prstGeom prst="parallelogram">
            <a:avLst/>
          </a:prstGeom>
        </p:spPr>
      </p:pic>
      <p:sp>
        <p:nvSpPr>
          <p:cNvPr id="32" name="Овальная выноска 31"/>
          <p:cNvSpPr/>
          <p:nvPr/>
        </p:nvSpPr>
        <p:spPr>
          <a:xfrm rot="21226654">
            <a:off x="336229" y="2458774"/>
            <a:ext cx="6046524" cy="4083568"/>
          </a:xfrm>
          <a:prstGeom prst="wedgeEllipseCallout">
            <a:avLst>
              <a:gd name="adj1" fmla="val 64689"/>
              <a:gd name="adj2" fmla="val -131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 ребята! Я очень рад встречи с Вами в городе  Мастеров и Мастериц. Вы хорошо справились с первым заданием. Мы продолжаем экскурсию по нашему городу.  И давайте познакомимся с нашим маршрутом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736"/>
            <a:ext cx="7572428" cy="479837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19"/>
          <p:cNvSpPr>
            <a:spLocks noChangeArrowheads="1"/>
          </p:cNvSpPr>
          <p:nvPr/>
        </p:nvSpPr>
        <p:spPr bwMode="auto">
          <a:xfrm flipH="1" flipV="1">
            <a:off x="6929454" y="1785926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 flipH="1" flipV="1">
            <a:off x="8001024" y="2857496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 flipH="1" flipV="1">
            <a:off x="7500958" y="4071942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 flipH="1" flipV="1">
            <a:off x="4500562" y="3357562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 flipH="1" flipV="1">
            <a:off x="3857620" y="5572140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 flipH="1" flipV="1">
            <a:off x="4214810" y="1357298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 flipH="1" flipV="1">
            <a:off x="928662" y="3571876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 flipH="1" flipV="1">
            <a:off x="1714480" y="5786454"/>
            <a:ext cx="214314" cy="214314"/>
          </a:xfrm>
          <a:prstGeom prst="ellipse">
            <a:avLst/>
          </a:prstGeom>
          <a:solidFill>
            <a:srgbClr val="F71E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19288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23&amp;slidetitle=Слайд 23"/>
              </a:rPr>
              <a:t>ВОКЗАЛ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292893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ПОСЛОВИЦЫ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295061">
            <a:off x="1298420" y="379946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8&amp;slidetitle=Слайд 8"/>
              </a:rPr>
              <a:t>ЗАГАДОЧНАЯ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1&amp;slidetitle=Слайд 11"/>
              </a:rPr>
              <a:t>ЭРУДИТОВ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12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5&amp;slidetitle=Слайд 15"/>
              </a:rPr>
              <a:t>БЕЗОПАСНОСТЬ ТРУДОВЫХ ДЕЛ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593467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3&amp;slidetitle=Слайд 13"/>
              </a:rPr>
              <a:t>МУЗЕЙ НАРОДНОГО ТВОРЧЕСТВА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428625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6&amp;slidetitle=Слайд 16"/>
              </a:rPr>
              <a:t>УМЕЛЫЕ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6&amp;slidetitle=Слайд 16"/>
              </a:rPr>
              <a:t>           РУКИ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200024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20&amp;slidetitle=Слайд 20"/>
              </a:rPr>
              <a:t>МУЗЕЙ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20&amp;slidetitle=Слайд 20"/>
              </a:rPr>
              <a:t>ЗАБЫТЫХ ВЕЩЕЙ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lum bright="10000" contrast="30000"/>
          </a:blip>
          <a:srcRect/>
          <a:stretch>
            <a:fillRect/>
          </a:stretch>
        </p:blipFill>
        <p:spPr bwMode="auto">
          <a:xfrm rot="21261177">
            <a:off x="3238" y="162141"/>
            <a:ext cx="3520480" cy="1853534"/>
          </a:xfrm>
          <a:prstGeom prst="cloud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857620" y="0"/>
            <a:ext cx="52863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маршрута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городского автобуса №55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05-16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63613">
            <a:off x="3361316" y="1157677"/>
            <a:ext cx="1025078" cy="578254"/>
          </a:xfrm>
          <a:prstGeom prst="rect">
            <a:avLst/>
          </a:prstGeom>
        </p:spPr>
      </p:pic>
      <p:pic>
        <p:nvPicPr>
          <p:cNvPr id="30" name="Рисунок 29" descr="C05-16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94544">
            <a:off x="7671866" y="2365474"/>
            <a:ext cx="1025078" cy="578254"/>
          </a:xfrm>
          <a:prstGeom prst="rect">
            <a:avLst/>
          </a:prstGeom>
        </p:spPr>
      </p:pic>
      <p:pic>
        <p:nvPicPr>
          <p:cNvPr id="31" name="Рисунок 30" descr="C05-16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1773">
            <a:off x="6143636" y="1214422"/>
            <a:ext cx="1025078" cy="578254"/>
          </a:xfrm>
          <a:prstGeom prst="rect">
            <a:avLst/>
          </a:prstGeom>
        </p:spPr>
      </p:pic>
      <p:pic>
        <p:nvPicPr>
          <p:cNvPr id="32" name="Рисунок 31" descr="C05-16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321994">
            <a:off x="3426081" y="4861061"/>
            <a:ext cx="1025078" cy="578254"/>
          </a:xfrm>
          <a:prstGeom prst="rect">
            <a:avLst/>
          </a:prstGeom>
          <a:scene3d>
            <a:camera prst="orthographicFront">
              <a:rot lat="21328481" lon="10500216" rev="325996"/>
            </a:camera>
            <a:lightRig rig="threePt" dir="t"/>
          </a:scene3d>
        </p:spPr>
      </p:pic>
      <p:pic>
        <p:nvPicPr>
          <p:cNvPr id="33" name="Рисунок 32" descr="C05-16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5429264"/>
            <a:ext cx="1025078" cy="578254"/>
          </a:xfrm>
          <a:prstGeom prst="rect">
            <a:avLst/>
          </a:prstGeom>
          <a:scene3d>
            <a:camera prst="orthographicFront">
              <a:rot lat="21328481" lon="10500216" rev="325996"/>
            </a:camera>
            <a:lightRig rig="threePt" dir="t"/>
          </a:scene3d>
        </p:spPr>
      </p:pic>
      <p:pic>
        <p:nvPicPr>
          <p:cNvPr id="34" name="Рисунок 33" descr="C05-16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01490">
            <a:off x="750228" y="3869230"/>
            <a:ext cx="1025078" cy="578254"/>
          </a:xfrm>
          <a:prstGeom prst="rect">
            <a:avLst/>
          </a:prstGeom>
          <a:scene3d>
            <a:camera prst="orthographicFront">
              <a:rot lat="21328481" lon="10500216" rev="325996"/>
            </a:camera>
            <a:lightRig rig="threePt" dir="t"/>
          </a:scene3d>
        </p:spPr>
      </p:pic>
      <p:pic>
        <p:nvPicPr>
          <p:cNvPr id="35" name="Рисунок 34" descr="C05-16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34778">
            <a:off x="4499724" y="2955165"/>
            <a:ext cx="1025078" cy="578254"/>
          </a:xfrm>
          <a:prstGeom prst="rect">
            <a:avLst/>
          </a:prstGeom>
          <a:scene3d>
            <a:camera prst="orthographicFront">
              <a:rot lat="21328481" lon="10500216" rev="325996"/>
            </a:camera>
            <a:lightRig rig="threePt" dir="t"/>
          </a:scene3d>
        </p:spPr>
      </p:pic>
      <p:pic>
        <p:nvPicPr>
          <p:cNvPr id="36" name="Рисунок 35" descr="C05-16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331486">
            <a:off x="6950038" y="3582132"/>
            <a:ext cx="1025078" cy="578254"/>
          </a:xfrm>
          <a:prstGeom prst="rect">
            <a:avLst/>
          </a:prstGeom>
          <a:scene3d>
            <a:camera prst="orthographicFront">
              <a:rot lat="21328481" lon="10500216" rev="325996"/>
            </a:camera>
            <a:lightRig rig="threePt" dir="t"/>
          </a:scene3d>
        </p:spPr>
      </p:pic>
      <p:pic>
        <p:nvPicPr>
          <p:cNvPr id="39" name="Рисунок 38" descr="C05-15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88976">
            <a:off x="5980626" y="5171192"/>
            <a:ext cx="1273644" cy="863488"/>
          </a:xfrm>
          <a:prstGeom prst="rect">
            <a:avLst/>
          </a:prstGeom>
        </p:spPr>
      </p:pic>
      <p:pic>
        <p:nvPicPr>
          <p:cNvPr id="40" name="Рисунок 39" descr="C05-15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88976">
            <a:off x="4686794" y="5138496"/>
            <a:ext cx="1516900" cy="1028407"/>
          </a:xfrm>
          <a:prstGeom prst="rect">
            <a:avLst/>
          </a:prstGeom>
        </p:spPr>
      </p:pic>
      <p:sp>
        <p:nvSpPr>
          <p:cNvPr id="37" name="Стрелка вправо 36"/>
          <p:cNvSpPr/>
          <p:nvPr/>
        </p:nvSpPr>
        <p:spPr>
          <a:xfrm>
            <a:off x="6429388" y="6143644"/>
            <a:ext cx="2714612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Движение автобуса</a:t>
            </a:r>
            <a:endParaRPr lang="ru-RU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486 L -0.30955 0.273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3486E-6 L 0.05521 0.18886 " pathEditMode="relative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2339E-6 L 0.12587 -0.02103 " pathEditMode="relative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7235 L 0.04566 -0.229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0939E-6 C 0.05435 0.03652 0.10886 0.07305 0.14445 0.08877 C 0.18004 0.10448 0.20191 0.09385 0.21337 0.09478 " pathEditMode="relative" ptsTypes="aaA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6103 L 0.04202 -0.1031 " pathEditMode="relative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8798E-6 L -0.08784 -0.117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1179 C -0.07726 0.02612 -0.09757 0.04045 -0.11684 0.04138 C -0.13611 0.0423 -0.16319 0.02173 -0.17239 0.0178 " pathEditMode="relative" ptsTypes="a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3HOQ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86050" cy="2714620"/>
          </a:xfrm>
          <a:prstGeom prst="snip1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iCAPSDGJ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0"/>
            <a:ext cx="785818" cy="98227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20841225">
            <a:off x="973821" y="2532596"/>
            <a:ext cx="4816785" cy="2453567"/>
          </a:xfrm>
          <a:prstGeom prst="wedgeRoundRectCallout">
            <a:avLst>
              <a:gd name="adj1" fmla="val 80524"/>
              <a:gd name="adj2" fmla="val -66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продолжаем  экскурсию.  Вот  и второе задание : отгадайте загадки об инструментах для различных работ. Вы готовы?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857892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9&amp;slidetitle=Слайд 9"/>
              </a:rPr>
              <a:t>ЗАДАНИЕ  КОМАНДАМ</a:t>
            </a:r>
            <a:endParaRPr lang="ru-RU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0"/>
            <a:ext cx="4500594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 ЗАГАДОЧНАЯ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etskie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49" y="1714488"/>
            <a:ext cx="2596491" cy="3857652"/>
          </a:xfrm>
          <a:prstGeom prst="parallelogram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357554" y="4286256"/>
            <a:ext cx="2000264" cy="1500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Телом вертким, как змея, в доску вкручиваюсь я.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4000504"/>
            <a:ext cx="2500330" cy="15716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Сам он худ, голова с пуд, как ударит – крепко станет.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643314"/>
            <a:ext cx="2071688" cy="15716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Древесину ест едок, сто зудов в один рядок.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1071546"/>
            <a:ext cx="2357454" cy="1643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700"/>
              </a:lnSpc>
              <a:defRPr/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Инструмент бывалый, не большой, не малый. У него полно забот – он и режет и стрижет.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785794"/>
            <a:ext cx="2571768" cy="1428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назад, то вперед, ходит , бродит пароход. Остановишь – горе! Продырявишь море!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71480"/>
            <a:ext cx="2071687" cy="15001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Тонка, длинна, одноуха,  остра, всему миру красна.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1928802"/>
            <a:ext cx="5000660" cy="15001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Команда «Девицы – мастерицы»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5143500"/>
            <a:ext cx="5072068" cy="14287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Команда «Мастера - умельцы»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00076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10&amp;slidetitle=Слайд 10"/>
              </a:rPr>
              <a:t>Ответы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78605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10&amp;slidetitle=Слайд 10"/>
              </a:rPr>
              <a:t>Ответы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682E-6 L 0.14983 -0.09339 C 0.18125 -0.11442 0.2283 -0.12598 0.27726 -0.12598 C 0.33316 -0.12598 0.37778 -0.11442 0.4092 -0.09339 L 0.5592 -1.7568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53213E-6 L 0.13976 -0.09039 C 0.1691 -0.11073 0.21302 -0.12206 0.25868 -0.12206 C 0.31094 -0.12206 0.35261 -0.11073 0.38195 -0.09039 L 0.52188 3.53213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1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3338E-7 L 0.09705 -0.04739 C 0.11805 -0.05802 0.14878 -0.06288 0.18073 -0.06288 C 0.21701 -0.06288 0.24618 -0.05802 0.26719 -0.04739 L 0.3658 -6.3338E-7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F6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59 L 0.1599 -0.09154 C 0.19289 -0.11997 0.24289 -0.13523 0.2948 -0.13523 C 0.354 -0.13523 0.40139 -0.11997 0.43421 -0.09154 L 0.59341 0.03259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1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2649E-6 L 0.1375 -0.10241 C 0.16631 -0.12575 0.20954 -0.13801 0.25451 -0.13801 C 0.3059 -0.13801 0.34704 -0.12575 0.37586 -0.10241 L 0.51388 2.92649E-6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FA8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0184 L 0.07448 -0.09963 C 0.09913 -0.12252 0.13628 -0.13454 0.17465 -0.13454 C 0.21892 -0.13454 0.25399 -0.12252 0.27864 -0.09963 L 0.39739 0.00184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1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4" grpId="0" animBg="1"/>
      <p:bldP spid="24" grpId="1" animBg="1"/>
      <p:bldP spid="24" grpId="2" animBg="1"/>
      <p:bldP spid="23" grpId="0" animBg="1"/>
      <p:bldP spid="23" grpId="1" animBg="1"/>
      <p:bldP spid="23" grpId="2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1124</Words>
  <Application>Microsoft Office PowerPoint</Application>
  <PresentationFormat>Экран (4:3)</PresentationFormat>
  <Paragraphs>221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326</cp:revision>
  <dcterms:created xsi:type="dcterms:W3CDTF">2010-01-02T09:44:16Z</dcterms:created>
  <dcterms:modified xsi:type="dcterms:W3CDTF">2011-01-26T09:01:49Z</dcterms:modified>
</cp:coreProperties>
</file>