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6" r:id="rId3"/>
    <p:sldId id="267" r:id="rId4"/>
    <p:sldId id="268" r:id="rId5"/>
    <p:sldId id="269" r:id="rId6"/>
    <p:sldId id="259" r:id="rId7"/>
    <p:sldId id="260" r:id="rId8"/>
    <p:sldId id="261" r:id="rId9"/>
    <p:sldId id="262" r:id="rId10"/>
    <p:sldId id="264" r:id="rId11"/>
    <p:sldId id="265" r:id="rId12"/>
    <p:sldId id="263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3.wmf"/><Relationship Id="rId6" Type="http://schemas.openxmlformats.org/officeDocument/2006/relationships/image" Target="../media/image15.wmf"/><Relationship Id="rId11" Type="http://schemas.openxmlformats.org/officeDocument/2006/relationships/image" Target="../media/image20.wmf"/><Relationship Id="rId5" Type="http://schemas.openxmlformats.org/officeDocument/2006/relationships/image" Target="../media/image14.wmf"/><Relationship Id="rId10" Type="http://schemas.openxmlformats.org/officeDocument/2006/relationships/image" Target="../media/image19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3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  <a:alpha val="77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>
                <a:alpha val="6700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C&amp;M\ELVT\Files\70\%7b70871B5E-747F-462D-8D30-52327ABE331F%7d.avi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6.bin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4.bin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oleObject" Target="../embeddings/oleObject33.bin"/><Relationship Id="rId18" Type="http://schemas.openxmlformats.org/officeDocument/2006/relationships/oleObject" Target="../embeddings/oleObject3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7.bin"/><Relationship Id="rId12" Type="http://schemas.openxmlformats.org/officeDocument/2006/relationships/oleObject" Target="../embeddings/oleObject32.bin"/><Relationship Id="rId17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6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6.bin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5.bin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4.bin"/><Relationship Id="rId9" Type="http://schemas.openxmlformats.org/officeDocument/2006/relationships/oleObject" Target="../embeddings/oleObject29.bin"/><Relationship Id="rId14" Type="http://schemas.openxmlformats.org/officeDocument/2006/relationships/oleObject" Target="../embeddings/oleObject3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1.bin"/><Relationship Id="rId5" Type="http://schemas.openxmlformats.org/officeDocument/2006/relationships/oleObject" Target="../embeddings/oleObject40.bin"/><Relationship Id="rId4" Type="http://schemas.openxmlformats.org/officeDocument/2006/relationships/image" Target="../media/image3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43.bin"/><Relationship Id="rId4" Type="http://schemas.openxmlformats.org/officeDocument/2006/relationships/oleObject" Target="../embeddings/oleObject4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143000"/>
            <a:ext cx="8458200" cy="1905000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Применение производной   в физике</a:t>
            </a:r>
            <a:r>
              <a:rPr lang="ru-RU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	</a:t>
            </a:r>
            <a:endParaRPr lang="ru-RU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895600" y="4191000"/>
            <a:ext cx="6019800" cy="1752600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Автор – Минина Ольга Федоровна, </a:t>
            </a:r>
          </a:p>
          <a:p>
            <a:pPr algn="l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учитель физики МОУ «Шенкурская  </a:t>
            </a:r>
          </a:p>
          <a:p>
            <a:pPr algn="l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СОШ», г. Шенкурск Архангельской обл.</a:t>
            </a:r>
          </a:p>
          <a:p>
            <a:pPr algn="l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ИД : 211 – 106 - 267</a:t>
            </a:r>
          </a:p>
          <a:p>
            <a:pPr algn="l"/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Дуга 13"/>
          <p:cNvSpPr/>
          <p:nvPr/>
        </p:nvSpPr>
        <p:spPr>
          <a:xfrm>
            <a:off x="6553200" y="5029200"/>
            <a:ext cx="45719" cy="304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Задача №3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95400"/>
            <a:ext cx="5562600" cy="30480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800" dirty="0" smtClean="0"/>
              <a:t>     </a:t>
            </a: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Уравнение колебаний тела </a:t>
            </a:r>
            <a:r>
              <a:rPr lang="en-US" sz="2800" b="1" dirty="0" smtClean="0">
                <a:solidFill>
                  <a:srgbClr val="000099"/>
                </a:solidFill>
                <a:latin typeface="+mj-lt"/>
              </a:rPr>
              <a:t> </a:t>
            </a: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на</a:t>
            </a:r>
          </a:p>
          <a:p>
            <a:pPr algn="just">
              <a:buNone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    пружине имеет вид  </a:t>
            </a:r>
            <a:r>
              <a:rPr lang="en-US" sz="2800" b="1" dirty="0" smtClean="0">
                <a:solidFill>
                  <a:srgbClr val="000099"/>
                </a:solidFill>
                <a:latin typeface="+mj-lt"/>
              </a:rPr>
              <a:t>x </a:t>
            </a: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=</a:t>
            </a:r>
            <a:r>
              <a:rPr lang="en-US" sz="2800" b="1" dirty="0" smtClean="0">
                <a:solidFill>
                  <a:srgbClr val="000099"/>
                </a:solidFill>
                <a:latin typeface="+mj-lt"/>
              </a:rPr>
              <a:t> </a:t>
            </a: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5</a:t>
            </a:r>
            <a:r>
              <a:rPr lang="en-US" sz="2800" b="1" dirty="0" err="1" smtClean="0">
                <a:solidFill>
                  <a:srgbClr val="000099"/>
                </a:solidFill>
                <a:latin typeface="+mj-lt"/>
              </a:rPr>
              <a:t>cos</a:t>
            </a:r>
            <a:r>
              <a:rPr lang="en-US" sz="2800" b="1" dirty="0" smtClean="0">
                <a:solidFill>
                  <a:srgbClr val="000099"/>
                </a:solidFill>
                <a:latin typeface="+mj-lt"/>
              </a:rPr>
              <a:t> </a:t>
            </a: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2</a:t>
            </a:r>
            <a:r>
              <a:rPr lang="en-US" sz="2800" b="1" i="1" dirty="0" smtClean="0">
                <a:solidFill>
                  <a:srgbClr val="000099"/>
                </a:solidFill>
                <a:latin typeface="+mj-lt"/>
              </a:rPr>
              <a:t>t</a:t>
            </a: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.</a:t>
            </a:r>
          </a:p>
          <a:p>
            <a:pPr algn="just">
              <a:buNone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    В какой ближайший </a:t>
            </a:r>
            <a:r>
              <a:rPr lang="en-US" sz="2800" b="1" dirty="0" smtClean="0">
                <a:solidFill>
                  <a:srgbClr val="000099"/>
                </a:solidFill>
                <a:latin typeface="+mj-lt"/>
              </a:rPr>
              <a:t> </a:t>
            </a: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момент</a:t>
            </a:r>
          </a:p>
          <a:p>
            <a:pPr algn="just">
              <a:buNone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    времени скорость тела </a:t>
            </a:r>
            <a:r>
              <a:rPr lang="en-US" sz="2800" b="1" dirty="0" smtClean="0">
                <a:solidFill>
                  <a:srgbClr val="000099"/>
                </a:solidFill>
                <a:latin typeface="+mj-lt"/>
              </a:rPr>
              <a:t> </a:t>
            </a: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будет</a:t>
            </a:r>
          </a:p>
          <a:p>
            <a:pPr algn="just">
              <a:buNone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    максимальной? </a:t>
            </a:r>
            <a:endParaRPr lang="ru-RU" sz="2800" b="1" dirty="0">
              <a:solidFill>
                <a:srgbClr val="000099"/>
              </a:solidFill>
              <a:latin typeface="+mj-lt"/>
            </a:endParaRPr>
          </a:p>
        </p:txBody>
      </p:sp>
      <p:pic>
        <p:nvPicPr>
          <p:cNvPr id="4" name="{70871B5E-747F-462D-8D30-52327ABE331F}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rcRect/>
          <a:stretch>
            <a:fillRect/>
          </a:stretch>
        </p:blipFill>
        <p:spPr>
          <a:xfrm>
            <a:off x="5943600" y="1524000"/>
            <a:ext cx="2703512" cy="213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video fullScrn="1"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 на оптимизацию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37125"/>
          </a:xfrm>
        </p:spPr>
        <p:txBody>
          <a:bodyPr/>
          <a:lstStyle/>
          <a:p>
            <a:pPr algn="ctr">
              <a:buNone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(от латинского </a:t>
            </a:r>
            <a:r>
              <a:rPr lang="en-US" sz="2800" b="1" dirty="0" smtClean="0">
                <a:solidFill>
                  <a:srgbClr val="000099"/>
                </a:solidFill>
                <a:latin typeface="+mj-lt"/>
              </a:rPr>
              <a:t>optimum- </a:t>
            </a: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«наилучший»)</a:t>
            </a:r>
          </a:p>
          <a:p>
            <a:pPr algn="ctr">
              <a:buNone/>
            </a:pPr>
            <a:r>
              <a:rPr lang="ru-RU" sz="3600" dirty="0" smtClean="0"/>
              <a:t>     </a:t>
            </a:r>
            <a:r>
              <a:rPr lang="ru-RU" sz="3600" b="1" dirty="0" smtClean="0">
                <a:solidFill>
                  <a:srgbClr val="000099"/>
                </a:solidFill>
                <a:latin typeface="+mj-lt"/>
              </a:rPr>
              <a:t>Основные этапы математического моделирования: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     1) составление математической модели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                  </a:t>
            </a:r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О.В. (</a:t>
            </a:r>
            <a:r>
              <a:rPr lang="en-US" sz="2800" b="1" dirty="0" smtClean="0">
                <a:solidFill>
                  <a:srgbClr val="C00000"/>
                </a:solidFill>
                <a:latin typeface="+mj-lt"/>
              </a:rPr>
              <a:t>y)</a:t>
            </a:r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                     Н.П.</a:t>
            </a:r>
            <a:r>
              <a:rPr lang="en-US" sz="2800" b="1" dirty="0" smtClean="0">
                <a:solidFill>
                  <a:srgbClr val="C00000"/>
                </a:solidFill>
                <a:latin typeface="+mj-lt"/>
              </a:rPr>
              <a:t>(x)         </a:t>
            </a:r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+mj-lt"/>
              </a:rPr>
              <a:t>y(x)</a:t>
            </a:r>
            <a:endParaRPr lang="ru-RU" sz="2800" b="1" dirty="0" smtClean="0">
              <a:solidFill>
                <a:srgbClr val="C00000"/>
              </a:solidFill>
              <a:latin typeface="+mj-lt"/>
            </a:endParaRPr>
          </a:p>
          <a:p>
            <a:pPr>
              <a:buNone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     2) работа с составленной моделью</a:t>
            </a:r>
            <a:endParaRPr lang="en-US" sz="2800" b="1" dirty="0" smtClean="0">
              <a:solidFill>
                <a:srgbClr val="000099"/>
              </a:solidFill>
              <a:latin typeface="+mj-lt"/>
            </a:endParaRPr>
          </a:p>
          <a:p>
            <a:pPr>
              <a:buNone/>
            </a:pPr>
            <a:r>
              <a:rPr lang="en-US" sz="2800" b="1" dirty="0" smtClean="0">
                <a:solidFill>
                  <a:srgbClr val="C00000"/>
                </a:solidFill>
                <a:latin typeface="+mj-lt"/>
              </a:rPr>
              <a:t>           </a:t>
            </a:r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        </a:t>
            </a:r>
            <a:r>
              <a:rPr lang="en-US" sz="2800" b="1" dirty="0" err="1" smtClean="0">
                <a:solidFill>
                  <a:srgbClr val="C00000"/>
                </a:solidFill>
                <a:latin typeface="+mj-lt"/>
              </a:rPr>
              <a:t>y</a:t>
            </a:r>
            <a:r>
              <a:rPr lang="en-US" sz="2800" b="1" baseline="-25000" dirty="0" err="1" smtClean="0">
                <a:solidFill>
                  <a:srgbClr val="C00000"/>
                </a:solidFill>
                <a:latin typeface="+mj-lt"/>
              </a:rPr>
              <a:t>max</a:t>
            </a:r>
            <a:r>
              <a:rPr lang="en-US" sz="2800" b="1" baseline="-25000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+mj-lt"/>
              </a:rPr>
              <a:t>      </a:t>
            </a:r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или </a:t>
            </a:r>
            <a:r>
              <a:rPr lang="en-US" sz="2800" b="1" dirty="0" smtClean="0">
                <a:solidFill>
                  <a:srgbClr val="C00000"/>
                </a:solidFill>
                <a:latin typeface="+mj-lt"/>
              </a:rPr>
              <a:t>        </a:t>
            </a:r>
            <a:r>
              <a:rPr lang="en-US" sz="2800" b="1" dirty="0" err="1" smtClean="0">
                <a:solidFill>
                  <a:srgbClr val="C00000"/>
                </a:solidFill>
                <a:latin typeface="+mj-lt"/>
              </a:rPr>
              <a:t>y</a:t>
            </a:r>
            <a:r>
              <a:rPr lang="en-US" sz="2800" b="1" baseline="-25000" dirty="0" err="1" smtClean="0">
                <a:solidFill>
                  <a:srgbClr val="C00000"/>
                </a:solidFill>
                <a:latin typeface="+mj-lt"/>
              </a:rPr>
              <a:t>min</a:t>
            </a:r>
            <a:endParaRPr lang="ru-RU" sz="2800" b="1" baseline="-25000" dirty="0" smtClean="0">
              <a:solidFill>
                <a:srgbClr val="C00000"/>
              </a:solidFill>
              <a:latin typeface="+mj-lt"/>
            </a:endParaRPr>
          </a:p>
          <a:p>
            <a:pPr>
              <a:buNone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     3) ответ на вопрос задачи</a:t>
            </a:r>
            <a:endParaRPr lang="ru-RU" sz="2800" b="1" dirty="0">
              <a:solidFill>
                <a:srgbClr val="000099"/>
              </a:solidFill>
              <a:latin typeface="+mj-lt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3581400" y="3886200"/>
            <a:ext cx="762000" cy="158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№4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0" y="1371601"/>
            <a:ext cx="5334000" cy="2667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</a:t>
            </a: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При    каком    сопротивлении</a:t>
            </a:r>
          </a:p>
          <a:p>
            <a:pPr algn="just">
              <a:buNone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    нагрузки  полезная мощность</a:t>
            </a:r>
          </a:p>
          <a:p>
            <a:pPr algn="just">
              <a:buNone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    источника тока максимальна? </a:t>
            </a:r>
          </a:p>
          <a:p>
            <a:pPr algn="just">
              <a:buNone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    ЭДС      источника    равна    </a:t>
            </a:r>
            <a:r>
              <a:rPr lang="el-GR" sz="2800" b="1" dirty="0" smtClean="0">
                <a:solidFill>
                  <a:srgbClr val="000099"/>
                </a:solidFill>
                <a:latin typeface="+mj-lt"/>
              </a:rPr>
              <a:t>ε</a:t>
            </a: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,</a:t>
            </a:r>
          </a:p>
          <a:p>
            <a:pPr algn="just">
              <a:buNone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    внутреннее  сопротивление   </a:t>
            </a:r>
            <a:r>
              <a:rPr lang="en-US" sz="2800" b="1" dirty="0" smtClean="0">
                <a:solidFill>
                  <a:srgbClr val="000099"/>
                </a:solidFill>
                <a:latin typeface="+mj-lt"/>
              </a:rPr>
              <a:t>r</a:t>
            </a: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.</a:t>
            </a:r>
            <a:endParaRPr lang="ru-RU" sz="2800" b="1" dirty="0">
              <a:solidFill>
                <a:srgbClr val="000099"/>
              </a:solidFill>
              <a:latin typeface="+mj-lt"/>
            </a:endParaRPr>
          </a:p>
        </p:txBody>
      </p:sp>
      <p:pic>
        <p:nvPicPr>
          <p:cNvPr id="10" name="Рисунок 9" descr="Опыты 008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715000" y="1676400"/>
            <a:ext cx="2895600" cy="1981200"/>
          </a:xfrm>
          <a:prstGeom prst="rect">
            <a:avLst/>
          </a:prstGeom>
        </p:spPr>
      </p:pic>
      <p:sp>
        <p:nvSpPr>
          <p:cNvPr id="14" name="Скругленная прямоугольная выноска 13"/>
          <p:cNvSpPr/>
          <p:nvPr/>
        </p:nvSpPr>
        <p:spPr>
          <a:xfrm>
            <a:off x="7772400" y="838200"/>
            <a:ext cx="990600" cy="685800"/>
          </a:xfrm>
          <a:prstGeom prst="wedgeRoundRectCallout">
            <a:avLst>
              <a:gd name="adj1" fmla="val -55327"/>
              <a:gd name="adj2" fmla="val 143127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W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Источники информации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ru-RU" sz="3600" dirty="0" smtClean="0"/>
              <a:t>Мордкович А.Г. Алгебра и начала анализа. 10-11 </a:t>
            </a:r>
            <a:r>
              <a:rPr lang="ru-RU" sz="3600" dirty="0" err="1" smtClean="0"/>
              <a:t>кл</a:t>
            </a:r>
            <a:r>
              <a:rPr lang="ru-RU" sz="3600" dirty="0" smtClean="0"/>
              <a:t>.: в двух частях. Ч. 1: Учеб. для </a:t>
            </a:r>
            <a:r>
              <a:rPr lang="ru-RU" sz="3600" dirty="0" err="1" smtClean="0"/>
              <a:t>общеобразоват</a:t>
            </a:r>
            <a:r>
              <a:rPr lang="ru-RU" sz="3600" dirty="0" smtClean="0"/>
              <a:t>. учреждений. – 3-е изд., </a:t>
            </a:r>
            <a:r>
              <a:rPr lang="ru-RU" sz="3600" dirty="0" err="1" smtClean="0"/>
              <a:t>испр</a:t>
            </a:r>
            <a:r>
              <a:rPr lang="ru-RU" sz="3600" dirty="0" smtClean="0"/>
              <a:t>. – М.: Мнемозина, 2002. – 375 с . </a:t>
            </a:r>
          </a:p>
          <a:p>
            <a:pPr lvl="0"/>
            <a:r>
              <a:rPr lang="ru-RU" sz="3600" dirty="0" err="1" smtClean="0"/>
              <a:t>Мякишев</a:t>
            </a:r>
            <a:r>
              <a:rPr lang="ru-RU" sz="3600" dirty="0" smtClean="0"/>
              <a:t> Г.Я., </a:t>
            </a:r>
            <a:r>
              <a:rPr lang="ru-RU" sz="3600" dirty="0" err="1" smtClean="0"/>
              <a:t>Буховцев</a:t>
            </a:r>
            <a:r>
              <a:rPr lang="ru-RU" sz="3600" dirty="0" smtClean="0"/>
              <a:t> Б.Б. Физика: Учебник для 11 класса ООУ. - М.: Просвещение, 2007. - 336 с. </a:t>
            </a:r>
          </a:p>
          <a:p>
            <a:pPr lvl="0"/>
            <a:r>
              <a:rPr lang="ru-RU" sz="3600" dirty="0" err="1" smtClean="0"/>
              <a:t>Суханькова</a:t>
            </a:r>
            <a:r>
              <a:rPr lang="ru-RU" sz="3600" dirty="0" smtClean="0"/>
              <a:t> Е.П. Производная в физике, технике, природе: </a:t>
            </a:r>
            <a:r>
              <a:rPr lang="ru-RU" sz="3600" dirty="0" err="1" smtClean="0"/>
              <a:t>межпредметный</a:t>
            </a:r>
            <a:r>
              <a:rPr lang="ru-RU" sz="3600" dirty="0" smtClean="0"/>
              <a:t> открытый урок. 11 класс. - М. «Чистые пруды», 2006.- 32 с. (Библиотечка «Первого сентября», серия «Физика». </a:t>
            </a:r>
            <a:r>
              <a:rPr lang="ru-RU" sz="3600" dirty="0" err="1" smtClean="0"/>
              <a:t>Вып</a:t>
            </a:r>
            <a:r>
              <a:rPr lang="ru-RU" sz="3600" dirty="0" smtClean="0"/>
              <a:t>. 5(11)).</a:t>
            </a:r>
          </a:p>
          <a:p>
            <a:pPr lvl="0"/>
            <a:r>
              <a:rPr lang="ru-RU" sz="3600" dirty="0" smtClean="0"/>
              <a:t>Единый государственный экзамен: физика: </a:t>
            </a:r>
            <a:r>
              <a:rPr lang="ru-RU" sz="3600" dirty="0" err="1" smtClean="0"/>
              <a:t>контрол</a:t>
            </a:r>
            <a:r>
              <a:rPr lang="ru-RU" sz="3600" dirty="0" smtClean="0"/>
              <a:t>. измерит. материалы : 2010. – М.: Просвещение, 2010.</a:t>
            </a:r>
          </a:p>
          <a:p>
            <a:pPr lvl="0"/>
            <a:r>
              <a:rPr lang="ru-RU" sz="3600" dirty="0" smtClean="0"/>
              <a:t>Фронтальные лабораторные занятия по физике  в 7 – 11 классах ООУ. Книга для учителя. Под ред. В.А. Бурова, Г.Г. Никифорова. – М.: Просвещение, 1996. - 368 с.</a:t>
            </a:r>
          </a:p>
          <a:p>
            <a:pPr lvl="0"/>
            <a:r>
              <a:rPr lang="ru-RU" sz="3600" dirty="0" smtClean="0"/>
              <a:t>Библиотека электронных наглядных пособий «Физика», 7 – 11 </a:t>
            </a:r>
            <a:r>
              <a:rPr lang="ru-RU" sz="3600" dirty="0" err="1" smtClean="0"/>
              <a:t>кл</a:t>
            </a:r>
            <a:r>
              <a:rPr lang="ru-RU" sz="3600" dirty="0" smtClean="0"/>
              <a:t>.  ООО «Кирилл и </a:t>
            </a:r>
            <a:r>
              <a:rPr lang="ru-RU" sz="3600" dirty="0" err="1" smtClean="0"/>
              <a:t>Мефодий</a:t>
            </a:r>
            <a:r>
              <a:rPr lang="ru-RU" sz="3600" dirty="0" smtClean="0"/>
              <a:t>», 200 3г.</a:t>
            </a:r>
          </a:p>
          <a:p>
            <a:r>
              <a:rPr lang="ru-RU" sz="3600" b="1" dirty="0" smtClean="0"/>
              <a:t> </a:t>
            </a:r>
            <a:endParaRPr lang="ru-RU" sz="36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 урока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1447799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000099"/>
                </a:solidFill>
                <a:latin typeface="+mj-lt"/>
              </a:rPr>
              <a:t>Учиться решать задачи по физике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0099"/>
                </a:solidFill>
                <a:latin typeface="+mj-lt"/>
              </a:rPr>
              <a:t>методом дифференциального исчисления.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 урока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657599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ru-RU" b="1" dirty="0" smtClean="0">
                <a:solidFill>
                  <a:srgbClr val="000099"/>
                </a:solidFill>
                <a:latin typeface="+mj-lt"/>
              </a:rPr>
              <a:t>. Повторение: определение производной, геометрический смысл производной, физический смысл производной  </a:t>
            </a:r>
          </a:p>
          <a:p>
            <a:pPr>
              <a:buNone/>
            </a:pPr>
            <a:r>
              <a:rPr lang="ru-RU" b="1" dirty="0" smtClean="0">
                <a:solidFill>
                  <a:srgbClr val="000099"/>
                </a:solidFill>
                <a:latin typeface="+mj-lt"/>
              </a:rPr>
              <a:t>  </a:t>
            </a:r>
          </a:p>
          <a:p>
            <a:r>
              <a:rPr lang="ru-RU" b="1" dirty="0" smtClean="0">
                <a:solidFill>
                  <a:srgbClr val="000099"/>
                </a:solidFill>
                <a:latin typeface="+mj-lt"/>
              </a:rPr>
              <a:t>2. Запись физических определений и законов в дифференциальной форме</a:t>
            </a:r>
          </a:p>
          <a:p>
            <a:endParaRPr lang="ru-RU" b="1" dirty="0" smtClean="0">
              <a:solidFill>
                <a:srgbClr val="000099"/>
              </a:solidFill>
              <a:latin typeface="+mj-lt"/>
            </a:endParaRPr>
          </a:p>
          <a:p>
            <a:r>
              <a:rPr lang="ru-RU" b="1" dirty="0" smtClean="0">
                <a:solidFill>
                  <a:srgbClr val="000099"/>
                </a:solidFill>
                <a:latin typeface="+mj-lt"/>
              </a:rPr>
              <a:t>3. Решение задач с помощью производной</a:t>
            </a:r>
            <a:endParaRPr lang="ru-RU" b="1" dirty="0">
              <a:solidFill>
                <a:srgbClr val="000099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Вычислите производную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1828800" y="1752600"/>
          <a:ext cx="685800" cy="783771"/>
        </p:xfrm>
        <a:graphic>
          <a:graphicData uri="http://schemas.openxmlformats.org/presentationml/2006/ole">
            <p:oleObj spid="_x0000_s23554" name="Формула" r:id="rId3" imgW="177480" imgH="203040" progId="Equation.3">
              <p:embed/>
            </p:oleObj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4343400" y="1447800"/>
          <a:ext cx="714375" cy="1143000"/>
        </p:xfrm>
        <a:graphic>
          <a:graphicData uri="http://schemas.openxmlformats.org/presentationml/2006/ole">
            <p:oleObj spid="_x0000_s23555" name="Формула" r:id="rId4" imgW="190440" imgH="304560" progId="Equation.3">
              <p:embed/>
            </p:oleObj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7620000" y="1828800"/>
          <a:ext cx="685800" cy="971550"/>
        </p:xfrm>
        <a:graphic>
          <a:graphicData uri="http://schemas.openxmlformats.org/presentationml/2006/ole">
            <p:oleObj spid="_x0000_s23557" name="Формула" r:id="rId5" imgW="114120" imgH="215640" progId="Equation.3">
              <p:embed/>
            </p:oleObj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5257800" y="3124200"/>
          <a:ext cx="1436914" cy="609600"/>
        </p:xfrm>
        <a:graphic>
          <a:graphicData uri="http://schemas.openxmlformats.org/presentationml/2006/ole">
            <p:oleObj spid="_x0000_s23561" name="Формула" r:id="rId6" imgW="419040" imgH="177480" progId="Equation.3">
              <p:embed/>
            </p:oleObj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6705600" y="1828800"/>
          <a:ext cx="685800" cy="685800"/>
        </p:xfrm>
        <a:graphic>
          <a:graphicData uri="http://schemas.openxmlformats.org/presentationml/2006/ole">
            <p:oleObj spid="_x0000_s23562" name="Формула" r:id="rId7" imgW="164880" imgH="20304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676400" y="4419600"/>
            <a:ext cx="617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/>
              <a:t>Производная произведения</a:t>
            </a:r>
          </a:p>
          <a:p>
            <a:r>
              <a:rPr lang="ru-RU" sz="3200" b="1" i="1" dirty="0" smtClean="0"/>
              <a:t> </a:t>
            </a:r>
          </a:p>
          <a:p>
            <a:pPr algn="ctr"/>
            <a:r>
              <a:rPr lang="ru-RU" sz="3200" b="1" i="1" dirty="0" smtClean="0"/>
              <a:t>Производная дроби</a:t>
            </a:r>
            <a:endParaRPr lang="ru-RU" sz="3200" b="1" i="1" dirty="0"/>
          </a:p>
        </p:txBody>
      </p:sp>
      <p:graphicFrame>
        <p:nvGraphicFramePr>
          <p:cNvPr id="23563" name="Object 11"/>
          <p:cNvGraphicFramePr>
            <a:graphicFrameLocks noChangeAspect="1"/>
          </p:cNvGraphicFramePr>
          <p:nvPr/>
        </p:nvGraphicFramePr>
        <p:xfrm>
          <a:off x="2590800" y="3124200"/>
          <a:ext cx="1219200" cy="656492"/>
        </p:xfrm>
        <a:graphic>
          <a:graphicData uri="http://schemas.openxmlformats.org/presentationml/2006/ole">
            <p:oleObj spid="_x0000_s23563" name="Формула" r:id="rId8" imgW="33012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Определение производной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3657600" y="2209800"/>
          <a:ext cx="3962400" cy="990600"/>
        </p:xfrm>
        <a:graphic>
          <a:graphicData uri="http://schemas.openxmlformats.org/presentationml/2006/ole">
            <p:oleObj spid="_x0000_s22532" name="Формула" r:id="rId3" imgW="1574640" imgH="393480" progId="Equation.3">
              <p:embed/>
            </p:oleObj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3733800" y="4648200"/>
          <a:ext cx="3962400" cy="914400"/>
        </p:xfrm>
        <a:graphic>
          <a:graphicData uri="http://schemas.openxmlformats.org/presentationml/2006/ole">
            <p:oleObj spid="_x0000_s22533" name="Формула" r:id="rId4" imgW="1536480" imgH="39348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057400" y="1676400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Дифференцирование по 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smtClean="0">
                <a:solidFill>
                  <a:srgbClr val="002060"/>
                </a:solidFill>
              </a:rPr>
              <a:t>x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57400" y="3810000"/>
            <a:ext cx="4267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Дифференцирование по 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smtClean="0">
                <a:solidFill>
                  <a:srgbClr val="002060"/>
                </a:solidFill>
              </a:rPr>
              <a:t>t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1454150" y="2574925"/>
          <a:ext cx="300038" cy="566738"/>
        </p:xfrm>
        <a:graphic>
          <a:graphicData uri="http://schemas.openxmlformats.org/presentationml/2006/ole">
            <p:oleObj spid="_x0000_s22535" name="Формула" r:id="rId5" imgW="114120" imgH="215640" progId="Equation.3">
              <p:embed/>
            </p:oleObj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685800" y="2438400"/>
          <a:ext cx="1676400" cy="583096"/>
        </p:xfrm>
        <a:graphic>
          <a:graphicData uri="http://schemas.openxmlformats.org/presentationml/2006/ole">
            <p:oleObj spid="_x0000_s22537" name="Формула" r:id="rId6" imgW="583920" imgH="203040" progId="Equation.3">
              <p:embed/>
            </p:oleObj>
          </a:graphicData>
        </a:graphic>
      </p:graphicFrame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914400" y="4876800"/>
          <a:ext cx="1524000" cy="567070"/>
        </p:xfrm>
        <a:graphic>
          <a:graphicData uri="http://schemas.openxmlformats.org/presentationml/2006/ole">
            <p:oleObj spid="_x0000_s22538" name="Формула" r:id="rId7" imgW="5457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457200" y="457200"/>
            <a:ext cx="8382000" cy="1588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57200" y="1143000"/>
            <a:ext cx="8382000" cy="1588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33400" y="2209800"/>
            <a:ext cx="8305800" cy="1588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57200" y="3276600"/>
            <a:ext cx="8382000" cy="1588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57200" y="4343400"/>
            <a:ext cx="8382000" cy="1588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57200" y="5410200"/>
            <a:ext cx="8382000" cy="1588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57200" y="6400800"/>
            <a:ext cx="8382000" cy="1588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-2513806" y="3428206"/>
            <a:ext cx="5943600" cy="1588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-75803" y="3428603"/>
            <a:ext cx="5943600" cy="794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2743597" y="3428603"/>
            <a:ext cx="5943600" cy="794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5866606" y="3429000"/>
            <a:ext cx="5944394" cy="794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57200" y="381000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99"/>
                </a:solidFill>
                <a:latin typeface="+mj-lt"/>
              </a:rPr>
              <a:t>Физическая</a:t>
            </a:r>
            <a:r>
              <a:rPr lang="ru-RU" sz="2400" b="1" dirty="0" smtClean="0">
                <a:solidFill>
                  <a:srgbClr val="0000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ru-RU" sz="2400" b="1" dirty="0" smtClean="0">
                <a:solidFill>
                  <a:srgbClr val="000099"/>
                </a:solidFill>
                <a:latin typeface="+mj-lt"/>
              </a:rPr>
              <a:t>величина</a:t>
            </a:r>
            <a:endParaRPr lang="ru-RU" sz="2400" b="1" dirty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71800" y="609600"/>
            <a:ext cx="26457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0099"/>
                </a:solidFill>
                <a:latin typeface="+mj-lt"/>
              </a:rPr>
              <a:t>Среднее</a:t>
            </a:r>
            <a:r>
              <a:rPr lang="ru-RU" sz="2400" b="1" dirty="0" smtClean="0">
                <a:solidFill>
                  <a:srgbClr val="0000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ru-RU" sz="2400" b="1" dirty="0" smtClean="0">
                <a:solidFill>
                  <a:srgbClr val="000099"/>
                </a:solidFill>
                <a:latin typeface="+mj-lt"/>
              </a:rPr>
              <a:t>значение</a:t>
            </a:r>
            <a:endParaRPr lang="ru-RU" sz="2400" b="1" dirty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15000" y="609600"/>
            <a:ext cx="31838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0099"/>
                </a:solidFill>
                <a:latin typeface="+mj-lt"/>
              </a:rPr>
              <a:t>Мгновенное</a:t>
            </a:r>
            <a:r>
              <a:rPr lang="ru-RU" sz="2400" b="1" dirty="0" smtClean="0">
                <a:solidFill>
                  <a:srgbClr val="0000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ru-RU" sz="2400" b="1" dirty="0" smtClean="0">
                <a:solidFill>
                  <a:srgbClr val="000099"/>
                </a:solidFill>
                <a:latin typeface="+mj-lt"/>
              </a:rPr>
              <a:t>значение</a:t>
            </a:r>
            <a:endParaRPr lang="ru-RU" sz="2400" b="1" dirty="0">
              <a:solidFill>
                <a:srgbClr val="000099"/>
              </a:solidFill>
              <a:latin typeface="+mj-lt"/>
            </a:endParaRPr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6" name="Формула" r:id="rId3" imgW="114120" imgH="21564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733800" y="2209800"/>
          <a:ext cx="1295400" cy="990600"/>
        </p:xfrm>
        <a:graphic>
          <a:graphicData uri="http://schemas.openxmlformats.org/presentationml/2006/ole">
            <p:oleObj spid="_x0000_s1029" name="Формула" r:id="rId4" imgW="507960" imgH="39348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733800" y="3048000"/>
          <a:ext cx="1371600" cy="1219200"/>
        </p:xfrm>
        <a:graphic>
          <a:graphicData uri="http://schemas.openxmlformats.org/presentationml/2006/ole">
            <p:oleObj spid="_x0000_s1031" name="Формула" r:id="rId5" imgW="533160" imgH="634680" progId="Equation.3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6400800" y="3352800"/>
          <a:ext cx="1600200" cy="914400"/>
        </p:xfrm>
        <a:graphic>
          <a:graphicData uri="http://schemas.openxmlformats.org/presentationml/2006/ole">
            <p:oleObj spid="_x0000_s1032" name="Формула" r:id="rId6" imgW="812520" imgH="393480" progId="Equation.3">
              <p:embed/>
            </p:oleObj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3733800" y="4343400"/>
          <a:ext cx="1143000" cy="932447"/>
        </p:xfrm>
        <a:graphic>
          <a:graphicData uri="http://schemas.openxmlformats.org/presentationml/2006/ole">
            <p:oleObj spid="_x0000_s1035" name="Формула" r:id="rId7" imgW="482400" imgH="393480" progId="Equation.3">
              <p:embed/>
            </p:oleObj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6324600" y="3810000"/>
          <a:ext cx="2057400" cy="1549400"/>
        </p:xfrm>
        <a:graphic>
          <a:graphicData uri="http://schemas.openxmlformats.org/presentationml/2006/ole">
            <p:oleObj spid="_x0000_s1036" name="Формула" r:id="rId8" imgW="711000" imgH="634680" progId="Equation.3">
              <p:embed/>
            </p:oleObj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3733800" y="5486400"/>
          <a:ext cx="1143000" cy="914400"/>
        </p:xfrm>
        <a:graphic>
          <a:graphicData uri="http://schemas.openxmlformats.org/presentationml/2006/ole">
            <p:oleObj spid="_x0000_s1040" name="Формула" r:id="rId9" imgW="482400" imgH="393480" progId="Equation.3">
              <p:embed/>
            </p:oleObj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/>
        </p:nvGraphicFramePr>
        <p:xfrm>
          <a:off x="6324600" y="1219200"/>
          <a:ext cx="1524000" cy="858982"/>
        </p:xfrm>
        <a:graphic>
          <a:graphicData uri="http://schemas.openxmlformats.org/presentationml/2006/ole">
            <p:oleObj spid="_x0000_s1043" name="Формула" r:id="rId10" imgW="698400" imgH="393480" progId="Equation.3">
              <p:embed/>
            </p:oleObj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6477000" y="5486400"/>
          <a:ext cx="1066800" cy="870284"/>
        </p:xfrm>
        <a:graphic>
          <a:graphicData uri="http://schemas.openxmlformats.org/presentationml/2006/ole">
            <p:oleObj spid="_x0000_s1044" name="Формула" r:id="rId11" imgW="482400" imgH="393480" progId="Equation.3">
              <p:embed/>
            </p:oleObj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/>
        </p:nvGraphicFramePr>
        <p:xfrm>
          <a:off x="3810000" y="1295399"/>
          <a:ext cx="914400" cy="766119"/>
        </p:xfrm>
        <a:graphic>
          <a:graphicData uri="http://schemas.openxmlformats.org/presentationml/2006/ole">
            <p:oleObj spid="_x0000_s1045" name="Формула" r:id="rId12" imgW="469800" imgH="393480" progId="Equation.3">
              <p:embed/>
            </p:oleObj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609600" y="1371600"/>
            <a:ext cx="16741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Скорость </a:t>
            </a:r>
            <a:endParaRPr lang="ru-RU" sz="28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09600" y="2438400"/>
            <a:ext cx="1826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Ускорение</a:t>
            </a:r>
            <a:endParaRPr lang="ru-RU" sz="28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38200" y="3352800"/>
            <a:ext cx="155228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Угловая </a:t>
            </a:r>
          </a:p>
          <a:p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скорость</a:t>
            </a:r>
            <a:endParaRPr lang="ru-RU" sz="28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62000" y="4572000"/>
            <a:ext cx="17048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Сила тока</a:t>
            </a:r>
            <a:endParaRPr lang="ru-RU" sz="28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62000" y="5715000"/>
            <a:ext cx="18309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Мощность</a:t>
            </a:r>
            <a:endParaRPr lang="ru-RU" sz="2800" b="1" dirty="0">
              <a:solidFill>
                <a:srgbClr val="C00000"/>
              </a:solidFill>
              <a:latin typeface="+mj-lt"/>
            </a:endParaRPr>
          </a:p>
        </p:txBody>
      </p:sp>
      <p:graphicFrame>
        <p:nvGraphicFramePr>
          <p:cNvPr id="1046" name="Object 22"/>
          <p:cNvGraphicFramePr>
            <a:graphicFrameLocks noChangeAspect="1"/>
          </p:cNvGraphicFramePr>
          <p:nvPr/>
        </p:nvGraphicFramePr>
        <p:xfrm>
          <a:off x="6324600" y="2286000"/>
          <a:ext cx="1740310" cy="914400"/>
        </p:xfrm>
        <a:graphic>
          <a:graphicData uri="http://schemas.openxmlformats.org/presentationml/2006/ole">
            <p:oleObj spid="_x0000_s1046" name="Формула" r:id="rId13" imgW="74916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457200" y="457200"/>
            <a:ext cx="8382000" cy="1588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57200" y="1143000"/>
            <a:ext cx="8382000" cy="1588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57200" y="4343400"/>
            <a:ext cx="8382000" cy="1588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57200" y="6324600"/>
            <a:ext cx="8382000" cy="1588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-2513806" y="3428206"/>
            <a:ext cx="5942806" cy="794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-37306" y="3390106"/>
            <a:ext cx="5867400" cy="1588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2819797" y="3352403"/>
            <a:ext cx="5791200" cy="794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5906294" y="3390106"/>
            <a:ext cx="5867400" cy="1588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51" name="Формула" r:id="rId3" imgW="114120" imgH="215640" progId="Equation.3">
              <p:embed/>
            </p:oleObj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/>
        </p:nvGraphicFramePr>
        <p:xfrm>
          <a:off x="7142163" y="1314450"/>
          <a:ext cx="247650" cy="417513"/>
        </p:xfrm>
        <a:graphic>
          <a:graphicData uri="http://schemas.openxmlformats.org/presentationml/2006/ole">
            <p:oleObj spid="_x0000_s2055" name="Формула" r:id="rId4" imgW="114120" imgH="215640" progId="Equation.3">
              <p:embed/>
            </p:oleObj>
          </a:graphicData>
        </a:graphic>
      </p:graphicFrame>
      <p:cxnSp>
        <p:nvCxnSpPr>
          <p:cNvPr id="35" name="Прямая соединительная линия 34"/>
          <p:cNvCxnSpPr/>
          <p:nvPr/>
        </p:nvCxnSpPr>
        <p:spPr>
          <a:xfrm>
            <a:off x="457200" y="2590800"/>
            <a:ext cx="8382000" cy="1588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4454525" y="1400175"/>
          <a:ext cx="234950" cy="442913"/>
        </p:xfrm>
        <a:graphic>
          <a:graphicData uri="http://schemas.openxmlformats.org/presentationml/2006/ole">
            <p:oleObj spid="_x0000_s2064" name="Формула" r:id="rId5" imgW="114120" imgH="215640" progId="Equation.3">
              <p:embed/>
            </p:oleObj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4560888" y="3067050"/>
          <a:ext cx="406400" cy="647700"/>
        </p:xfrm>
        <a:graphic>
          <a:graphicData uri="http://schemas.openxmlformats.org/presentationml/2006/ole">
            <p:oleObj spid="_x0000_s2065" name="Формула" r:id="rId6" imgW="114120" imgH="215640" progId="Equation.3">
              <p:embed/>
            </p:oleObj>
          </a:graphicData>
        </a:graphic>
      </p:graphicFrame>
      <p:graphicFrame>
        <p:nvGraphicFramePr>
          <p:cNvPr id="2068" name="Object 20"/>
          <p:cNvGraphicFramePr>
            <a:graphicFrameLocks noChangeAspect="1"/>
          </p:cNvGraphicFramePr>
          <p:nvPr/>
        </p:nvGraphicFramePr>
        <p:xfrm>
          <a:off x="7175500" y="3236913"/>
          <a:ext cx="203200" cy="458787"/>
        </p:xfrm>
        <a:graphic>
          <a:graphicData uri="http://schemas.openxmlformats.org/presentationml/2006/ole">
            <p:oleObj spid="_x0000_s2068" name="Формула" r:id="rId7" imgW="114120" imgH="215640" progId="Equation.3">
              <p:embed/>
            </p:oleObj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/>
        </p:nvGraphicFramePr>
        <p:xfrm>
          <a:off x="7135813" y="2551113"/>
          <a:ext cx="271462" cy="460375"/>
        </p:xfrm>
        <a:graphic>
          <a:graphicData uri="http://schemas.openxmlformats.org/presentationml/2006/ole">
            <p:oleObj spid="_x0000_s2072" name="Формула" r:id="rId8" imgW="114120" imgH="215640" progId="Equation.3">
              <p:embed/>
            </p:oleObj>
          </a:graphicData>
        </a:graphic>
      </p:graphicFrame>
      <p:sp>
        <p:nvSpPr>
          <p:cNvPr id="53" name="Прямоугольник 52"/>
          <p:cNvSpPr/>
          <p:nvPr/>
        </p:nvSpPr>
        <p:spPr>
          <a:xfrm>
            <a:off x="990600" y="609600"/>
            <a:ext cx="9664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0099"/>
                </a:solidFill>
                <a:latin typeface="+mj-lt"/>
              </a:rPr>
              <a:t>Закон</a:t>
            </a:r>
            <a:endParaRPr lang="ru-RU" sz="2400" b="1" dirty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2971800" y="609600"/>
            <a:ext cx="26329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0099"/>
                </a:solidFill>
                <a:latin typeface="+mj-lt"/>
              </a:rPr>
              <a:t>Среднее</a:t>
            </a:r>
            <a:r>
              <a:rPr lang="ru-RU" sz="2000" b="1" dirty="0" smtClean="0">
                <a:solidFill>
                  <a:srgbClr val="0000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000099"/>
                </a:solidFill>
                <a:latin typeface="+mj-lt"/>
              </a:rPr>
              <a:t>значение</a:t>
            </a:r>
            <a:endParaRPr lang="ru-RU" sz="2400" b="1" dirty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5715000" y="609600"/>
            <a:ext cx="31710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0099"/>
                </a:solidFill>
                <a:latin typeface="+mj-lt"/>
              </a:rPr>
              <a:t>Мгновенное</a:t>
            </a:r>
            <a:r>
              <a:rPr lang="ru-RU" sz="2000" b="1" dirty="0" smtClean="0">
                <a:solidFill>
                  <a:srgbClr val="0000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ru-RU" sz="2400" b="1" dirty="0" smtClean="0">
                <a:solidFill>
                  <a:srgbClr val="000099"/>
                </a:solidFill>
                <a:latin typeface="+mj-lt"/>
              </a:rPr>
              <a:t>значение</a:t>
            </a:r>
            <a:endParaRPr lang="ru-RU" sz="2400" b="1" dirty="0">
              <a:solidFill>
                <a:srgbClr val="000099"/>
              </a:solidFill>
              <a:latin typeface="+mj-lt"/>
            </a:endParaRPr>
          </a:p>
        </p:txBody>
      </p:sp>
      <p:graphicFrame>
        <p:nvGraphicFramePr>
          <p:cNvPr id="2083" name="Object 35"/>
          <p:cNvGraphicFramePr>
            <a:graphicFrameLocks noChangeAspect="1"/>
          </p:cNvGraphicFramePr>
          <p:nvPr/>
        </p:nvGraphicFramePr>
        <p:xfrm>
          <a:off x="4721225" y="2509838"/>
          <a:ext cx="385763" cy="542925"/>
        </p:xfrm>
        <a:graphic>
          <a:graphicData uri="http://schemas.openxmlformats.org/presentationml/2006/ole">
            <p:oleObj spid="_x0000_s2083" name="Формула" r:id="rId9" imgW="114120" imgH="215640" progId="Equation.3">
              <p:embed/>
            </p:oleObj>
          </a:graphicData>
        </a:graphic>
      </p:graphicFrame>
      <p:graphicFrame>
        <p:nvGraphicFramePr>
          <p:cNvPr id="41" name="Объект 40"/>
          <p:cNvGraphicFramePr>
            <a:graphicFrameLocks noChangeAspect="1"/>
          </p:cNvGraphicFramePr>
          <p:nvPr/>
        </p:nvGraphicFramePr>
        <p:xfrm>
          <a:off x="2952750" y="5848350"/>
          <a:ext cx="114300" cy="215900"/>
        </p:xfrm>
        <a:graphic>
          <a:graphicData uri="http://schemas.openxmlformats.org/presentationml/2006/ole">
            <p:oleObj spid="_x0000_s2090" name="Формула" r:id="rId10" imgW="114120" imgH="215640" progId="Equation.3">
              <p:embed/>
            </p:oleObj>
          </a:graphicData>
        </a:graphic>
      </p:graphicFrame>
      <p:graphicFrame>
        <p:nvGraphicFramePr>
          <p:cNvPr id="2091" name="Object 43"/>
          <p:cNvGraphicFramePr>
            <a:graphicFrameLocks noChangeAspect="1"/>
          </p:cNvGraphicFramePr>
          <p:nvPr/>
        </p:nvGraphicFramePr>
        <p:xfrm>
          <a:off x="5943600" y="4800600"/>
          <a:ext cx="2780071" cy="990600"/>
        </p:xfrm>
        <a:graphic>
          <a:graphicData uri="http://schemas.openxmlformats.org/presentationml/2006/ole">
            <p:oleObj spid="_x0000_s2091" name="Формула" r:id="rId11" imgW="1104840" imgH="393480" progId="Equation.3">
              <p:embed/>
            </p:oleObj>
          </a:graphicData>
        </a:graphic>
      </p:graphicFrame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7235825" y="2971800"/>
          <a:ext cx="282575" cy="533400"/>
        </p:xfrm>
        <a:graphic>
          <a:graphicData uri="http://schemas.openxmlformats.org/presentationml/2006/ole">
            <p:oleObj spid="_x0000_s2093" name="Формула" r:id="rId12" imgW="114120" imgH="215640" progId="Equation.3">
              <p:embed/>
            </p:oleObj>
          </a:graphicData>
        </a:graphic>
      </p:graphicFrame>
      <p:graphicFrame>
        <p:nvGraphicFramePr>
          <p:cNvPr id="2095" name="Object 47"/>
          <p:cNvGraphicFramePr>
            <a:graphicFrameLocks noChangeAspect="1"/>
          </p:cNvGraphicFramePr>
          <p:nvPr/>
        </p:nvGraphicFramePr>
        <p:xfrm>
          <a:off x="3429000" y="1524000"/>
          <a:ext cx="1524000" cy="533400"/>
        </p:xfrm>
        <a:graphic>
          <a:graphicData uri="http://schemas.openxmlformats.org/presentationml/2006/ole">
            <p:oleObj spid="_x0000_s2095" name="Формула" r:id="rId13" imgW="507960" imgH="177480" progId="Equation.3">
              <p:embed/>
            </p:oleObj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533400" y="1371600"/>
            <a:ext cx="235404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Второй закон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Ньютона</a:t>
            </a:r>
            <a:endParaRPr lang="ru-RU" sz="28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85800" y="3124200"/>
            <a:ext cx="2001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Закон  ЭМИ</a:t>
            </a:r>
            <a:endParaRPr lang="ru-RU" sz="28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57200" y="4572000"/>
            <a:ext cx="251177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Закон </a:t>
            </a:r>
          </a:p>
          <a:p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самоиндукции</a:t>
            </a:r>
            <a:endParaRPr lang="ru-RU" sz="2800" b="1" dirty="0">
              <a:solidFill>
                <a:srgbClr val="C00000"/>
              </a:solidFill>
              <a:latin typeface="+mj-lt"/>
            </a:endParaRPr>
          </a:p>
        </p:txBody>
      </p:sp>
      <p:graphicFrame>
        <p:nvGraphicFramePr>
          <p:cNvPr id="2101" name="Object 53"/>
          <p:cNvGraphicFramePr>
            <a:graphicFrameLocks noChangeAspect="1"/>
          </p:cNvGraphicFramePr>
          <p:nvPr/>
        </p:nvGraphicFramePr>
        <p:xfrm>
          <a:off x="6400799" y="1295400"/>
          <a:ext cx="1720645" cy="1066800"/>
        </p:xfrm>
        <a:graphic>
          <a:graphicData uri="http://schemas.openxmlformats.org/presentationml/2006/ole">
            <p:oleObj spid="_x0000_s2101" name="Формула" r:id="rId14" imgW="634680" imgH="393480" progId="Equation.3">
              <p:embed/>
            </p:oleObj>
          </a:graphicData>
        </a:graphic>
      </p:graphicFrame>
      <p:graphicFrame>
        <p:nvGraphicFramePr>
          <p:cNvPr id="2102" name="Object 54"/>
          <p:cNvGraphicFramePr>
            <a:graphicFrameLocks noChangeAspect="1"/>
          </p:cNvGraphicFramePr>
          <p:nvPr/>
        </p:nvGraphicFramePr>
        <p:xfrm>
          <a:off x="4244975" y="4965700"/>
          <a:ext cx="271463" cy="514350"/>
        </p:xfrm>
        <a:graphic>
          <a:graphicData uri="http://schemas.openxmlformats.org/presentationml/2006/ole">
            <p:oleObj spid="_x0000_s2102" name="Формула" r:id="rId15" imgW="114120" imgH="215640" progId="Equation.3">
              <p:embed/>
            </p:oleObj>
          </a:graphicData>
        </a:graphic>
      </p:graphicFrame>
      <p:graphicFrame>
        <p:nvGraphicFramePr>
          <p:cNvPr id="2103" name="Object 55"/>
          <p:cNvGraphicFramePr>
            <a:graphicFrameLocks noChangeAspect="1"/>
          </p:cNvGraphicFramePr>
          <p:nvPr/>
        </p:nvGraphicFramePr>
        <p:xfrm>
          <a:off x="3581399" y="2971800"/>
          <a:ext cx="1563329" cy="914400"/>
        </p:xfrm>
        <a:graphic>
          <a:graphicData uri="http://schemas.openxmlformats.org/presentationml/2006/ole">
            <p:oleObj spid="_x0000_s2103" name="Формула" r:id="rId16" imgW="672840" imgH="393480" progId="Equation.3">
              <p:embed/>
            </p:oleObj>
          </a:graphicData>
        </a:graphic>
      </p:graphicFrame>
      <p:graphicFrame>
        <p:nvGraphicFramePr>
          <p:cNvPr id="2104" name="Object 56"/>
          <p:cNvGraphicFramePr>
            <a:graphicFrameLocks noChangeAspect="1"/>
          </p:cNvGraphicFramePr>
          <p:nvPr/>
        </p:nvGraphicFramePr>
        <p:xfrm>
          <a:off x="5943600" y="2895600"/>
          <a:ext cx="2620297" cy="990600"/>
        </p:xfrm>
        <a:graphic>
          <a:graphicData uri="http://schemas.openxmlformats.org/presentationml/2006/ole">
            <p:oleObj spid="_x0000_s2104" name="Формула" r:id="rId17" imgW="1041120" imgH="393480" progId="Equation.3">
              <p:embed/>
            </p:oleObj>
          </a:graphicData>
        </a:graphic>
      </p:graphicFrame>
      <p:graphicFrame>
        <p:nvGraphicFramePr>
          <p:cNvPr id="2105" name="Object 57"/>
          <p:cNvGraphicFramePr>
            <a:graphicFrameLocks noChangeAspect="1"/>
          </p:cNvGraphicFramePr>
          <p:nvPr/>
        </p:nvGraphicFramePr>
        <p:xfrm>
          <a:off x="3581400" y="4800600"/>
          <a:ext cx="1799303" cy="914400"/>
        </p:xfrm>
        <a:graphic>
          <a:graphicData uri="http://schemas.openxmlformats.org/presentationml/2006/ole">
            <p:oleObj spid="_x0000_s2105" name="Формула" r:id="rId18" imgW="77436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№1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0" y="1295400"/>
            <a:ext cx="5638800" cy="28194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    Скорость школьного автобуса массой  5 т   возрастает    по      закону	</a:t>
            </a:r>
            <a:r>
              <a:rPr lang="ru-RU" sz="2800" b="1" dirty="0" err="1" smtClean="0">
                <a:solidFill>
                  <a:srgbClr val="000099"/>
                </a:solidFill>
              </a:rPr>
              <a:t>υ </a:t>
            </a:r>
            <a:r>
              <a:rPr lang="ru-RU" sz="2800" b="1" dirty="0" smtClean="0">
                <a:solidFill>
                  <a:srgbClr val="000099"/>
                </a:solidFill>
              </a:rPr>
              <a:t>= 0,1</a:t>
            </a:r>
            <a:r>
              <a:rPr lang="en-US" sz="2800" b="1" i="1" dirty="0" smtClean="0">
                <a:solidFill>
                  <a:srgbClr val="000099"/>
                </a:solidFill>
              </a:rPr>
              <a:t>t</a:t>
            </a:r>
            <a:r>
              <a:rPr lang="en-US" sz="2800" b="1" i="1" baseline="30000" dirty="0" smtClean="0">
                <a:solidFill>
                  <a:srgbClr val="000099"/>
                </a:solidFill>
              </a:rPr>
              <a:t>3</a:t>
            </a:r>
            <a:r>
              <a:rPr lang="en-US" sz="2800" b="1" dirty="0" smtClean="0">
                <a:solidFill>
                  <a:srgbClr val="000099"/>
                </a:solidFill>
              </a:rPr>
              <a:t> + 0,2</a:t>
            </a:r>
            <a:r>
              <a:rPr lang="en-US" sz="2800" b="1" i="1" dirty="0" smtClean="0">
                <a:solidFill>
                  <a:srgbClr val="000099"/>
                </a:solidFill>
              </a:rPr>
              <a:t>t</a:t>
            </a:r>
            <a:r>
              <a:rPr lang="en-US" sz="2800" b="1" dirty="0" smtClean="0">
                <a:solidFill>
                  <a:srgbClr val="000099"/>
                </a:solidFill>
              </a:rPr>
              <a:t>.</a:t>
            </a:r>
            <a:endParaRPr lang="ru-RU" sz="2800" b="1" dirty="0" smtClean="0">
              <a:solidFill>
                <a:srgbClr val="000099"/>
              </a:solidFill>
              <a:latin typeface="+mj-lt"/>
            </a:endParaRPr>
          </a:p>
          <a:p>
            <a:pPr algn="just">
              <a:buNone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	Определить равнодействующую  всех   сил, действующих на него в момент времени  2 с.</a:t>
            </a:r>
            <a:endParaRPr lang="ru-RU" sz="2800" b="1" baseline="30000" dirty="0" smtClean="0">
              <a:solidFill>
                <a:srgbClr val="000099"/>
              </a:solidFill>
              <a:latin typeface="+mj-lt"/>
            </a:endParaRPr>
          </a:p>
          <a:p>
            <a:pPr>
              <a:buNone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  </a:t>
            </a:r>
            <a:endParaRPr lang="ru-RU" sz="2800" b="1" dirty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62400" y="41910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Решение</a:t>
            </a:r>
            <a:endParaRPr lang="ru-RU" sz="2800" b="1" dirty="0">
              <a:solidFill>
                <a:srgbClr val="C00000"/>
              </a:solidFill>
              <a:latin typeface="+mj-lt"/>
            </a:endParaRPr>
          </a:p>
        </p:txBody>
      </p:sp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2819400" y="4724401"/>
          <a:ext cx="2590800" cy="510862"/>
        </p:xfrm>
        <a:graphic>
          <a:graphicData uri="http://schemas.openxmlformats.org/presentationml/2006/ole">
            <p:oleObj spid="_x0000_s3083" name="Формула" r:id="rId3" imgW="901440" imgH="177480" progId="Equation.3">
              <p:embed/>
            </p:oleObj>
          </a:graphicData>
        </a:graphic>
      </p:graphicFrame>
      <p:pic>
        <p:nvPicPr>
          <p:cNvPr id="9" name="Рисунок 8" descr="29.01.2008 136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5943600" y="1524000"/>
            <a:ext cx="2714977" cy="1981200"/>
          </a:xfrm>
          <a:prstGeom prst="rect">
            <a:avLst/>
          </a:prstGeom>
        </p:spPr>
      </p:pic>
      <p:graphicFrame>
        <p:nvGraphicFramePr>
          <p:cNvPr id="3090" name="Object 18"/>
          <p:cNvGraphicFramePr>
            <a:graphicFrameLocks noChangeAspect="1"/>
          </p:cNvGraphicFramePr>
          <p:nvPr/>
        </p:nvGraphicFramePr>
        <p:xfrm>
          <a:off x="2819400" y="5334000"/>
          <a:ext cx="5274733" cy="533400"/>
        </p:xfrm>
        <a:graphic>
          <a:graphicData uri="http://schemas.openxmlformats.org/presentationml/2006/ole">
            <p:oleObj spid="_x0000_s3090" name="Формула" r:id="rId5" imgW="2260440" imgH="228600" progId="Equation.3">
              <p:embed/>
            </p:oleObj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/>
        </p:nvGraphicFramePr>
        <p:xfrm>
          <a:off x="2819400" y="5943600"/>
          <a:ext cx="5715000" cy="459497"/>
        </p:xfrm>
        <a:graphic>
          <a:graphicData uri="http://schemas.openxmlformats.org/presentationml/2006/ole">
            <p:oleObj spid="_x0000_s3091" name="Формула" r:id="rId6" imgW="252720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№2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Содержимое 4" descr="Опыты 011.jpg"/>
          <p:cNvPicPr>
            <a:picLocks noGrp="1" noChangeAspect="1"/>
          </p:cNvPicPr>
          <p:nvPr>
            <p:ph sz="half" idx="1"/>
          </p:nvPr>
        </p:nvPicPr>
        <p:blipFill>
          <a:blip r:embed="rId3" cstate="email"/>
          <a:stretch>
            <a:fillRect/>
          </a:stretch>
        </p:blipFill>
        <p:spPr>
          <a:xfrm>
            <a:off x="5943600" y="1524000"/>
            <a:ext cx="2667000" cy="1947333"/>
          </a:xfrm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0" y="1295400"/>
            <a:ext cx="5486400" cy="2895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b="1" dirty="0" smtClean="0">
                <a:solidFill>
                  <a:srgbClr val="000099"/>
                </a:solidFill>
                <a:latin typeface="+mj-lt"/>
              </a:rPr>
              <a:t>     Количество        вещества, получаемого в химической реакции, зависит от времени следующим       образом : </a:t>
            </a:r>
          </a:p>
          <a:p>
            <a:pPr>
              <a:buNone/>
            </a:pPr>
            <a:r>
              <a:rPr lang="en-US" b="1" dirty="0" smtClean="0">
                <a:solidFill>
                  <a:srgbClr val="000099"/>
                </a:solidFill>
                <a:latin typeface="+mj-lt"/>
              </a:rPr>
              <a:t>           Q = </a:t>
            </a:r>
            <a:r>
              <a:rPr lang="en-US" b="1" i="1" dirty="0" smtClean="0">
                <a:solidFill>
                  <a:srgbClr val="000099"/>
                </a:solidFill>
                <a:latin typeface="+mj-lt"/>
              </a:rPr>
              <a:t>a</a:t>
            </a:r>
            <a:r>
              <a:rPr lang="en-US" b="1" dirty="0" smtClean="0">
                <a:solidFill>
                  <a:srgbClr val="000099"/>
                </a:solidFill>
                <a:latin typeface="+mj-lt"/>
              </a:rPr>
              <a:t> (1 + </a:t>
            </a:r>
            <a:r>
              <a:rPr lang="en-US" b="1" i="1" dirty="0" smtClean="0">
                <a:solidFill>
                  <a:srgbClr val="000099"/>
                </a:solidFill>
                <a:latin typeface="+mj-lt"/>
              </a:rPr>
              <a:t>be </a:t>
            </a:r>
            <a:r>
              <a:rPr lang="en-US" b="1" i="1" baseline="30000" dirty="0" smtClean="0">
                <a:solidFill>
                  <a:srgbClr val="000099"/>
                </a:solidFill>
                <a:latin typeface="+mj-lt"/>
              </a:rPr>
              <a:t>–</a:t>
            </a:r>
            <a:r>
              <a:rPr lang="en-US" b="1" i="1" baseline="30000" dirty="0" err="1" smtClean="0">
                <a:solidFill>
                  <a:srgbClr val="000099"/>
                </a:solidFill>
                <a:latin typeface="+mj-lt"/>
              </a:rPr>
              <a:t>kt</a:t>
            </a:r>
            <a:r>
              <a:rPr lang="en-US" b="1" dirty="0" smtClean="0">
                <a:solidFill>
                  <a:srgbClr val="000099"/>
                </a:solidFill>
                <a:latin typeface="+mj-lt"/>
              </a:rPr>
              <a:t>)</a:t>
            </a:r>
            <a:endParaRPr lang="ru-RU" b="1" dirty="0" smtClean="0">
              <a:solidFill>
                <a:srgbClr val="000099"/>
              </a:solidFill>
              <a:latin typeface="+mj-lt"/>
            </a:endParaRPr>
          </a:p>
          <a:p>
            <a:pPr>
              <a:buNone/>
            </a:pPr>
            <a:r>
              <a:rPr lang="ru-RU" b="1" dirty="0" smtClean="0">
                <a:solidFill>
                  <a:srgbClr val="000099"/>
                </a:solidFill>
                <a:latin typeface="+mj-lt"/>
              </a:rPr>
              <a:t>     Определите скорость  реакции.</a:t>
            </a:r>
            <a:endParaRPr lang="ru-RU" b="1" baseline="30000" dirty="0">
              <a:solidFill>
                <a:srgbClr val="000099"/>
              </a:solidFill>
              <a:latin typeface="+mj-lt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4098" name="Формула" r:id="rId4" imgW="114120" imgH="21564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657600" y="42672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Решение</a:t>
            </a:r>
            <a:endParaRPr lang="ru-RU" sz="2800" b="1" dirty="0">
              <a:solidFill>
                <a:srgbClr val="C00000"/>
              </a:solidFill>
              <a:latin typeface="+mj-lt"/>
            </a:endParaRP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514600" y="4724400"/>
          <a:ext cx="6096000" cy="1219200"/>
        </p:xfrm>
        <a:graphic>
          <a:graphicData uri="http://schemas.openxmlformats.org/presentationml/2006/ole">
            <p:oleObj spid="_x0000_s4102" name="Формула" r:id="rId5" imgW="215892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1013</TotalTime>
  <Words>472</Words>
  <PresentationFormat>Экран (4:3)</PresentationFormat>
  <Paragraphs>77</Paragraphs>
  <Slides>13</Slides>
  <Notes>0</Notes>
  <HiddenSlides>0</HiddenSlides>
  <MMClips>1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Формула</vt:lpstr>
      <vt:lpstr>Применение производной   в физике       </vt:lpstr>
      <vt:lpstr>Цель урока</vt:lpstr>
      <vt:lpstr>План урока</vt:lpstr>
      <vt:lpstr>Вычислите производную</vt:lpstr>
      <vt:lpstr>Определение производной</vt:lpstr>
      <vt:lpstr>Слайд 6</vt:lpstr>
      <vt:lpstr>Слайд 7</vt:lpstr>
      <vt:lpstr>Задача №1</vt:lpstr>
      <vt:lpstr>Задача №2</vt:lpstr>
      <vt:lpstr>Задача №3</vt:lpstr>
      <vt:lpstr>Задачи на оптимизацию</vt:lpstr>
      <vt:lpstr>Задача №4</vt:lpstr>
      <vt:lpstr>Источники информации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Tata</cp:lastModifiedBy>
  <cp:revision>103</cp:revision>
  <dcterms:modified xsi:type="dcterms:W3CDTF">2011-03-15T21:56:49Z</dcterms:modified>
</cp:coreProperties>
</file>