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90" r:id="rId6"/>
    <p:sldId id="260" r:id="rId7"/>
    <p:sldId id="262" r:id="rId8"/>
    <p:sldId id="261" r:id="rId9"/>
    <p:sldId id="264" r:id="rId10"/>
    <p:sldId id="265" r:id="rId11"/>
    <p:sldId id="266" r:id="rId12"/>
    <p:sldId id="272" r:id="rId13"/>
    <p:sldId id="267" r:id="rId14"/>
    <p:sldId id="269" r:id="rId15"/>
    <p:sldId id="270" r:id="rId16"/>
    <p:sldId id="271" r:id="rId17"/>
    <p:sldId id="275" r:id="rId18"/>
    <p:sldId id="274" r:id="rId19"/>
    <p:sldId id="276" r:id="rId20"/>
    <p:sldId id="277" r:id="rId21"/>
    <p:sldId id="279" r:id="rId22"/>
    <p:sldId id="289" r:id="rId23"/>
    <p:sldId id="285" r:id="rId24"/>
    <p:sldId id="291" r:id="rId25"/>
    <p:sldId id="280" r:id="rId26"/>
    <p:sldId id="281" r:id="rId27"/>
    <p:sldId id="282" r:id="rId28"/>
    <p:sldId id="283" r:id="rId29"/>
    <p:sldId id="284" r:id="rId30"/>
    <p:sldId id="288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FF00"/>
    <a:srgbClr val="00FFFF"/>
    <a:srgbClr val="FF3399"/>
    <a:srgbClr val="66FF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7133" autoAdjust="0"/>
  </p:normalViewPr>
  <p:slideViewPr>
    <p:cSldViewPr>
      <p:cViewPr varScale="1">
        <p:scale>
          <a:sx n="105" d="100"/>
          <a:sy n="105" d="100"/>
        </p:scale>
        <p:origin x="-1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4F6598-9BB6-4471-94DB-662A93987C12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C4CCD-1130-4D9B-9DB9-F901DBA21F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C4CCD-1130-4D9B-9DB9-F901DBA21F5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C4CCD-1130-4D9B-9DB9-F901DBA21F5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2A1CE-F094-4ACD-A510-B043C3A2DFDB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F368-AFFA-49DC-A858-361A59B40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2A1CE-F094-4ACD-A510-B043C3A2DFDB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F368-AFFA-49DC-A858-361A59B40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2A1CE-F094-4ACD-A510-B043C3A2DFDB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F368-AFFA-49DC-A858-361A59B40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2A1CE-F094-4ACD-A510-B043C3A2DFDB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F368-AFFA-49DC-A858-361A59B40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2A1CE-F094-4ACD-A510-B043C3A2DFDB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F368-AFFA-49DC-A858-361A59B40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2A1CE-F094-4ACD-A510-B043C3A2DFDB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F368-AFFA-49DC-A858-361A59B40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2A1CE-F094-4ACD-A510-B043C3A2DFDB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F368-AFFA-49DC-A858-361A59B40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2A1CE-F094-4ACD-A510-B043C3A2DFDB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F368-AFFA-49DC-A858-361A59B40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2A1CE-F094-4ACD-A510-B043C3A2DFDB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F368-AFFA-49DC-A858-361A59B40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2A1CE-F094-4ACD-A510-B043C3A2DFDB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F368-AFFA-49DC-A858-361A59B40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2A1CE-F094-4ACD-A510-B043C3A2DFDB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0F368-AFFA-49DC-A858-361A59B40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2A1CE-F094-4ACD-A510-B043C3A2DFDB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0F368-AFFA-49DC-A858-361A59B40FD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ro\Desktop\Айгуль\картинки\картинки\Swoosh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799635">
            <a:off x="539552" y="620688"/>
            <a:ext cx="2196752" cy="1647564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FF00"/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846640" cy="5832647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6000" b="1" i="1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План- конспект                                 по изобразительному искусству</a:t>
            </a:r>
            <a:endParaRPr lang="ru-RU" sz="6000" b="1" i="1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6" name="Picture 2" descr="C:\Users\Pro\Desktop\Айгуль\картинки\картинки\гипноз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173332">
            <a:off x="6533022" y="642442"/>
            <a:ext cx="2140948" cy="16177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95536" y="404663"/>
            <a:ext cx="8291264" cy="5400601"/>
          </a:xfrm>
        </p:spPr>
        <p:txBody>
          <a:bodyPr>
            <a:normAutofit/>
          </a:bodyPr>
          <a:lstStyle/>
          <a:p>
            <a:pPr lvl="0"/>
            <a:endParaRPr lang="ru-RU" dirty="0" smtClean="0">
              <a:solidFill>
                <a:srgbClr val="7030A0"/>
              </a:solidFill>
            </a:endParaRPr>
          </a:p>
          <a:p>
            <a:pPr lvl="0"/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b="1" i="1" dirty="0" smtClean="0">
                <a:solidFill>
                  <a:srgbClr val="7030A0"/>
                </a:solidFill>
              </a:rPr>
              <a:t>В течении тысячелетий совершенствовалась техника изображения. Например в росписях пещеры </a:t>
            </a:r>
            <a:r>
              <a:rPr lang="ru-RU" b="1" i="1" dirty="0" err="1" smtClean="0">
                <a:solidFill>
                  <a:srgbClr val="7030A0"/>
                </a:solidFill>
              </a:rPr>
              <a:t>Альтамира</a:t>
            </a:r>
            <a:r>
              <a:rPr lang="ru-RU" b="1" i="1" dirty="0" smtClean="0">
                <a:solidFill>
                  <a:srgbClr val="7030A0"/>
                </a:solidFill>
              </a:rPr>
              <a:t> (Испания) появились объёмные изображения мамонтов, оленей, бизонов в характерных позах их движений.   </a:t>
            </a:r>
          </a:p>
          <a:p>
            <a:pPr>
              <a:buNone/>
            </a:pPr>
            <a:r>
              <a:rPr lang="ru-RU" b="1" i="1" dirty="0" smtClean="0">
                <a:solidFill>
                  <a:srgbClr val="7030A0"/>
                </a:solidFill>
              </a:rPr>
              <a:t>         </a:t>
            </a:r>
            <a:endParaRPr lang="ru-RU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764704"/>
            <a:ext cx="8219256" cy="5616624"/>
          </a:xfrm>
        </p:spPr>
        <p:txBody>
          <a:bodyPr>
            <a:noAutofit/>
          </a:bodyPr>
          <a:lstStyle/>
          <a:p>
            <a:pPr lvl="0"/>
            <a:r>
              <a:rPr lang="ru-RU" sz="2800" b="1" i="1" dirty="0">
                <a:solidFill>
                  <a:srgbClr val="7030A0"/>
                </a:solidFill>
              </a:rPr>
              <a:t>История живописи начинается с наскальных изображений первобытного человека. </a:t>
            </a:r>
          </a:p>
          <a:p>
            <a:r>
              <a:rPr lang="ru-RU" sz="2800" b="1" i="1" dirty="0">
                <a:solidFill>
                  <a:srgbClr val="7030A0"/>
                </a:solidFill>
              </a:rPr>
              <a:t>            Формирование первобытного искусства относится к позднему палеолиту(около 33 тыс. лет до н. э.), искусство палеолита отражает  главные жизненные интересы первобытного человека- охоту и рыболовство.</a:t>
            </a:r>
          </a:p>
          <a:p>
            <a:r>
              <a:rPr lang="ru-RU" sz="2800" b="1" i="1" dirty="0">
                <a:solidFill>
                  <a:srgbClr val="7030A0"/>
                </a:solidFill>
              </a:rPr>
              <a:t>             Настенные изображения (петроглифы) палеолитического искусства (Рельефные, графические и живописные) поражают реализмом и жизненностью, яркостью образов.</a:t>
            </a:r>
          </a:p>
          <a:p>
            <a:endParaRPr lang="ru-RU" sz="28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80728"/>
            <a:ext cx="8363272" cy="5400600"/>
          </a:xfrm>
        </p:spPr>
        <p:txBody>
          <a:bodyPr>
            <a:normAutofit fontScale="85000" lnSpcReduction="20000"/>
          </a:bodyPr>
          <a:lstStyle/>
          <a:p>
            <a:r>
              <a:rPr lang="ru-RU" sz="3100" b="1" i="1" dirty="0" smtClean="0">
                <a:solidFill>
                  <a:srgbClr val="7030A0"/>
                </a:solidFill>
              </a:rPr>
              <a:t>Жизнь и благосостояние палеолитического человека во многом зависели от знания животных и их повадок, от умения выследить их, поэтому меткость и острота наблюдений помогали ему в охоте. </a:t>
            </a:r>
          </a:p>
          <a:p>
            <a:r>
              <a:rPr lang="ru-RU" sz="3100" b="1" i="1" dirty="0" smtClean="0">
                <a:solidFill>
                  <a:srgbClr val="7030A0"/>
                </a:solidFill>
              </a:rPr>
              <a:t>             Художественное творчество  человека позднего палеолита вдохновлялось окружающей природой, богатым животным миром и было посвящено главным образом охоте.</a:t>
            </a:r>
          </a:p>
          <a:p>
            <a:r>
              <a:rPr lang="ru-RU" sz="3100" b="1" i="1" dirty="0" smtClean="0">
                <a:solidFill>
                  <a:srgbClr val="7030A0"/>
                </a:solidFill>
              </a:rPr>
              <a:t>            Например, полные движения и жизни фигуры животных украшают пещеры Ласково Франции.</a:t>
            </a:r>
          </a:p>
          <a:p>
            <a:r>
              <a:rPr lang="ru-RU" sz="3100" b="1" i="1" dirty="0" smtClean="0">
                <a:solidFill>
                  <a:srgbClr val="7030A0"/>
                </a:solidFill>
              </a:rPr>
              <a:t>            Изображение явилось незаменимым средством фиксации и передачи из рода в род комплекса духовной культуры.</a:t>
            </a:r>
          </a:p>
          <a:p>
            <a:pPr>
              <a:buNone/>
            </a:pPr>
            <a:r>
              <a:rPr lang="ru-RU" sz="3100" b="1" i="1" dirty="0" smtClean="0">
                <a:solidFill>
                  <a:srgbClr val="7030A0"/>
                </a:solidFill>
              </a:rPr>
              <a:t>         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sz="6600" b="1" i="1" dirty="0">
                <a:solidFill>
                  <a:srgbClr val="FF3399"/>
                </a:solidFill>
              </a:rPr>
              <a:t>Живопись</a:t>
            </a:r>
            <a:r>
              <a:rPr lang="ru-RU" sz="4000" b="1" i="1" dirty="0">
                <a:solidFill>
                  <a:srgbClr val="7030A0"/>
                </a:solidFill>
              </a:rPr>
              <a:t>-это такой вид изобразительного искусства, в котором цвет играет главную роль.</a:t>
            </a:r>
            <a:r>
              <a:rPr lang="ru-RU" sz="4000" b="1" i="1" dirty="0">
                <a:solidFill>
                  <a:srgbClr val="FF3399"/>
                </a:solidFill>
              </a:rPr>
              <a:t> </a:t>
            </a:r>
            <a:r>
              <a:rPr lang="ru-RU" sz="6600" b="1" i="1" dirty="0">
                <a:solidFill>
                  <a:srgbClr val="FF3399"/>
                </a:solidFill>
              </a:rPr>
              <a:t>Живопись</a:t>
            </a:r>
            <a:r>
              <a:rPr lang="ru-RU" sz="4000" b="1" i="1" dirty="0">
                <a:solidFill>
                  <a:srgbClr val="FF3399"/>
                </a:solidFill>
              </a:rPr>
              <a:t> </a:t>
            </a:r>
            <a:r>
              <a:rPr lang="ru-RU" sz="4000" b="1" i="1" dirty="0">
                <a:solidFill>
                  <a:srgbClr val="7030A0"/>
                </a:solidFill>
              </a:rPr>
              <a:t>означает писать жизнь, писать живо, то есть полно и убедительно передавать действительность</a:t>
            </a:r>
          </a:p>
        </p:txBody>
      </p:sp>
      <p:pic>
        <p:nvPicPr>
          <p:cNvPr id="4" name="Picture 2" descr="C:\Users\Pro\Desktop\Айгуль\картинки\картинки\гипноз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260648"/>
            <a:ext cx="8309534" cy="13064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196752"/>
            <a:ext cx="8147248" cy="4968552"/>
          </a:xfrm>
        </p:spPr>
        <p:txBody>
          <a:bodyPr>
            <a:normAutofit/>
          </a:bodyPr>
          <a:lstStyle/>
          <a:p>
            <a:r>
              <a:rPr lang="ru-RU" sz="3600" i="1" dirty="0">
                <a:solidFill>
                  <a:srgbClr val="7030A0"/>
                </a:solidFill>
              </a:rPr>
              <a:t> </a:t>
            </a:r>
            <a:r>
              <a:rPr lang="ru-RU" sz="3600" b="1" i="1" dirty="0">
                <a:solidFill>
                  <a:srgbClr val="7030A0"/>
                </a:solidFill>
              </a:rPr>
              <a:t>Образы живописи очень наглядны и ярки. </a:t>
            </a:r>
            <a:r>
              <a:rPr lang="ru-RU" sz="3600" b="1" i="1" dirty="0">
                <a:solidFill>
                  <a:srgbClr val="FF3399"/>
                </a:solidFill>
              </a:rPr>
              <a:t>Живопись</a:t>
            </a:r>
            <a:r>
              <a:rPr lang="ru-RU" sz="3600" b="1" i="1" dirty="0">
                <a:solidFill>
                  <a:srgbClr val="7030A0"/>
                </a:solidFill>
              </a:rPr>
              <a:t> способна запечатлеть сложный мир человеческих чувств и характеров, предать тончайшие изменения в природе, вечные философские идеи и фантастические образы. </a:t>
            </a:r>
            <a:endParaRPr lang="ru-RU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91264" cy="1512168"/>
          </a:xfrm>
        </p:spPr>
        <p:txBody>
          <a:bodyPr>
            <a:noAutofit/>
          </a:bodyPr>
          <a:lstStyle/>
          <a:p>
            <a:r>
              <a:rPr lang="ru-RU" sz="6600" b="1" i="1" dirty="0" smtClean="0">
                <a:solidFill>
                  <a:srgbClr val="FF0000"/>
                </a:solidFill>
              </a:rPr>
              <a:t>Подведение итогов:</a:t>
            </a:r>
            <a:br>
              <a:rPr lang="ru-RU" sz="6600" b="1" i="1" dirty="0" smtClean="0">
                <a:solidFill>
                  <a:srgbClr val="FF0000"/>
                </a:solidFill>
              </a:rPr>
            </a:br>
            <a:endParaRPr lang="ru-RU" sz="6600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2132856"/>
            <a:ext cx="8075240" cy="399330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000" b="1" i="1" dirty="0" smtClean="0">
                <a:solidFill>
                  <a:srgbClr val="7030A0"/>
                </a:solidFill>
              </a:rPr>
              <a:t>   Вопросы </a:t>
            </a:r>
            <a:r>
              <a:rPr lang="ru-RU" sz="4000" b="1" i="1" dirty="0">
                <a:solidFill>
                  <a:srgbClr val="7030A0"/>
                </a:solidFill>
              </a:rPr>
              <a:t>для повторения, закрепления.</a:t>
            </a:r>
          </a:p>
          <a:p>
            <a:r>
              <a:rPr lang="ru-RU" sz="4000" b="1" i="1" dirty="0" smtClean="0">
                <a:solidFill>
                  <a:srgbClr val="7030A0"/>
                </a:solidFill>
              </a:rPr>
              <a:t> </a:t>
            </a:r>
            <a:r>
              <a:rPr lang="ru-RU" sz="4000" b="1" i="1" dirty="0">
                <a:solidFill>
                  <a:srgbClr val="7030A0"/>
                </a:solidFill>
              </a:rPr>
              <a:t>Что такое петроглиф?</a:t>
            </a:r>
          </a:p>
          <a:p>
            <a:r>
              <a:rPr lang="ru-RU" sz="4000" b="1" i="1" dirty="0" smtClean="0">
                <a:solidFill>
                  <a:srgbClr val="7030A0"/>
                </a:solidFill>
              </a:rPr>
              <a:t> </a:t>
            </a:r>
            <a:r>
              <a:rPr lang="ru-RU" sz="4000" b="1" i="1" dirty="0">
                <a:solidFill>
                  <a:srgbClr val="7030A0"/>
                </a:solidFill>
              </a:rPr>
              <a:t>Когда появилось первое изображение?</a:t>
            </a:r>
          </a:p>
          <a:p>
            <a:r>
              <a:rPr lang="ru-RU" sz="4000" b="1" i="1" dirty="0" smtClean="0">
                <a:solidFill>
                  <a:srgbClr val="7030A0"/>
                </a:solidFill>
              </a:rPr>
              <a:t> </a:t>
            </a:r>
            <a:r>
              <a:rPr lang="ru-RU" sz="4000" b="1" i="1" dirty="0">
                <a:solidFill>
                  <a:srgbClr val="7030A0"/>
                </a:solidFill>
              </a:rPr>
              <a:t>Что такое фактура?</a:t>
            </a:r>
          </a:p>
          <a:p>
            <a:endParaRPr lang="ru-RU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147248" cy="3960440"/>
          </a:xfrm>
        </p:spPr>
        <p:txBody>
          <a:bodyPr>
            <a:normAutofit/>
          </a:bodyPr>
          <a:lstStyle/>
          <a:p>
            <a:r>
              <a:rPr lang="ru-RU" sz="8000" b="1" i="1" dirty="0">
                <a:solidFill>
                  <a:srgbClr val="7030A0"/>
                </a:solidFill>
              </a:rPr>
              <a:t> </a:t>
            </a:r>
            <a:r>
              <a:rPr lang="ru-RU" sz="8000" b="1" i="1" dirty="0">
                <a:solidFill>
                  <a:srgbClr val="FF3399"/>
                </a:solidFill>
              </a:rPr>
              <a:t>Мини выставка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28728" y="500042"/>
            <a:ext cx="65008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Контрольная диагностика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Наша творческая мастерская «Солнечные краски»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074" name="Picture 2" descr="C:\Users\Pro\Desktop\Айгуль\Кычана\История изображения\P103069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После выставки-просмотра 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050" name="Picture 2" descr="C:\Users\Pro\Desktop\Айгуль\Кычана\История изображения\P103069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Шубина Кристина-7лет,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Пинигин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Сережа-7 лет, Захарова Лиза-5 лет.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098" name="Picture 2" descr="C:\Users\Pro\Desktop\Айгуль\Кычана\История изображения\P103069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859216" cy="1080120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7200" b="1" i="1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Вид занятий</a:t>
            </a:r>
            <a:r>
              <a:rPr lang="en-US" sz="7200" b="1" i="1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: </a:t>
            </a:r>
            <a:endParaRPr lang="ru-RU" sz="7200" b="1" i="1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2636912"/>
            <a:ext cx="8003232" cy="3489251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/>
            <a:r>
              <a:rPr lang="ru-RU" sz="4000" b="1" i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Беседа об изобразительном искусстве, рисование по памяти и по представлению</a:t>
            </a:r>
            <a:r>
              <a:rPr lang="ru-RU" sz="40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.</a:t>
            </a:r>
          </a:p>
          <a:p>
            <a:pPr>
              <a:buNone/>
            </a:pPr>
            <a:r>
              <a:rPr lang="ru-RU" sz="40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 </a:t>
            </a:r>
          </a:p>
          <a:p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Ушницкий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Саша. 11 лет.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122" name="Picture 2" descr="C:\Users\Pro\Desktop\Айгуль\Кычана\История изображения\P103069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err="1" smtClean="0">
                <a:solidFill>
                  <a:schemeClr val="tx2">
                    <a:lumMod val="75000"/>
                  </a:schemeClr>
                </a:solidFill>
              </a:rPr>
              <a:t>Пинигин</a:t>
            </a: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</a:rPr>
              <a:t> Сережа.7лет.</a:t>
            </a:r>
            <a:endParaRPr lang="ru-RU" sz="40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122" name="Picture 2" descr="C:\Users\Pro\Desktop\Айгуль\Кычана\История изображения\P103070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Терехова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Сардана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Аммосова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Айта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 10 лет.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5362" name="Picture 2" descr="C:\Users\Pro\Desktop\Айгуль\Кычана\История изображения\P10307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Pro\Desktop\Айгуль\Кычана\История изображения\P103075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3" algn="ctr">
              <a:buNone/>
            </a:pPr>
            <a:r>
              <a:rPr lang="ru-RU" sz="6600" b="1" i="1" dirty="0" smtClean="0">
                <a:solidFill>
                  <a:srgbClr val="FF0000"/>
                </a:solidFill>
              </a:rPr>
              <a:t>ДИДАКТИЧЕСКИЙ МАТЕРИАЛ</a:t>
            </a:r>
            <a:endParaRPr lang="ru-RU" sz="66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Наскальные рисунки с пещеры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Альтамир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6146" name="Picture 2" descr="C:\Users\Pro\Desktop\Айгуль\Кычана\История изображения\P103075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Раненый бизон с пещеры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Альтамир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170" name="Picture 2" descr="C:\Users\Pro\Desktop\Айгуль\Кычана\История изображения\P103070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28662" y="1500174"/>
            <a:ext cx="7094104" cy="44098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Наскальные изображения с пещеры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Ласко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. Сцены охоты.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194" name="Picture 2" descr="C:\Users\Pro\Desktop\Айгуль\Кычана\История изображения\P103070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Наскальные изображения с пещеры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Ласко.Страусы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9218" name="Picture 2" descr="C:\Users\Pro\Desktop\Айгуль\Кычана\История изображения\P103076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Наскальные изображения с пещеры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Альтамир.Загон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42" name="Picture 2" descr="C:\Users\Pro\Desktop\Айгуль\Кычана\История изображения\P103075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908720"/>
            <a:ext cx="8003232" cy="1584176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7200" b="1" i="1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Тема занятия:</a:t>
            </a:r>
            <a:endParaRPr lang="ru-RU" sz="7200" b="1" i="1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708921"/>
            <a:ext cx="8291264" cy="2592288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66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"</a:t>
            </a:r>
            <a:r>
              <a:rPr lang="ru-RU" sz="6600" b="1" i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Из истории изображения"</a:t>
            </a:r>
            <a:r>
              <a:rPr lang="ru-RU" sz="66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66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ru-RU" sz="6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Наскальные изображения с пещеры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Ласко</a:t>
            </a:r>
            <a:r>
              <a:rPr lang="ru-RU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endParaRPr lang="ru-RU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4338" name="Picture 2" descr="C:\Users\Pro\Desktop\Айгуль\Кычана\История изображения\P103077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91264" cy="1800200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6600" b="1" i="1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Цель</a:t>
            </a:r>
            <a:r>
              <a:rPr lang="en-US" sz="6600" b="1" i="1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:</a:t>
            </a:r>
            <a:endParaRPr lang="ru-RU" sz="6600" b="1" i="1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700808"/>
            <a:ext cx="8003232" cy="4425355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/>
            <a:r>
              <a:rPr lang="ru-RU" sz="3600" b="1" i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Формирование художественной культуры -раскрыть особенности наскального изображения; </a:t>
            </a:r>
          </a:p>
          <a:p>
            <a:pPr lvl="0"/>
            <a:r>
              <a:rPr lang="ru-RU" sz="3600" b="1" i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Обучить передаче образной действительности  с помощью  применения  техник «</a:t>
            </a:r>
            <a:r>
              <a:rPr lang="ru-RU" sz="3600" b="1" i="1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Кракле</a:t>
            </a:r>
            <a:r>
              <a:rPr lang="ru-RU" sz="3600" b="1" i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», «</a:t>
            </a:r>
            <a:r>
              <a:rPr lang="ru-RU" sz="3600" b="1" i="1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Крафте</a:t>
            </a:r>
            <a:r>
              <a:rPr lang="ru-RU" sz="3600" b="1" i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». </a:t>
            </a:r>
            <a:endParaRPr lang="ru-RU" b="1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i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Познакомить детей с историей появления изображения, живописи; петроглифы в пещерах Испании (</a:t>
            </a:r>
            <a:r>
              <a:rPr lang="ru-RU" b="1" i="1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Альтамир</a:t>
            </a:r>
            <a:r>
              <a:rPr lang="ru-RU" b="1" i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), Франции (</a:t>
            </a:r>
            <a:r>
              <a:rPr lang="ru-RU" b="1" i="1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Ласко</a:t>
            </a:r>
            <a:r>
              <a:rPr lang="ru-RU" b="1" i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);</a:t>
            </a:r>
          </a:p>
          <a:p>
            <a:pPr lvl="0" algn="just"/>
            <a:r>
              <a:rPr lang="ru-RU" b="1" i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Научить работать на   мятой, гладкой бумаге  (</a:t>
            </a:r>
            <a:r>
              <a:rPr lang="ru-RU" b="1" i="1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Крафте</a:t>
            </a:r>
            <a:r>
              <a:rPr lang="ru-RU" b="1" i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), технике «</a:t>
            </a:r>
            <a:r>
              <a:rPr lang="ru-RU" b="1" i="1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Кракле</a:t>
            </a:r>
            <a:r>
              <a:rPr lang="ru-RU" b="1" i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»;</a:t>
            </a:r>
          </a:p>
          <a:p>
            <a:pPr lvl="0" algn="just"/>
            <a:r>
              <a:rPr lang="ru-RU" b="1" i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развитие моторики, пространственного мышления, фантазии, воображения;</a:t>
            </a:r>
          </a:p>
          <a:p>
            <a:pPr lvl="0" algn="just"/>
            <a:r>
              <a:rPr lang="ru-RU" b="1" i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воспитывать интерес к искусству, чувство красоты, гармонии, цельности в составлении композиции , как основы </a:t>
            </a:r>
            <a:r>
              <a:rPr lang="ru-RU" b="1" i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изобразительной грамоты.      </a:t>
            </a:r>
            <a:endParaRPr lang="ru-RU" b="1" i="1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28596" y="285728"/>
            <a:ext cx="8291264" cy="9286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1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Задачи</a:t>
            </a:r>
            <a:r>
              <a:rPr kumimoji="0" lang="en-US" sz="6000" b="1" i="1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ru-RU" sz="6000" b="1" i="1" u="none" strike="noStrike" kern="1200" cap="none" spc="0" normalizeH="0" baseline="0" noProof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ro\Desktop\Айгуль\картинки\картинки\гипноз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426170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7200" b="1" i="1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7200" b="1" i="1" dirty="0" smtClean="0">
                <a:ln w="0"/>
                <a:solidFill>
                  <a:srgbClr val="00FFFF"/>
                </a:solidFill>
                <a:effectLst>
                  <a:reflection blurRad="12700" stA="50000" endPos="50000" dist="5000" dir="5400000" sy="-100000" rotWithShape="0"/>
                </a:effectLst>
              </a:rPr>
              <a:t>Оборудование</a:t>
            </a:r>
            <a:r>
              <a:rPr lang="ru-RU" sz="7200" b="1" i="1" cap="all" dirty="0" smtClean="0">
                <a:ln w="0"/>
                <a:solidFill>
                  <a:srgbClr val="00FFFF"/>
                </a:solidFill>
                <a:effectLst>
                  <a:reflection blurRad="12700" stA="50000" endPos="50000" dist="5000" dir="5400000" sy="-100000" rotWithShape="0"/>
                </a:effectLst>
              </a:rPr>
              <a:t>:</a:t>
            </a:r>
            <a:endParaRPr lang="ru-RU" sz="7200" b="1" cap="all" dirty="0">
              <a:ln w="0"/>
              <a:solidFill>
                <a:srgbClr val="00FFFF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060848"/>
            <a:ext cx="8219256" cy="4065315"/>
          </a:xfrm>
        </p:spPr>
        <p:txBody>
          <a:bodyPr>
            <a:normAutofit fontScale="92500" lnSpcReduction="1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000" b="1" i="1" dirty="0" smtClean="0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</a:rPr>
              <a:t> Для учителя: план-конспект, наглядный раздаточный материал. </a:t>
            </a:r>
          </a:p>
          <a:p>
            <a:endParaRPr lang="ru-RU" sz="4000" b="1" i="1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ru-RU" sz="4000" b="1" i="1" dirty="0" smtClean="0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</a:rPr>
              <a:t>Для детей: акварель, гуашь, мятая бумага, кисть, восковые карандаши.                                                                  </a:t>
            </a:r>
          </a:p>
          <a:p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Pro\Desktop\Айгуль\картинки\картинки\smiley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0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3399"/>
                </a:solidFill>
              </a:rPr>
              <a:t>Техника </a:t>
            </a:r>
            <a:r>
              <a:rPr lang="ru-RU" b="1" i="1" dirty="0" err="1" smtClean="0">
                <a:solidFill>
                  <a:srgbClr val="FF3399"/>
                </a:solidFill>
              </a:rPr>
              <a:t>кракле</a:t>
            </a:r>
            <a:endParaRPr lang="ru-RU" b="1" i="1" dirty="0">
              <a:solidFill>
                <a:srgbClr val="FF3399"/>
              </a:solidFill>
            </a:endParaRPr>
          </a:p>
        </p:txBody>
      </p:sp>
      <p:pic>
        <p:nvPicPr>
          <p:cNvPr id="4" name="Picture 2" descr="C:\Users\Pro\Desktop\Айгуль\Кычана\История изображения\P1030708.JPG"/>
          <p:cNvPicPr>
            <a:picLocks noChangeAspect="1" noChangeArrowheads="1"/>
          </p:cNvPicPr>
          <p:nvPr/>
        </p:nvPicPr>
        <p:blipFill>
          <a:blip r:embed="rId3" cstate="email"/>
          <a:stretch>
            <a:fillRect/>
          </a:stretch>
        </p:blipFill>
        <p:spPr bwMode="auto">
          <a:xfrm rot="1347572">
            <a:off x="3567260" y="2083248"/>
            <a:ext cx="4513112" cy="32500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47248" cy="1584176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7200" b="1" i="1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План занятия</a:t>
            </a:r>
            <a:r>
              <a:rPr lang="en-US" sz="7200" b="1" i="1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:</a:t>
            </a:r>
            <a:r>
              <a:rPr lang="ru-RU" sz="7200" b="1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7200" b="1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</a:br>
            <a:endParaRPr lang="ru-RU" sz="7200" b="1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916832"/>
            <a:ext cx="7931224" cy="4464496"/>
          </a:xfrm>
        </p:spPr>
        <p:txBody>
          <a:bodyPr>
            <a:normAutofit lnSpcReduction="1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/>
            <a:r>
              <a:rPr lang="ru-RU" sz="3600" b="1" i="1" dirty="0" smtClean="0">
                <a:ln w="0"/>
                <a:solidFill>
                  <a:srgbClr val="7030A0"/>
                </a:solidFill>
                <a:effectLst>
                  <a:reflection blurRad="12700" stA="50000" endPos="50000" dist="5000" dir="5400000" sy="-100000" rotWithShape="0"/>
                </a:effectLst>
              </a:rPr>
              <a:t>Организационная часть - 2минуты.</a:t>
            </a:r>
            <a:endParaRPr lang="ru-RU" sz="3600" b="1" dirty="0" smtClean="0">
              <a:ln w="0"/>
              <a:solidFill>
                <a:srgbClr val="7030A0"/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pPr lvl="0"/>
            <a:r>
              <a:rPr lang="ru-RU" sz="3600" b="1" i="1" dirty="0" smtClean="0">
                <a:ln w="0"/>
                <a:solidFill>
                  <a:srgbClr val="7030A0"/>
                </a:solidFill>
                <a:effectLst>
                  <a:reflection blurRad="12700" stA="50000" endPos="50000" dist="5000" dir="5400000" sy="-100000" rotWithShape="0"/>
                </a:effectLst>
              </a:rPr>
              <a:t>Сообщение учебного материала -20 минут.</a:t>
            </a:r>
            <a:endParaRPr lang="ru-RU" sz="3600" b="1" dirty="0" smtClean="0">
              <a:ln w="0"/>
              <a:solidFill>
                <a:srgbClr val="7030A0"/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pPr lvl="0"/>
            <a:r>
              <a:rPr lang="ru-RU" sz="3600" b="1" i="1" dirty="0" smtClean="0">
                <a:ln w="0"/>
                <a:solidFill>
                  <a:srgbClr val="7030A0"/>
                </a:solidFill>
                <a:effectLst>
                  <a:reflection blurRad="12700" stA="50000" endPos="50000" dist="5000" dir="5400000" sy="-100000" rotWithShape="0"/>
                </a:effectLst>
              </a:rPr>
              <a:t>Самостоятельная художественно-творческая деятельность детей -    15минут.</a:t>
            </a:r>
            <a:endParaRPr lang="ru-RU" sz="3600" b="1" dirty="0" smtClean="0">
              <a:ln w="0"/>
              <a:solidFill>
                <a:srgbClr val="7030A0"/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pPr lvl="0"/>
            <a:r>
              <a:rPr lang="ru-RU" sz="3600" b="1" i="1" dirty="0" smtClean="0">
                <a:ln w="0"/>
                <a:solidFill>
                  <a:srgbClr val="7030A0"/>
                </a:solidFill>
                <a:effectLst>
                  <a:reflection blurRad="12700" stA="50000" endPos="50000" dist="5000" dir="5400000" sy="-100000" rotWithShape="0"/>
                </a:effectLst>
              </a:rPr>
              <a:t>Подведение итогов 8мин; мини выставка.</a:t>
            </a:r>
            <a:endParaRPr lang="ru-RU" sz="3600" b="1" dirty="0" smtClean="0">
              <a:ln w="0"/>
              <a:solidFill>
                <a:srgbClr val="7030A0"/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pPr>
              <a:buNone/>
            </a:pP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47248" cy="1512168"/>
          </a:xfrm>
        </p:spPr>
        <p:txBody>
          <a:bodyPr>
            <a:noAutofit/>
          </a:bodyPr>
          <a:lstStyle/>
          <a:p>
            <a:r>
              <a:rPr lang="ru-RU" sz="7200" b="1" i="1" dirty="0">
                <a:solidFill>
                  <a:srgbClr val="FF0000"/>
                </a:solidFill>
              </a:rPr>
              <a:t>Ход </a:t>
            </a:r>
            <a:r>
              <a:rPr lang="ru-RU" sz="7200" b="1" i="1" dirty="0" smtClean="0">
                <a:solidFill>
                  <a:srgbClr val="FF0000"/>
                </a:solidFill>
              </a:rPr>
              <a:t>занятия</a:t>
            </a:r>
            <a:r>
              <a:rPr lang="en-US" sz="7200" b="1" i="1" dirty="0" smtClean="0">
                <a:solidFill>
                  <a:srgbClr val="FF0000"/>
                </a:solidFill>
              </a:rPr>
              <a:t>:</a:t>
            </a:r>
            <a:r>
              <a:rPr lang="ru-RU" sz="7200" b="1" i="1" dirty="0" smtClean="0">
                <a:solidFill>
                  <a:srgbClr val="FF0000"/>
                </a:solidFill>
              </a:rPr>
              <a:t>  </a:t>
            </a:r>
            <a:r>
              <a:rPr lang="ru-RU" sz="7200" b="1" i="1" dirty="0">
                <a:solidFill>
                  <a:srgbClr val="FF0000"/>
                </a:solidFill>
              </a:rPr>
              <a:t/>
            </a:r>
            <a:br>
              <a:rPr lang="ru-RU" sz="7200" b="1" i="1" dirty="0">
                <a:solidFill>
                  <a:srgbClr val="FF0000"/>
                </a:solidFill>
              </a:rPr>
            </a:br>
            <a:endParaRPr lang="ru-RU" sz="7200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sz="3900" b="1" i="1" dirty="0">
                <a:solidFill>
                  <a:srgbClr val="7030A0"/>
                </a:solidFill>
              </a:rPr>
              <a:t>Возникновение искусства означало огромный шаг вперёд в развитии человечества. </a:t>
            </a:r>
          </a:p>
          <a:p>
            <a:r>
              <a:rPr lang="ru-RU" sz="3900" b="1" i="1" dirty="0">
                <a:solidFill>
                  <a:srgbClr val="7030A0"/>
                </a:solidFill>
              </a:rPr>
              <a:t>Тесно связанное с первобытными мифологическими воззрениями искусство основывалось на одухотворении сил природы (анимизм) и культе животных- прародителей рода (тотемизм).</a:t>
            </a:r>
          </a:p>
          <a:p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429</TotalTime>
  <Words>546</Words>
  <Application>Microsoft Office PowerPoint</Application>
  <PresentationFormat>Экран (4:3)</PresentationFormat>
  <Paragraphs>62</Paragraphs>
  <Slides>30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План- конспект                                 по изобразительному искусству</vt:lpstr>
      <vt:lpstr>Вид занятий: </vt:lpstr>
      <vt:lpstr>Тема занятия:</vt:lpstr>
      <vt:lpstr>Цель:</vt:lpstr>
      <vt:lpstr>Слайд 5</vt:lpstr>
      <vt:lpstr> Оборудование:</vt:lpstr>
      <vt:lpstr>Техника кракле</vt:lpstr>
      <vt:lpstr>План занятия: </vt:lpstr>
      <vt:lpstr>Ход занятия:   </vt:lpstr>
      <vt:lpstr>Слайд 10</vt:lpstr>
      <vt:lpstr>Слайд 11</vt:lpstr>
      <vt:lpstr>Слайд 12</vt:lpstr>
      <vt:lpstr>Слайд 13</vt:lpstr>
      <vt:lpstr>Слайд 14</vt:lpstr>
      <vt:lpstr>Подведение итогов: </vt:lpstr>
      <vt:lpstr> Мини выставка</vt:lpstr>
      <vt:lpstr>Наша творческая мастерская «Солнечные краски»</vt:lpstr>
      <vt:lpstr>После выставки-просмотра </vt:lpstr>
      <vt:lpstr>Шубина Кристина-7лет, Пинигин Сережа-7 лет, Захарова Лиза-5 лет.</vt:lpstr>
      <vt:lpstr>Ушницкий Саша. 11 лет.</vt:lpstr>
      <vt:lpstr>Пинигин Сережа.7лет.</vt:lpstr>
      <vt:lpstr>Терехова Сардана, Аммосова Айта. 10 лет.</vt:lpstr>
      <vt:lpstr>Слайд 23</vt:lpstr>
      <vt:lpstr>Слайд 24</vt:lpstr>
      <vt:lpstr>Наскальные рисунки с пещеры Альтамир</vt:lpstr>
      <vt:lpstr>Раненый бизон с пещеры Альтамир</vt:lpstr>
      <vt:lpstr>Наскальные изображения с пещеры Ласко. Сцены охоты.</vt:lpstr>
      <vt:lpstr>Наскальные изображения с пещеры Ласко.Страусы.</vt:lpstr>
      <vt:lpstr>Наскальные изображения с пещеры Альтамир.Загон.</vt:lpstr>
      <vt:lpstr>Наскальные изображения с пещеры Ласко.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План- конспект по изобразительному искусству</dc:title>
  <dc:creator>Pro</dc:creator>
  <cp:lastModifiedBy>Tata</cp:lastModifiedBy>
  <cp:revision>51</cp:revision>
  <dcterms:created xsi:type="dcterms:W3CDTF">2010-10-13T23:06:10Z</dcterms:created>
  <dcterms:modified xsi:type="dcterms:W3CDTF">2011-04-13T16:42:58Z</dcterms:modified>
</cp:coreProperties>
</file>