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63" r:id="rId4"/>
    <p:sldId id="256" r:id="rId5"/>
    <p:sldId id="257" r:id="rId6"/>
    <p:sldId id="264" r:id="rId7"/>
    <p:sldId id="265" r:id="rId8"/>
    <p:sldId id="258" r:id="rId9"/>
    <p:sldId id="266" r:id="rId10"/>
    <p:sldId id="271" r:id="rId11"/>
    <p:sldId id="259" r:id="rId12"/>
    <p:sldId id="268" r:id="rId13"/>
    <p:sldId id="269" r:id="rId14"/>
    <p:sldId id="260" r:id="rId15"/>
    <p:sldId id="273" r:id="rId16"/>
    <p:sldId id="274" r:id="rId17"/>
    <p:sldId id="261" r:id="rId18"/>
    <p:sldId id="262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D9FC2D-6DE3-463D-800E-F1707B38026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4A9D72-F8A7-40F0-B612-4DB4581C04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427984" y="476672"/>
            <a:ext cx="4114800" cy="2880320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4464496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Классификация</a:t>
            </a:r>
          </a:p>
          <a:p>
            <a:pPr marL="0" indent="0">
              <a:buNone/>
            </a:pPr>
            <a:r>
              <a:rPr lang="ru-RU" sz="2400" dirty="0" smtClean="0"/>
              <a:t>Химических</a:t>
            </a:r>
          </a:p>
          <a:p>
            <a:pPr marL="0" indent="0">
              <a:buNone/>
            </a:pPr>
            <a:r>
              <a:rPr lang="ru-RU" sz="2400" dirty="0" smtClean="0"/>
              <a:t>Реакций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000" dirty="0" smtClean="0"/>
              <a:t>Тимофеева</a:t>
            </a:r>
          </a:p>
          <a:p>
            <a:pPr marL="0" indent="0" algn="r">
              <a:buNone/>
            </a:pPr>
            <a:r>
              <a:rPr lang="ru-RU" sz="2000" dirty="0" smtClean="0"/>
              <a:t> Ольга Владимировна</a:t>
            </a:r>
          </a:p>
          <a:p>
            <a:pPr marL="0" indent="0" algn="r">
              <a:buNone/>
            </a:pPr>
            <a:r>
              <a:rPr lang="ru-RU" sz="2000" dirty="0" smtClean="0"/>
              <a:t>Учитель химии</a:t>
            </a:r>
          </a:p>
          <a:p>
            <a:pPr marL="0" indent="0" algn="r">
              <a:buNone/>
            </a:pPr>
            <a:r>
              <a:rPr lang="ru-RU" sz="2000" dirty="0" smtClean="0"/>
              <a:t>МАОУ «</a:t>
            </a:r>
            <a:r>
              <a:rPr lang="ru-RU" sz="2000" dirty="0" err="1" smtClean="0"/>
              <a:t>Гимназия«Исток</a:t>
            </a:r>
            <a:r>
              <a:rPr lang="ru-RU" sz="2000" dirty="0" smtClean="0"/>
              <a:t>»</a:t>
            </a:r>
          </a:p>
          <a:p>
            <a:pPr marL="0" indent="0" algn="r">
              <a:buNone/>
            </a:pPr>
            <a:r>
              <a:rPr lang="ru-RU" sz="2000" dirty="0" smtClean="0"/>
              <a:t>Г. Великий Новгород</a:t>
            </a: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7268" y="4005064"/>
            <a:ext cx="6383538" cy="1602357"/>
          </a:xfrm>
        </p:spPr>
        <p:txBody>
          <a:bodyPr/>
          <a:lstStyle/>
          <a:p>
            <a:pPr marL="0" indent="0" algn="r">
              <a:buNone/>
            </a:pPr>
            <a:r>
              <a:rPr lang="ru-RU" sz="4000" dirty="0" smtClean="0"/>
              <a:t> классификация химических реакций</a:t>
            </a:r>
            <a:br>
              <a:rPr lang="ru-RU" sz="4000" dirty="0" smtClean="0"/>
            </a:br>
            <a:r>
              <a:rPr lang="ru-RU" sz="2000" dirty="0" smtClean="0"/>
              <a:t>8 класс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904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Выберете реакции </a:t>
            </a:r>
            <a:r>
              <a:rPr lang="ru-RU" sz="2400" dirty="0" smtClean="0"/>
              <a:t>соединения</a:t>
            </a:r>
            <a:endParaRPr lang="ru-RU" sz="2400" dirty="0"/>
          </a:p>
          <a:p>
            <a:r>
              <a:rPr lang="en-US" sz="2400" dirty="0"/>
              <a:t>2FeCl</a:t>
            </a:r>
            <a:r>
              <a:rPr lang="en-US" sz="2400" baseline="-25000" dirty="0"/>
              <a:t>2</a:t>
            </a:r>
            <a:r>
              <a:rPr lang="en-US" sz="2400" dirty="0"/>
              <a:t> + Cl</a:t>
            </a:r>
            <a:r>
              <a:rPr lang="en-US" sz="2400" baseline="-25000" dirty="0"/>
              <a:t>2</a:t>
            </a:r>
            <a:r>
              <a:rPr lang="en-US" sz="2400" dirty="0"/>
              <a:t> = 2FeCl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2Al + 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= 2Fe +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  <a:p>
            <a:r>
              <a:rPr lang="en-US" sz="2400" dirty="0" err="1"/>
              <a:t>CaO</a:t>
            </a:r>
            <a:r>
              <a:rPr lang="en-US" sz="2400" dirty="0"/>
              <a:t> + CO</a:t>
            </a:r>
            <a:r>
              <a:rPr lang="en-US" sz="2400" baseline="-25000" dirty="0"/>
              <a:t>2</a:t>
            </a:r>
            <a:r>
              <a:rPr lang="en-US" sz="2400" dirty="0"/>
              <a:t> = CaCO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AgNO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err="1"/>
              <a:t>KBr</a:t>
            </a:r>
            <a:r>
              <a:rPr lang="en-US" sz="2400" dirty="0"/>
              <a:t> = </a:t>
            </a:r>
            <a:r>
              <a:rPr lang="en-US" sz="2400" dirty="0" err="1"/>
              <a:t>AgBr</a:t>
            </a:r>
            <a:r>
              <a:rPr lang="en-US" sz="2400" dirty="0"/>
              <a:t> + KNO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Cu(OH)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dirty="0" err="1"/>
              <a:t>CuO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/>
              <a:t>3Ca  + 2H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 = Ca</a:t>
            </a:r>
            <a:r>
              <a:rPr lang="en-US" sz="2400" baseline="-25000" dirty="0"/>
              <a:t>3</a:t>
            </a:r>
            <a:r>
              <a:rPr lang="en-US" sz="2400" dirty="0"/>
              <a:t>(PO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 +H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K</a:t>
            </a:r>
            <a:r>
              <a:rPr lang="en-US" sz="2400" baseline="-25000" dirty="0"/>
              <a:t>2</a:t>
            </a:r>
            <a:r>
              <a:rPr lang="en-US" sz="2400" dirty="0"/>
              <a:t>O +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= 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/>
              <a:t>2HgO = 2Hg + O</a:t>
            </a:r>
            <a:r>
              <a:rPr lang="en-US" sz="2400" baseline="-25000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5771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Zn +2HCl = ZnCl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ru-RU" baseline="-25000" dirty="0" smtClean="0"/>
              <a:t/>
            </a:r>
            <a:br>
              <a:rPr lang="ru-RU" baseline="-25000" dirty="0" smtClean="0"/>
            </a:br>
            <a:r>
              <a:rPr lang="ru-RU" baseline="-25000" dirty="0" smtClean="0"/>
              <a:t>реакция замещения</a:t>
            </a:r>
            <a:endParaRPr lang="ru-RU" baseline="-25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835696" y="1896407"/>
            <a:ext cx="1008112" cy="9901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1412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72100" y="2996952"/>
            <a:ext cx="25202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1173" y="1553402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72100" y="2688495"/>
            <a:ext cx="504056" cy="3960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3467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14566 0.09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195 -0.1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201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Реакция замещения – это реакция в результате которой атомы простого вещества вытесняют один из видов атомов в сложном веществе.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12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73744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Выберете реакции </a:t>
            </a:r>
            <a:r>
              <a:rPr lang="ru-RU" sz="2400" dirty="0" smtClean="0"/>
              <a:t>замещения</a:t>
            </a:r>
            <a:endParaRPr lang="ru-RU" sz="2400" dirty="0"/>
          </a:p>
          <a:p>
            <a:r>
              <a:rPr lang="en-US" sz="2400" dirty="0"/>
              <a:t>2FeCl</a:t>
            </a:r>
            <a:r>
              <a:rPr lang="en-US" sz="2400" baseline="-25000" dirty="0"/>
              <a:t>2</a:t>
            </a:r>
            <a:r>
              <a:rPr lang="en-US" sz="2400" dirty="0"/>
              <a:t> + Cl</a:t>
            </a:r>
            <a:r>
              <a:rPr lang="en-US" sz="2400" baseline="-25000" dirty="0"/>
              <a:t>2</a:t>
            </a:r>
            <a:r>
              <a:rPr lang="en-US" sz="2400" dirty="0"/>
              <a:t> = 2FeCl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2Al + 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= 2Fe +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  <a:p>
            <a:r>
              <a:rPr lang="en-US" sz="2400" dirty="0" err="1"/>
              <a:t>CaO</a:t>
            </a:r>
            <a:r>
              <a:rPr lang="en-US" sz="2400" dirty="0"/>
              <a:t> + CO</a:t>
            </a:r>
            <a:r>
              <a:rPr lang="en-US" sz="2400" baseline="-25000" dirty="0"/>
              <a:t>2</a:t>
            </a:r>
            <a:r>
              <a:rPr lang="en-US" sz="2400" dirty="0"/>
              <a:t> = CaCO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AgNO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err="1"/>
              <a:t>KBr</a:t>
            </a:r>
            <a:r>
              <a:rPr lang="en-US" sz="2400" dirty="0"/>
              <a:t> = </a:t>
            </a:r>
            <a:r>
              <a:rPr lang="en-US" sz="2400" dirty="0" err="1"/>
              <a:t>AgBr</a:t>
            </a:r>
            <a:r>
              <a:rPr lang="en-US" sz="2400" dirty="0"/>
              <a:t> + KNO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Cu(OH)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dirty="0" err="1"/>
              <a:t>CuO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/>
              <a:t>3Ca  + 2H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 = Ca</a:t>
            </a:r>
            <a:r>
              <a:rPr lang="en-US" sz="2400" baseline="-25000" dirty="0"/>
              <a:t>3</a:t>
            </a:r>
            <a:r>
              <a:rPr lang="en-US" sz="2400" dirty="0"/>
              <a:t>(PO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 +H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K</a:t>
            </a:r>
            <a:r>
              <a:rPr lang="en-US" sz="2400" baseline="-25000" dirty="0"/>
              <a:t>2</a:t>
            </a:r>
            <a:r>
              <a:rPr lang="en-US" sz="2400" dirty="0"/>
              <a:t>O +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= 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/>
              <a:t>2HgO = 2Hg + O</a:t>
            </a:r>
            <a:r>
              <a:rPr lang="en-US" sz="2400" baseline="-25000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9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7931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NaOH</a:t>
            </a:r>
            <a:r>
              <a:rPr lang="en-US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> =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err="1" smtClean="0"/>
              <a:t>NaCl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реакция обмена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91679" y="1340767"/>
            <a:ext cx="1224137" cy="12241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53009" y="1642155"/>
            <a:ext cx="648072" cy="621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42539" y="2194709"/>
            <a:ext cx="32561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6016" y="1340767"/>
            <a:ext cx="288032" cy="301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73352" y="1534142"/>
            <a:ext cx="432048" cy="4186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16527 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4722 C 0.00122 0.05301 -0.01146 0.05857 -0.01701 0.06574 C -0.02257 0.07384 -0.02552 0.0831 -0.0283 0.09259 C -0.03108 0.10185 -0.0283 0.10996 -0.02552 0.11875 C -0.02257 0.12639 -0.01858 0.13519 -0.00851 0.14236 C -0.00035 0.14954 0.01389 0.15533 0.02917 0.15972 C 0.04323 0.16412 0.06007 0.1669 0.07674 0.16852 C 0.09358 0.16991 0.11024 0.16991 0.12587 0.16852 C 0.14271 0.1669 0.15799 0.16343 0.17066 0.15764 C 0.18316 0.15255 0.19444 0.14607 0.2 0.13797 C 0.20712 0.13079 0.20972 0.12084 0.20972 0.11273 C 0.21111 0.10486 0.20972 0.09537 0.2026 0.0875 C 0.19583 0.08033 0.18316 0.07454 0.16649 0.07176 C 0.14948 0.06945 0.13264 0.07246 0.12153 0.07732 C 0.11181 0.08264 0.10469 0.09051 0.1033 0.09977 C 0.1033 0.10926 0.10469 0.11783 0.11181 0.12523 C 0.11875 0.13241 0.11736 0.1338 0.14531 0.14329 C 0.17066 0.15324 0.19583 0.15047 0.21111 0.15116 C 0.22656 0.15116 0.23906 0.14815 0.25451 0.14537 C 0.27153 0.14167 0.28524 0.13519 0.29531 0.1294 C 0.30503 0.12361 0.3092 0.11644 0.31476 0.10486 C 0.31892 0.09329 0.31892 0.0875 0.31892 0.07894 C 0.31892 0.07014 0.31892 0.06158 0.31892 0.05301 " pathEditMode="relative" rAng="0" ptsTypes="ffffffffffffffffff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273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Реакция обмена – это реакция между двумя сложными веществами в ходе которой они обмениваются своими составными частями.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55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01736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Выберете реакции </a:t>
            </a:r>
            <a:r>
              <a:rPr lang="ru-RU" sz="2400" dirty="0" smtClean="0"/>
              <a:t>обмена</a:t>
            </a:r>
            <a:endParaRPr lang="ru-RU" sz="2400" dirty="0"/>
          </a:p>
          <a:p>
            <a:r>
              <a:rPr lang="en-US" sz="2400" dirty="0"/>
              <a:t>2FeCl</a:t>
            </a:r>
            <a:r>
              <a:rPr lang="en-US" sz="2400" baseline="-25000" dirty="0"/>
              <a:t>2</a:t>
            </a:r>
            <a:r>
              <a:rPr lang="en-US" sz="2400" dirty="0"/>
              <a:t> + Cl</a:t>
            </a:r>
            <a:r>
              <a:rPr lang="en-US" sz="2400" baseline="-25000" dirty="0"/>
              <a:t>2</a:t>
            </a:r>
            <a:r>
              <a:rPr lang="en-US" sz="2400" dirty="0"/>
              <a:t> = 2FeCl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2Al + 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= 2Fe +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  <a:p>
            <a:r>
              <a:rPr lang="en-US" sz="2400" dirty="0" err="1"/>
              <a:t>CaO</a:t>
            </a:r>
            <a:r>
              <a:rPr lang="en-US" sz="2400" dirty="0"/>
              <a:t> + CO</a:t>
            </a:r>
            <a:r>
              <a:rPr lang="en-US" sz="2400" baseline="-25000" dirty="0"/>
              <a:t>2</a:t>
            </a:r>
            <a:r>
              <a:rPr lang="en-US" sz="2400" dirty="0"/>
              <a:t> = CaCO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AgNO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err="1"/>
              <a:t>KBr</a:t>
            </a:r>
            <a:r>
              <a:rPr lang="en-US" sz="2400" dirty="0"/>
              <a:t> = </a:t>
            </a:r>
            <a:r>
              <a:rPr lang="en-US" sz="2400" dirty="0" err="1"/>
              <a:t>AgBr</a:t>
            </a:r>
            <a:r>
              <a:rPr lang="en-US" sz="2400" dirty="0"/>
              <a:t> + KNO</a:t>
            </a:r>
            <a:r>
              <a:rPr lang="en-US" sz="2400" baseline="-25000" dirty="0"/>
              <a:t>3</a:t>
            </a:r>
          </a:p>
          <a:p>
            <a:r>
              <a:rPr lang="en-US" sz="2400" dirty="0"/>
              <a:t>Cu(OH)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dirty="0" err="1"/>
              <a:t>CuO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/>
              <a:t>3Ca  + 2H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 = Ca</a:t>
            </a:r>
            <a:r>
              <a:rPr lang="en-US" sz="2400" baseline="-25000" dirty="0"/>
              <a:t>3</a:t>
            </a:r>
            <a:r>
              <a:rPr lang="en-US" sz="2400" dirty="0"/>
              <a:t>(PO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 +H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K</a:t>
            </a:r>
            <a:r>
              <a:rPr lang="en-US" sz="2400" baseline="-25000" dirty="0"/>
              <a:t>2</a:t>
            </a:r>
            <a:r>
              <a:rPr lang="en-US" sz="2400" dirty="0"/>
              <a:t>O +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= 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/>
              <a:t>2HgO = 2Hg + O</a:t>
            </a:r>
            <a:r>
              <a:rPr lang="en-US" sz="2400" baseline="-25000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7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721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= O</a:t>
            </a:r>
            <a:r>
              <a:rPr lang="ru-RU" baseline="-25000" dirty="0" smtClean="0"/>
              <a:t>2</a:t>
            </a:r>
            <a:r>
              <a:rPr lang="en-US" dirty="0" smtClean="0"/>
              <a:t> + </a:t>
            </a:r>
            <a:r>
              <a:rPr lang="ru-RU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реакция разложения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979712" y="134076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71800" y="134076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80112" y="179796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68144" y="253975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02665" y="191683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35918" y="322555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51112" y="191683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71455" y="202457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585 -0.122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22326 0.17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13924 0.17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985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Реакция разложения – это реакция в результате которой из одного сложного вещества образуется несколько веществ.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75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Выберете реакции разложения</a:t>
            </a:r>
          </a:p>
          <a:p>
            <a:r>
              <a:rPr lang="en-US" sz="2800" dirty="0" smtClean="0"/>
              <a:t>2FeCl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2FeCl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2Al + 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2Fe + 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err="1" smtClean="0"/>
              <a:t>CaO</a:t>
            </a:r>
            <a:r>
              <a:rPr lang="en-US" sz="2800" dirty="0" smtClean="0"/>
              <a:t> +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CaCO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AgNO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</a:t>
            </a:r>
            <a:r>
              <a:rPr lang="en-US" sz="2800" dirty="0" err="1" smtClean="0"/>
              <a:t>KBr</a:t>
            </a:r>
            <a:r>
              <a:rPr lang="en-US" sz="2800" dirty="0" smtClean="0"/>
              <a:t> = </a:t>
            </a:r>
            <a:r>
              <a:rPr lang="en-US" sz="2800" dirty="0" err="1" smtClean="0"/>
              <a:t>AgBr</a:t>
            </a:r>
            <a:r>
              <a:rPr lang="en-US" sz="2800" dirty="0" smtClean="0"/>
              <a:t> + KNO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Cu(OH)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</a:t>
            </a:r>
            <a:r>
              <a:rPr lang="en-US" sz="2800" dirty="0" err="1" smtClean="0"/>
              <a:t>CuO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/>
              <a:t>3</a:t>
            </a:r>
            <a:r>
              <a:rPr lang="en-US" sz="2800" dirty="0" smtClean="0"/>
              <a:t>Ca  + 2H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PO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Ca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(PO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+H</a:t>
            </a:r>
            <a:r>
              <a:rPr lang="en-US" sz="2800" baseline="-25000" dirty="0" smtClean="0"/>
              <a:t>2</a:t>
            </a:r>
          </a:p>
          <a:p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 smtClean="0"/>
              <a:t>2HgO = 2Hg + O</a:t>
            </a:r>
            <a:r>
              <a:rPr lang="en-US" sz="2800" baseline="-25000" dirty="0" smtClean="0"/>
              <a:t>2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0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87624" y="620688"/>
            <a:ext cx="6400800" cy="5001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Выберите химические явления и укажите их признак:</a:t>
            </a:r>
          </a:p>
          <a:p>
            <a:r>
              <a:rPr lang="ru-RU" sz="2800" dirty="0" smtClean="0"/>
              <a:t>Образование инея</a:t>
            </a:r>
          </a:p>
          <a:p>
            <a:r>
              <a:rPr lang="ru-RU" sz="2800" dirty="0" smtClean="0"/>
              <a:t>Ржавление железа</a:t>
            </a:r>
          </a:p>
          <a:p>
            <a:r>
              <a:rPr lang="ru-RU" sz="2800" dirty="0" smtClean="0"/>
              <a:t>Горение газа</a:t>
            </a:r>
          </a:p>
          <a:p>
            <a:r>
              <a:rPr lang="ru-RU" sz="2800" dirty="0" smtClean="0"/>
              <a:t>Плавление свинца</a:t>
            </a:r>
          </a:p>
          <a:p>
            <a:r>
              <a:rPr lang="ru-RU" sz="2800" dirty="0" smtClean="0"/>
              <a:t>Вытачивание деталей</a:t>
            </a:r>
          </a:p>
          <a:p>
            <a:r>
              <a:rPr lang="ru-RU" sz="2800" dirty="0" smtClean="0"/>
              <a:t>«Гашение» соды уксусной кислотой</a:t>
            </a:r>
          </a:p>
          <a:p>
            <a:r>
              <a:rPr lang="ru-RU" sz="2800" dirty="0" smtClean="0"/>
              <a:t>Скисание молоко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22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017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Составьте уравнения химических реакций по следующим схемам и укажите тип реакции:</a:t>
            </a:r>
          </a:p>
          <a:p>
            <a:r>
              <a:rPr lang="ru-RU" sz="2800" dirty="0" smtClean="0"/>
              <a:t>Литий </a:t>
            </a:r>
            <a:r>
              <a:rPr lang="ru-RU" sz="2800" dirty="0"/>
              <a:t>+</a:t>
            </a:r>
            <a:r>
              <a:rPr lang="ru-RU" sz="2800" dirty="0" smtClean="0"/>
              <a:t> азот = нитрид литий</a:t>
            </a:r>
          </a:p>
          <a:p>
            <a:r>
              <a:rPr lang="ru-RU" sz="2800" dirty="0" smtClean="0"/>
              <a:t>Нитрат серебра + медь = нитрат меди (</a:t>
            </a:r>
            <a:r>
              <a:rPr lang="en-US" sz="2800" dirty="0" smtClean="0"/>
              <a:t>II</a:t>
            </a:r>
            <a:r>
              <a:rPr lang="ru-RU" sz="2800" dirty="0" smtClean="0"/>
              <a:t>) + серебро</a:t>
            </a:r>
          </a:p>
          <a:p>
            <a:r>
              <a:rPr lang="ru-RU" sz="2800" dirty="0" smtClean="0"/>
              <a:t>Серная кислота + хлорид бария = сульфат бария + соляная кислота</a:t>
            </a:r>
          </a:p>
          <a:p>
            <a:r>
              <a:rPr lang="ru-RU" sz="2800" dirty="0" smtClean="0"/>
              <a:t>Нитрат калия = нитрит калия + кислород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18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57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6Li +3N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2Li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N 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 реакция соединения</a:t>
            </a:r>
          </a:p>
          <a:p>
            <a:r>
              <a:rPr lang="en-US" sz="3200" dirty="0" smtClean="0"/>
              <a:t>2AgNO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+ Cu = Cu(NO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+ 2Ag  </a:t>
            </a:r>
            <a:r>
              <a:rPr lang="ru-RU" sz="3200" dirty="0" smtClean="0"/>
              <a:t>реакция замещения</a:t>
            </a:r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+ BaCl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BaSO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+ 2HCl  </a:t>
            </a:r>
            <a:r>
              <a:rPr lang="ru-RU" sz="3200" dirty="0" smtClean="0"/>
              <a:t>реакция обмена</a:t>
            </a:r>
          </a:p>
          <a:p>
            <a:r>
              <a:rPr lang="en-US" sz="3200" dirty="0" smtClean="0"/>
              <a:t>2KNO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= 2KNO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marL="45720" indent="0">
              <a:buNone/>
            </a:pPr>
            <a:r>
              <a:rPr lang="en-US" sz="3200" dirty="0" smtClean="0"/>
              <a:t> </a:t>
            </a:r>
            <a:r>
              <a:rPr lang="ru-RU" sz="3200" dirty="0" smtClean="0"/>
              <a:t>реакция разложения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12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56992"/>
            <a:ext cx="6512511" cy="2158176"/>
          </a:xfrm>
        </p:spPr>
        <p:txBody>
          <a:bodyPr/>
          <a:lstStyle/>
          <a:p>
            <a:pPr algn="ctr"/>
            <a:r>
              <a:rPr lang="ru-RU" sz="8800" dirty="0" smtClean="0"/>
              <a:t>Спасибо.</a:t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3664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NH3-Cr2O3-1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731837"/>
            <a:ext cx="7700976" cy="5775073"/>
          </a:xfrm>
        </p:spPr>
      </p:pic>
    </p:spTree>
    <p:extLst>
      <p:ext uri="{BB962C8B-B14F-4D97-AF65-F5344CB8AC3E}">
        <p14:creationId xmlns:p14="http://schemas.microsoft.com/office/powerpoint/2010/main" val="40555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445224"/>
            <a:ext cx="5637010" cy="882119"/>
          </a:xfrm>
        </p:spPr>
        <p:txBody>
          <a:bodyPr/>
          <a:lstStyle/>
          <a:p>
            <a:pPr algn="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556792"/>
            <a:ext cx="7175351" cy="336866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/>
              <a:t>Х</a:t>
            </a:r>
            <a:r>
              <a:rPr lang="ru-RU" sz="4000" dirty="0" smtClean="0"/>
              <a:t>имические</a:t>
            </a:r>
            <a:br>
              <a:rPr lang="ru-RU" sz="4000" dirty="0" smtClean="0"/>
            </a:br>
            <a:r>
              <a:rPr lang="ru-RU" sz="4000" dirty="0" smtClean="0"/>
              <a:t>реакции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924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4N</a:t>
            </a:r>
            <a:r>
              <a:rPr lang="en-US" dirty="0" smtClean="0"/>
              <a:t>H</a:t>
            </a:r>
            <a:r>
              <a:rPr lang="en-US" baseline="-25000" dirty="0"/>
              <a:t>3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5O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6H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/>
              <a:t>+ </a:t>
            </a:r>
            <a:r>
              <a:rPr lang="en-US" dirty="0" smtClean="0"/>
              <a:t>4NO</a:t>
            </a:r>
            <a:endParaRPr lang="ru-RU" baseline="-25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35696" y="1124744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62699" y="2060848"/>
            <a:ext cx="3240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47664" y="13648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39752" y="15088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97714" y="8614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69726" y="933306"/>
            <a:ext cx="432048" cy="4800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6016" y="861476"/>
            <a:ext cx="432048" cy="455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65335" y="1334553"/>
            <a:ext cx="432048" cy="425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64088" y="1316790"/>
            <a:ext cx="432048" cy="3840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09682" y="2204864"/>
            <a:ext cx="63007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17556" y="2852936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73950" y="3471664"/>
            <a:ext cx="642423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88224" y="2060848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16824" y="2289448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80112" y="264966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96136" y="2757678"/>
            <a:ext cx="444624" cy="4192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88224" y="3356992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755684" y="3585592"/>
            <a:ext cx="419472" cy="462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4905" y="2757678"/>
            <a:ext cx="297033" cy="243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516438" y="2548032"/>
            <a:ext cx="288032" cy="30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59832" y="2744135"/>
            <a:ext cx="288032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438255" y="31769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977596" y="3316796"/>
            <a:ext cx="288032" cy="268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425427" y="3358404"/>
            <a:ext cx="29058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29934" y="36156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453864" y="3872272"/>
            <a:ext cx="331053" cy="24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81481E-6 L -0.2408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33073 -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37812 -0.034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35434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795 -0.0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36527 -0.1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0.02592 L -0.5132 0.289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L -0.02813 0.074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6302 0.1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23768 0.018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-0.00625 L 0.2908 -0.2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7 -0.05648 C -0.01424 -0.04583 0.00347 -0.03542 0.01128 -0.02199 C 0.01909 -0.00717 0.02309 0.00996 0.02691 0.02732 C 0.03107 0.04468 0.02691 0.05926 0.02309 0.07546 C 0.01909 0.08982 0.01336 0.10602 -0.0007 0.11921 C -0.01216 0.13241 -0.03195 0.14329 -0.0533 0.15139 C -0.07309 0.15926 -0.09653 0.16458 -0.11997 0.16736 C -0.14341 0.16991 -0.16702 0.16991 -0.18872 0.16736 C -0.21216 0.16458 -0.23368 0.1581 -0.25122 0.14722 C -0.26893 0.13796 -0.28455 0.12593 -0.29254 0.11111 C -0.30226 0.09792 -0.30608 0.0794 -0.30608 0.06458 C -0.30816 0.05023 -0.30608 0.03264 -0.29618 0.01806 C -0.28664 0.00486 -0.26893 -0.00602 -0.24549 -0.01134 C -0.22171 -0.01528 -0.19827 -0.00995 -0.18264 -0.00069 C -0.16893 0.0088 -0.15921 0.02338 -0.15712 0.04051 C -0.15712 0.0581 -0.15921 0.07384 -0.16893 0.0875 C -0.17882 0.1007 -0.17674 0.10324 -0.21598 0.12083 C -0.25122 0.13935 -0.28664 0.13403 -0.30816 0.13519 C -0.32952 0.13519 -0.34723 0.13009 -0.36858 0.12477 C -0.39237 0.11806 -0.41181 0.10602 -0.4257 0.09514 C -0.43941 0.08472 -0.44514 0.0713 -0.45296 0.05023 C -0.45868 0.02847 -0.45868 0.01806 -0.45868 0.00208 C -0.45868 -0.01412 -0.45868 -0.03009 -0.45868 -0.04583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537 L 0.08924 -0.00162 C 0.10642 0.00834 0.13194 0.01366 0.15868 0.01366 C 0.18906 0.01366 0.21337 0.00834 0.23055 -0.00162 L 0.31215 -0.04537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36493 0.11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7222 -0.064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5949 L 0.05833 0.05949 C 0.07413 0.05949 0.09375 0.06296 0.09375 0.06597 L 0.09375 0.07269 " pathEditMode="relative" rAng="0" ptsTypes="FfFF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5" grpId="0" animBg="1"/>
      <p:bldP spid="6" grpId="0" animBg="1"/>
      <p:bldP spid="8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3057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Уравнения химических реакций – это условная запись химической реакции с помощью химических формул и коэффициентов.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96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Zn_I2_H2O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3" y="731838"/>
            <a:ext cx="7436924" cy="5577056"/>
          </a:xfrm>
        </p:spPr>
      </p:pic>
    </p:spTree>
    <p:extLst>
      <p:ext uri="{BB962C8B-B14F-4D97-AF65-F5344CB8AC3E}">
        <p14:creationId xmlns:p14="http://schemas.microsoft.com/office/powerpoint/2010/main" val="7261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7720751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Zn + I</a:t>
            </a:r>
            <a:r>
              <a:rPr lang="en-US" baseline="-25000" dirty="0" smtClean="0"/>
              <a:t>2</a:t>
            </a:r>
            <a:r>
              <a:rPr lang="en-US" dirty="0" smtClean="0"/>
              <a:t> =ZnI</a:t>
            </a:r>
            <a:r>
              <a:rPr lang="en-US" baseline="-25000" dirty="0"/>
              <a:t>2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ru-RU" baseline="-25000" dirty="0" smtClean="0"/>
              <a:t>реакция соединения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ru-RU" baseline="-25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907704" y="1628800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9952" y="965718"/>
            <a:ext cx="792088" cy="80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35996" y="1514484"/>
            <a:ext cx="828092" cy="748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22847 0.1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27552 0.0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3273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Реакция соединения – это реакция в результате которой из нескольких реагирующих веществ получается одно.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43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585</TotalTime>
  <Words>455</Words>
  <Application>Microsoft Office PowerPoint</Application>
  <PresentationFormat>Экран (4:3)</PresentationFormat>
  <Paragraphs>80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классификация химических реакций 8 класс</vt:lpstr>
      <vt:lpstr>Презентация PowerPoint</vt:lpstr>
      <vt:lpstr>Презентация PowerPoint</vt:lpstr>
      <vt:lpstr>Химические реакции</vt:lpstr>
      <vt:lpstr>4NH3 + 5O2 = 6H2O + 4NO</vt:lpstr>
      <vt:lpstr>Презентация PowerPoint</vt:lpstr>
      <vt:lpstr>Презентация PowerPoint</vt:lpstr>
      <vt:lpstr>Zn + I2 =ZnI2 реакция соединения </vt:lpstr>
      <vt:lpstr>Презентация PowerPoint</vt:lpstr>
      <vt:lpstr>Презентация PowerPoint</vt:lpstr>
      <vt:lpstr>Zn +2HCl = ZnCl2 + H2 реакция замещения</vt:lpstr>
      <vt:lpstr>Презентация PowerPoint</vt:lpstr>
      <vt:lpstr>Презентация PowerPoint</vt:lpstr>
      <vt:lpstr>NaOH + HCl = H2O + NaCl реакция обмена</vt:lpstr>
      <vt:lpstr>Презентация PowerPoint</vt:lpstr>
      <vt:lpstr>Презентация PowerPoint</vt:lpstr>
      <vt:lpstr>2H2O = O2 + 2H2O реакция разложения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реакции</dc:title>
  <dc:creator>Валера</dc:creator>
  <cp:lastModifiedBy>Валера</cp:lastModifiedBy>
  <cp:revision>41</cp:revision>
  <dcterms:created xsi:type="dcterms:W3CDTF">2011-01-30T16:01:50Z</dcterms:created>
  <dcterms:modified xsi:type="dcterms:W3CDTF">2011-01-31T13:59:42Z</dcterms:modified>
</cp:coreProperties>
</file>