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64" r:id="rId8"/>
    <p:sldId id="265" r:id="rId9"/>
    <p:sldId id="270" r:id="rId10"/>
    <p:sldId id="269" r:id="rId11"/>
    <p:sldId id="271" r:id="rId12"/>
    <p:sldId id="267" r:id="rId13"/>
    <p:sldId id="273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FFCC"/>
    <a:srgbClr val="3333CC"/>
    <a:srgbClr val="A50021"/>
    <a:srgbClr val="FF3300"/>
    <a:srgbClr val="F9BFA5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8" autoAdjust="0"/>
    <p:restoredTop sz="94660" autoAdjust="0"/>
  </p:normalViewPr>
  <p:slideViewPr>
    <p:cSldViewPr>
      <p:cViewPr varScale="1">
        <p:scale>
          <a:sx n="72" d="100"/>
          <a:sy n="72" d="100"/>
        </p:scale>
        <p:origin x="-5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37FC-3D80-4299-9C07-D096DA7CB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737C-49F2-4606-BC0C-511F2885F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6B0C-09D9-4D6E-9A79-71E2CA758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45E7-822A-45FC-98C5-683559AD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FE15-A1DE-40F4-9577-A832FB975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5140-3E50-4D48-A0E6-9B819C66A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D7078-7553-4858-95DA-14F259BC9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A484-9ABB-4587-A3D3-4BC8102C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9EC4-5D2F-4A15-9632-55D4248A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4027-13A5-42FD-8782-95A0819F4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656C-F4DB-4503-9BD9-4F52974D0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93B0-BFCA-4FCF-9A44-B56FA3F06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CF517B-0A8F-4836-86DD-70A70FEBF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142875"/>
            <a:ext cx="7772400" cy="8096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3300"/>
                </a:solidFill>
              </a:rPr>
              <a:t>Русская матрешка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57813"/>
            <a:ext cx="8929688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3333CC"/>
                </a:solidFill>
              </a:rPr>
              <a:t> </a:t>
            </a:r>
            <a:r>
              <a:rPr lang="ru-RU" sz="1800" dirty="0" smtClean="0">
                <a:solidFill>
                  <a:srgbClr val="3333CC"/>
                </a:solidFill>
              </a:rPr>
              <a:t>Автор Мерзлякова Ольга Станиславовна </a:t>
            </a:r>
            <a:br>
              <a:rPr lang="ru-RU" sz="1800" dirty="0" smtClean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3333CC"/>
                </a:solidFill>
              </a:rPr>
              <a:t> педагог дополнительного образования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ru-RU" sz="1800" dirty="0" smtClean="0">
                <a:solidFill>
                  <a:srgbClr val="3333CC"/>
                </a:solidFill>
              </a:rPr>
              <a:t>МОУ ДОД Дворец творчества</a:t>
            </a:r>
            <a:r>
              <a:rPr lang="en-US" sz="1800" dirty="0" smtClean="0">
                <a:solidFill>
                  <a:srgbClr val="3333CC"/>
                </a:solidFill>
              </a:rPr>
              <a:t/>
            </a:r>
            <a:br>
              <a:rPr lang="en-US" sz="1800" dirty="0" smtClean="0">
                <a:solidFill>
                  <a:srgbClr val="3333CC"/>
                </a:solidFill>
              </a:rPr>
            </a:br>
            <a:r>
              <a:rPr lang="ru-RU" sz="1800" dirty="0" smtClean="0">
                <a:solidFill>
                  <a:srgbClr val="3333CC"/>
                </a:solidFill>
              </a:rPr>
              <a:t> детей и молодежи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ru-RU" sz="1800" dirty="0" smtClean="0">
                <a:solidFill>
                  <a:srgbClr val="3333CC"/>
                </a:solidFill>
              </a:rPr>
              <a:t> г. Железногорска Красноярского края</a:t>
            </a:r>
          </a:p>
          <a:p>
            <a:pPr eaLnBrk="1" hangingPunct="1"/>
            <a:r>
              <a:rPr lang="en-US" sz="1800" b="1" dirty="0" smtClean="0">
                <a:solidFill>
                  <a:srgbClr val="A50021"/>
                </a:solidFill>
              </a:rPr>
              <a:t>(</a:t>
            </a:r>
            <a:r>
              <a:rPr lang="ru-RU" sz="1800" b="1" dirty="0" smtClean="0">
                <a:solidFill>
                  <a:srgbClr val="A50021"/>
                </a:solidFill>
              </a:rPr>
              <a:t>№233-149-657)</a:t>
            </a:r>
            <a:endParaRPr lang="ru-RU" sz="1800" dirty="0" smtClean="0">
              <a:solidFill>
                <a:srgbClr val="A50021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2054" name="Picture 6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2"/>
              </a:clrFrom>
              <a:clrTo>
                <a:srgbClr val="F7F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000">
            <a:off x="641350" y="1254125"/>
            <a:ext cx="237807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8F2"/>
              </a:clrFrom>
              <a:clrTo>
                <a:srgbClr val="F7F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000">
            <a:off x="914400" y="2032000"/>
            <a:ext cx="191611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8F2"/>
              </a:clrFrom>
              <a:clrTo>
                <a:srgbClr val="F7F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000">
            <a:off x="3889375" y="3386138"/>
            <a:ext cx="109855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 bwMode="auto">
          <a:xfrm>
            <a:off x="8501090" y="6357958"/>
            <a:ext cx="642910" cy="50004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32066 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27066 -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Рубаха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smtClean="0"/>
              <a:t> </a:t>
            </a:r>
            <a:endParaRPr lang="ru-RU" smtClean="0"/>
          </a:p>
        </p:txBody>
      </p:sp>
      <p:pic>
        <p:nvPicPr>
          <p:cNvPr id="23556" name="Picture 4" descr="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557338"/>
            <a:ext cx="2930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матрешки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603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Одень свою матрешку</a:t>
            </a:r>
          </a:p>
        </p:txBody>
      </p:sp>
      <p:sp>
        <p:nvSpPr>
          <p:cNvPr id="1229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661025"/>
            <a:ext cx="719137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143372" y="2143116"/>
            <a:ext cx="4321175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en-US" dirty="0"/>
              <a:t>	</a:t>
            </a:r>
            <a:r>
              <a:rPr lang="ru-RU" sz="2400" dirty="0">
                <a:solidFill>
                  <a:srgbClr val="3333CC"/>
                </a:solidFill>
                <a:latin typeface="+mn-lt"/>
              </a:rPr>
              <a:t>В старину рубахи шили из цельного  полотнища льняного холста. 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ru-RU" sz="2400" dirty="0">
                <a:solidFill>
                  <a:srgbClr val="3333CC"/>
                </a:solidFill>
                <a:latin typeface="+mn-lt"/>
              </a:rPr>
              <a:t>Рукава, плечи и ворот рубахи расшивались узорами со значением. Они играли роль оберегов.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Фартук</a:t>
            </a:r>
          </a:p>
        </p:txBody>
      </p:sp>
      <p:pic>
        <p:nvPicPr>
          <p:cNvPr id="25604" name="Picture 4" descr="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484313"/>
            <a:ext cx="29225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матрешки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603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Одень свою матрешку</a:t>
            </a:r>
          </a:p>
        </p:txBody>
      </p:sp>
      <p:sp>
        <p:nvSpPr>
          <p:cNvPr id="1331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661025"/>
            <a:ext cx="719137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000496" y="2714620"/>
            <a:ext cx="45370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ru-RU" sz="2800" dirty="0" smtClean="0"/>
              <a:t>	</a:t>
            </a:r>
            <a:r>
              <a:rPr lang="ru-RU" sz="2400" dirty="0">
                <a:solidFill>
                  <a:srgbClr val="3333CC"/>
                </a:solidFill>
                <a:latin typeface="+mn-lt"/>
              </a:rPr>
              <a:t>Предмет домашней кухонной одежды.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Платок</a:t>
            </a:r>
          </a:p>
        </p:txBody>
      </p:sp>
      <p:pic>
        <p:nvPicPr>
          <p:cNvPr id="21509" name="Picture 5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2855912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матрешки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603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Одень свою матрешку</a:t>
            </a:r>
          </a:p>
        </p:txBody>
      </p:sp>
      <p:sp>
        <p:nvSpPr>
          <p:cNvPr id="14343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661025"/>
            <a:ext cx="719137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000496" y="2000240"/>
            <a:ext cx="4537075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en-US" dirty="0"/>
              <a:t>	</a:t>
            </a:r>
            <a:r>
              <a:rPr lang="ru-RU" sz="2400" dirty="0">
                <a:solidFill>
                  <a:srgbClr val="3333CC"/>
                </a:solidFill>
                <a:latin typeface="+mn-lt"/>
              </a:rPr>
              <a:t>Замужняя женщина, по древним обычаям, должна была прятать волосы от постороннего взгляда. 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ru-RU" sz="2400" dirty="0">
                <a:solidFill>
                  <a:srgbClr val="3333CC"/>
                </a:solidFill>
                <a:latin typeface="+mn-lt"/>
              </a:rPr>
              <a:t>На головных уборах часто изображали солнце и звезды.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1654175"/>
            <a:ext cx="19319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5075" y="1690688"/>
            <a:ext cx="19954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654175"/>
            <a:ext cx="19431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0000">
            <a:off x="284163" y="1654175"/>
            <a:ext cx="19113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Одень свою матрешку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 bwMode="auto">
          <a:xfrm>
            <a:off x="8358214" y="6357958"/>
            <a:ext cx="785786" cy="50004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26549E-6 L -0.49236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3284E-6 L -0.72778 0.0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Ответь на вопросы: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71940"/>
          </a:xfrm>
        </p:spPr>
        <p:txBody>
          <a:bodyPr/>
          <a:lstStyle/>
          <a:p>
            <a:pPr eaLnBrk="1" hangingPunct="1"/>
            <a:r>
              <a:rPr lang="ru-RU" sz="2800" kern="1200" dirty="0" smtClean="0">
                <a:solidFill>
                  <a:srgbClr val="3333CC"/>
                </a:solidFill>
              </a:rPr>
              <a:t>Из какого материала делали матрешку?</a:t>
            </a:r>
          </a:p>
          <a:p>
            <a:pPr eaLnBrk="1" hangingPunct="1"/>
            <a:r>
              <a:rPr lang="ru-RU" sz="2800" kern="1200" dirty="0" smtClean="0">
                <a:solidFill>
                  <a:srgbClr val="3333CC"/>
                </a:solidFill>
              </a:rPr>
              <a:t>Какие цвета использовались для росписи семеновской матрешки?</a:t>
            </a:r>
          </a:p>
          <a:p>
            <a:pPr eaLnBrk="1" hangingPunct="1"/>
            <a:r>
              <a:rPr lang="ru-RU" sz="2800" kern="1200" dirty="0" smtClean="0">
                <a:solidFill>
                  <a:srgbClr val="3333CC"/>
                </a:solidFill>
              </a:rPr>
              <a:t>Как украшали </a:t>
            </a:r>
            <a:r>
              <a:rPr lang="ru-RU" sz="2800" kern="1200" dirty="0" err="1" smtClean="0">
                <a:solidFill>
                  <a:srgbClr val="3333CC"/>
                </a:solidFill>
              </a:rPr>
              <a:t>полхов-майданских</a:t>
            </a:r>
            <a:r>
              <a:rPr lang="ru-RU" sz="2800" kern="1200" dirty="0" smtClean="0">
                <a:solidFill>
                  <a:srgbClr val="3333CC"/>
                </a:solidFill>
              </a:rPr>
              <a:t> матрешек?</a:t>
            </a:r>
          </a:p>
          <a:p>
            <a:pPr eaLnBrk="1" hangingPunct="1"/>
            <a:r>
              <a:rPr lang="ru-RU" sz="2800" kern="1200" dirty="0" smtClean="0">
                <a:solidFill>
                  <a:srgbClr val="3333CC"/>
                </a:solidFill>
              </a:rPr>
              <a:t>Какие еще деревянные куклы делали в Сергиевом Посаде?</a:t>
            </a:r>
          </a:p>
        </p:txBody>
      </p:sp>
      <p:pic>
        <p:nvPicPr>
          <p:cNvPr id="15364" name="Picture 4" descr="матрешки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5713" y="2603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8429652" y="6286520"/>
            <a:ext cx="714348" cy="57148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Нарисуй свою матрешку</a:t>
            </a:r>
          </a:p>
        </p:txBody>
      </p:sp>
      <p:pic>
        <p:nvPicPr>
          <p:cNvPr id="16387" name="Picture 4" descr="матрешки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175" y="2603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476938">
            <a:off x="900113" y="1484313"/>
            <a:ext cx="2670175" cy="4525962"/>
          </a:xfrm>
          <a:noFill/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0481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995738" y="1916113"/>
            <a:ext cx="453548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dirty="0">
                <a:solidFill>
                  <a:srgbClr val="3333CC"/>
                </a:solidFill>
              </a:rPr>
              <a:t>       </a:t>
            </a:r>
            <a:r>
              <a:rPr lang="ru-RU" sz="2400" dirty="0">
                <a:solidFill>
                  <a:srgbClr val="3333CC"/>
                </a:solidFill>
              </a:rPr>
              <a:t>Творческое задание:</a:t>
            </a:r>
          </a:p>
          <a:p>
            <a:pPr marL="342900" indent="-342900" algn="ctr"/>
            <a:endParaRPr lang="ru-RU" sz="2400" dirty="0">
              <a:solidFill>
                <a:srgbClr val="3333CC"/>
              </a:solidFill>
            </a:endParaRPr>
          </a:p>
          <a:p>
            <a:pPr marL="342900" indent="-342900"/>
            <a:r>
              <a:rPr lang="ru-RU" sz="2400" dirty="0">
                <a:solidFill>
                  <a:srgbClr val="3333CC"/>
                </a:solidFill>
              </a:rPr>
              <a:t>1.Выбери образец матрешки;</a:t>
            </a:r>
          </a:p>
          <a:p>
            <a:pPr marL="342900" indent="-342900"/>
            <a:r>
              <a:rPr lang="ru-RU" sz="2400" dirty="0">
                <a:solidFill>
                  <a:srgbClr val="3333CC"/>
                </a:solidFill>
              </a:rPr>
              <a:t>2.Составь эскиз будущего наряда;</a:t>
            </a:r>
          </a:p>
          <a:p>
            <a:pPr marL="342900" indent="-342900"/>
            <a:r>
              <a:rPr lang="ru-RU" sz="2400" dirty="0">
                <a:solidFill>
                  <a:srgbClr val="3333CC"/>
                </a:solidFill>
              </a:rPr>
              <a:t>3.Выполни матрешку в цвете, в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ru-RU" sz="2400" dirty="0">
                <a:solidFill>
                  <a:srgbClr val="3333CC"/>
                </a:solidFill>
              </a:rPr>
              <a:t>соответствии с ее видом;</a:t>
            </a:r>
          </a:p>
          <a:p>
            <a:pPr marL="342900" indent="-342900"/>
            <a:r>
              <a:rPr lang="ru-RU" sz="2400" dirty="0">
                <a:solidFill>
                  <a:srgbClr val="3333CC"/>
                </a:solidFill>
              </a:rPr>
              <a:t>4.Распиши матрешку яркими цветами.</a:t>
            </a:r>
          </a:p>
          <a:p>
            <a:pPr marL="342900" indent="-342900"/>
            <a:endParaRPr lang="ru-RU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 bwMode="auto">
          <a:xfrm>
            <a:off x="8501090" y="6357958"/>
            <a:ext cx="642910" cy="50004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Реши кроссворд:</a:t>
            </a:r>
          </a:p>
        </p:txBody>
      </p:sp>
      <p:pic>
        <p:nvPicPr>
          <p:cNvPr id="17411" name="Picture 4" descr="матрешки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175" y="2603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448" name="Group 512"/>
          <p:cNvGraphicFramePr>
            <a:graphicFrameLocks noGrp="1"/>
          </p:cNvGraphicFramePr>
          <p:nvPr>
            <p:ph idx="1"/>
          </p:nvPr>
        </p:nvGraphicFramePr>
        <p:xfrm>
          <a:off x="3635375" y="1557338"/>
          <a:ext cx="3816350" cy="3670304"/>
        </p:xfrm>
        <a:graphic>
          <a:graphicData uri="http://schemas.openxmlformats.org/drawingml/2006/table">
            <a:tbl>
              <a:tblPr/>
              <a:tblGrid>
                <a:gridCol w="347663"/>
                <a:gridCol w="346075"/>
                <a:gridCol w="349250"/>
                <a:gridCol w="344487"/>
                <a:gridCol w="347663"/>
                <a:gridCol w="347662"/>
                <a:gridCol w="346075"/>
                <a:gridCol w="346075"/>
                <a:gridCol w="349250"/>
                <a:gridCol w="344488"/>
                <a:gridCol w="347662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72" name="Text Box 515"/>
          <p:cNvSpPr txBox="1">
            <a:spLocks noChangeArrowheads="1"/>
          </p:cNvSpPr>
          <p:nvPr/>
        </p:nvSpPr>
        <p:spPr bwMode="auto">
          <a:xfrm>
            <a:off x="323850" y="12684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573" name="Text Box 516"/>
          <p:cNvSpPr txBox="1">
            <a:spLocks noChangeArrowheads="1"/>
          </p:cNvSpPr>
          <p:nvPr/>
        </p:nvSpPr>
        <p:spPr bwMode="auto">
          <a:xfrm>
            <a:off x="214282" y="1268412"/>
            <a:ext cx="321471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3333CC"/>
                </a:solidFill>
              </a:rPr>
              <a:t>1.В каком городе была изготовлена первая русская матрешка?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3333CC"/>
                </a:solidFill>
              </a:rPr>
              <a:t>2.Как фамилия художника, расписавшего первую русскую матрешку?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3333CC"/>
                </a:solidFill>
              </a:rPr>
              <a:t>3. От какого русского имени произошло название матрешки?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3333CC"/>
                </a:solidFill>
              </a:rPr>
              <a:t>4.Как называется заграничная игрушка, прообраз матрешки?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3333CC"/>
                </a:solidFill>
              </a:rPr>
              <a:t>5.Из какого природного материала изготавливают матрешку?</a:t>
            </a:r>
          </a:p>
          <a:p>
            <a:r>
              <a:rPr lang="ru-RU" sz="1400" dirty="0">
                <a:solidFill>
                  <a:srgbClr val="3333CC"/>
                </a:solidFill>
              </a:rPr>
              <a:t>6. Ростом  разные  подружки,</a:t>
            </a:r>
          </a:p>
          <a:p>
            <a:r>
              <a:rPr lang="ru-RU" sz="1400" dirty="0">
                <a:solidFill>
                  <a:srgbClr val="3333CC"/>
                </a:solidFill>
              </a:rPr>
              <a:t>Но  похожи  друг  на  дружку,</a:t>
            </a:r>
          </a:p>
          <a:p>
            <a:r>
              <a:rPr lang="ru-RU" sz="1400" dirty="0">
                <a:solidFill>
                  <a:srgbClr val="3333CC"/>
                </a:solidFill>
              </a:rPr>
              <a:t>Все  они  сидят  друг  в  дружке,</a:t>
            </a:r>
          </a:p>
          <a:p>
            <a:r>
              <a:rPr lang="ru-RU" sz="1400" dirty="0">
                <a:solidFill>
                  <a:srgbClr val="3333CC"/>
                </a:solidFill>
              </a:rPr>
              <a:t>А  всего  одна …</a:t>
            </a:r>
          </a:p>
          <a:p>
            <a:r>
              <a:rPr lang="ru-RU" sz="1400" dirty="0">
                <a:solidFill>
                  <a:srgbClr val="3333CC"/>
                </a:solidFill>
              </a:rPr>
              <a:t>7. Какой головной убор носят матрешки?</a:t>
            </a:r>
          </a:p>
          <a:p>
            <a:r>
              <a:rPr lang="ru-RU" sz="1400" dirty="0">
                <a:solidFill>
                  <a:srgbClr val="3333CC"/>
                </a:solidFill>
              </a:rPr>
              <a:t>8. Чаще всего в какой наряд одета матрешка?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 bwMode="auto">
          <a:xfrm>
            <a:off x="8358214" y="6286520"/>
            <a:ext cx="785786" cy="57148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Проверь себя:</a:t>
            </a:r>
          </a:p>
        </p:txBody>
      </p:sp>
      <p:pic>
        <p:nvPicPr>
          <p:cNvPr id="18435" name="Picture 4" descr="матрешки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4762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153" name="Group 169"/>
          <p:cNvGraphicFramePr>
            <a:graphicFrameLocks noGrp="1"/>
          </p:cNvGraphicFramePr>
          <p:nvPr>
            <p:ph idx="1"/>
          </p:nvPr>
        </p:nvGraphicFramePr>
        <p:xfrm>
          <a:off x="2411413" y="1628775"/>
          <a:ext cx="5113337" cy="3744916"/>
        </p:xfrm>
        <a:graphic>
          <a:graphicData uri="http://schemas.openxmlformats.org/drawingml/2006/table">
            <a:tbl>
              <a:tblPr/>
              <a:tblGrid>
                <a:gridCol w="466725"/>
                <a:gridCol w="463550"/>
                <a:gridCol w="465137"/>
                <a:gridCol w="463550"/>
                <a:gridCol w="466725"/>
                <a:gridCol w="465138"/>
                <a:gridCol w="463550"/>
                <a:gridCol w="465137"/>
                <a:gridCol w="466725"/>
                <a:gridCol w="460375"/>
                <a:gridCol w="466725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F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96" name="Text Box 200"/>
          <p:cNvSpPr txBox="1">
            <a:spLocks noChangeArrowheads="1"/>
          </p:cNvSpPr>
          <p:nvPr/>
        </p:nvSpPr>
        <p:spPr bwMode="auto">
          <a:xfrm>
            <a:off x="2051050" y="4508500"/>
            <a:ext cx="360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>
                <a:solidFill>
                  <a:schemeClr val="tx1"/>
                </a:solidFill>
              </a:rPr>
              <a:t>7.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8572528" y="6357958"/>
            <a:ext cx="571472" cy="50004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Красавицы матрешки</a:t>
            </a:r>
          </a:p>
        </p:txBody>
      </p:sp>
      <p:pic>
        <p:nvPicPr>
          <p:cNvPr id="19459" name="Picture 4" descr="матрешки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143375"/>
            <a:ext cx="26495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matr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57338"/>
            <a:ext cx="2097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matr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28775"/>
            <a:ext cx="251936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matr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00213"/>
            <a:ext cx="2806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5" descr="загадки про матрешку"/>
          <p:cNvPicPr>
            <a:picLocks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938838" y="4076700"/>
            <a:ext cx="2736850" cy="2446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Биография матрешки</a:t>
            </a:r>
          </a:p>
        </p:txBody>
      </p:sp>
      <p:pic>
        <p:nvPicPr>
          <p:cNvPr id="3077" name="Picture 5" descr="матрешки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356711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40848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408488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0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64025" y="1628775"/>
            <a:ext cx="43402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A50021"/>
                </a:solidFill>
              </a:rPr>
              <a:t>Деревянные куклы, помещающиеся одна в одной, пришли к нам из Японии.</a:t>
            </a:r>
          </a:p>
          <a:p>
            <a:r>
              <a:rPr lang="ru-RU" sz="3200" dirty="0">
                <a:solidFill>
                  <a:srgbClr val="A50021"/>
                </a:solidFill>
              </a:rPr>
              <a:t>Родственница русской матрешки – складная кукла </a:t>
            </a:r>
            <a:r>
              <a:rPr lang="ru-RU" sz="3200" dirty="0" err="1">
                <a:solidFill>
                  <a:srgbClr val="A50021"/>
                </a:solidFill>
              </a:rPr>
              <a:t>Фукурума</a:t>
            </a:r>
            <a:r>
              <a:rPr lang="ru-RU" sz="3200" dirty="0">
                <a:solidFill>
                  <a:srgbClr val="A50021"/>
                </a:solidFill>
              </a:rPr>
              <a:t> – веселый старик.</a:t>
            </a:r>
          </a:p>
        </p:txBody>
      </p:sp>
      <p:pic>
        <p:nvPicPr>
          <p:cNvPr id="3079" name="Picture 9" descr="матрешки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175" y="33337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 bwMode="auto">
          <a:xfrm>
            <a:off x="8429652" y="6357958"/>
            <a:ext cx="714348" cy="50004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marL="0" indent="6350" eaLnBrk="1" hangingPunct="1">
              <a:buNone/>
            </a:pPr>
            <a:r>
              <a:rPr lang="ru-RU" dirty="0" smtClean="0">
                <a:solidFill>
                  <a:srgbClr val="A50021"/>
                </a:solidFill>
              </a:rPr>
              <a:t>Первым </a:t>
            </a:r>
            <a:r>
              <a:rPr lang="ru-RU" dirty="0" smtClean="0">
                <a:solidFill>
                  <a:srgbClr val="A50021"/>
                </a:solidFill>
              </a:rPr>
              <a:t>расписал русскую матрешку художник С.А.Малютин</a:t>
            </a:r>
            <a:r>
              <a:rPr lang="ru-RU" dirty="0" smtClean="0">
                <a:solidFill>
                  <a:srgbClr val="A50021"/>
                </a:solidFill>
              </a:rPr>
              <a:t>.</a:t>
            </a:r>
            <a:r>
              <a:rPr lang="en-US" dirty="0" smtClean="0">
                <a:solidFill>
                  <a:srgbClr val="A50021"/>
                </a:solidFill>
              </a:rPr>
              <a:t/>
            </a:r>
            <a:br>
              <a:rPr lang="en-US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>Всем </a:t>
            </a:r>
            <a:r>
              <a:rPr lang="ru-RU" dirty="0" smtClean="0">
                <a:solidFill>
                  <a:srgbClr val="A50021"/>
                </a:solidFill>
              </a:rPr>
              <a:t>полюбилась веселая крестьянская девочка. Одета она в традиционный русский костюм: платок, сарафан и передник</a:t>
            </a:r>
            <a:r>
              <a:rPr lang="ru-RU" dirty="0" smtClean="0">
                <a:solidFill>
                  <a:srgbClr val="A50021"/>
                </a:solidFill>
              </a:rPr>
              <a:t>.</a:t>
            </a:r>
            <a:r>
              <a:rPr lang="en-US" dirty="0" smtClean="0">
                <a:solidFill>
                  <a:srgbClr val="A50021"/>
                </a:solidFill>
              </a:rPr>
              <a:t/>
            </a:r>
            <a:br>
              <a:rPr lang="en-US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>Видимо </a:t>
            </a:r>
            <a:r>
              <a:rPr lang="ru-RU" dirty="0" smtClean="0">
                <a:solidFill>
                  <a:srgbClr val="A50021"/>
                </a:solidFill>
              </a:rPr>
              <a:t>от русского имени Матрена и возникла ласковое название «Матрешка».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/>
              <a:t>Биография матрешки</a:t>
            </a:r>
          </a:p>
        </p:txBody>
      </p:sp>
      <p:pic>
        <p:nvPicPr>
          <p:cNvPr id="4100" name="Picture 5" descr="матрешки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175" y="33337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8429652" y="6357958"/>
            <a:ext cx="714348" cy="50004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Матрешкины одежки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349500"/>
            <a:ext cx="4114800" cy="22320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hlinkClick r:id="rId2" action="ppaction://hlinksldjump"/>
              </a:rPr>
              <a:t>Сергеев – </a:t>
            </a:r>
            <a:r>
              <a:rPr lang="ru-RU" dirty="0" err="1" smtClean="0">
                <a:solidFill>
                  <a:srgbClr val="C00000"/>
                </a:solidFill>
                <a:hlinkClick r:id="rId2" action="ppaction://hlinksldjump"/>
              </a:rPr>
              <a:t>Пассад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Семеново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dirty="0" err="1" smtClean="0">
                <a:solidFill>
                  <a:srgbClr val="C00000"/>
                </a:solidFill>
                <a:hlinkClick r:id="rId4" action="ppaction://hlinksldjump"/>
              </a:rPr>
              <a:t>Полхов</a:t>
            </a:r>
            <a:r>
              <a:rPr lang="ru-RU" dirty="0" smtClean="0">
                <a:solidFill>
                  <a:srgbClr val="C00000"/>
                </a:solidFill>
                <a:hlinkClick r:id="rId4" action="ppaction://hlinksldjump"/>
              </a:rPr>
              <a:t> – Майдан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8198" name="Picture 6" descr="matr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001838"/>
            <a:ext cx="35988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матрешки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175" y="33337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7" action="ppaction://hlinksldjump" highlightClick="1"/>
          </p:cNvPr>
          <p:cNvSpPr/>
          <p:nvPr/>
        </p:nvSpPr>
        <p:spPr bwMode="auto">
          <a:xfrm>
            <a:off x="8286776" y="6143644"/>
            <a:ext cx="714348" cy="57148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333375"/>
            <a:ext cx="8229601" cy="1143000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Сергиевопосадская игрушка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57686" y="2643182"/>
            <a:ext cx="3757613" cy="321468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3333CC"/>
                </a:solidFill>
              </a:rPr>
              <a:t>Сочетанием красного, синего, желтого и </a:t>
            </a:r>
            <a:r>
              <a:rPr lang="ru-RU" sz="2400" dirty="0" smtClean="0">
                <a:solidFill>
                  <a:srgbClr val="3333CC"/>
                </a:solidFill>
              </a:rPr>
              <a:t>зеленого цветов </a:t>
            </a:r>
            <a:r>
              <a:rPr lang="ru-RU" sz="2400" dirty="0" smtClean="0">
                <a:solidFill>
                  <a:srgbClr val="3333CC"/>
                </a:solidFill>
              </a:rPr>
              <a:t>добивались красочности, нарядности и декоративности.</a:t>
            </a:r>
          </a:p>
        </p:txBody>
      </p:sp>
      <p:pic>
        <p:nvPicPr>
          <p:cNvPr id="10247" name="Picture 7" descr="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5754">
            <a:off x="1042988" y="1268413"/>
            <a:ext cx="246697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6011863" y="1412875"/>
            <a:ext cx="4319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Матрешкины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одежки</a:t>
            </a:r>
          </a:p>
        </p:txBody>
      </p:sp>
      <p:pic>
        <p:nvPicPr>
          <p:cNvPr id="6150" name="Picture 9" descr="матрешки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3337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76" y="6000768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Семеново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2" y="2428868"/>
            <a:ext cx="4357687" cy="2857509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3333CC"/>
                </a:solidFill>
              </a:rPr>
              <a:t>Основной цвет сарафана – красный. </a:t>
            </a:r>
            <a:endParaRPr lang="ru-RU" sz="24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ru-RU" sz="2400" dirty="0" smtClean="0">
                <a:solidFill>
                  <a:srgbClr val="3333CC"/>
                </a:solidFill>
              </a:rPr>
              <a:t>Черный </a:t>
            </a:r>
            <a:r>
              <a:rPr lang="ru-RU" sz="2400" dirty="0" smtClean="0">
                <a:solidFill>
                  <a:srgbClr val="3333CC"/>
                </a:solidFill>
              </a:rPr>
              <a:t>контур обозначает край фартука и рукава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ru-RU" sz="2400" dirty="0" smtClean="0">
                <a:solidFill>
                  <a:srgbClr val="3333CC"/>
                </a:solidFill>
              </a:rPr>
              <a:t>рубахи</a:t>
            </a:r>
            <a:r>
              <a:rPr lang="ru-RU" sz="2400" dirty="0" smtClean="0">
                <a:solidFill>
                  <a:srgbClr val="3333CC"/>
                </a:solidFill>
              </a:rPr>
              <a:t>.</a:t>
            </a:r>
          </a:p>
          <a:p>
            <a:pPr eaLnBrk="1" hangingPunct="1"/>
            <a:r>
              <a:rPr lang="ru-RU" sz="2400" dirty="0" smtClean="0">
                <a:solidFill>
                  <a:srgbClr val="3333CC"/>
                </a:solidFill>
              </a:rPr>
              <a:t> </a:t>
            </a:r>
            <a:r>
              <a:rPr lang="ru-RU" sz="2400" dirty="0" smtClean="0">
                <a:solidFill>
                  <a:srgbClr val="3333CC"/>
                </a:solidFill>
              </a:rPr>
              <a:t>На голове традиционный платок, украшенный по кайме. </a:t>
            </a:r>
            <a:endParaRPr lang="ru-RU" sz="2400" dirty="0" smtClean="0">
              <a:solidFill>
                <a:srgbClr val="3333CC"/>
              </a:solidFill>
            </a:endParaRPr>
          </a:p>
        </p:txBody>
      </p:sp>
      <p:pic>
        <p:nvPicPr>
          <p:cNvPr id="15364" name="Picture 4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8997">
            <a:off x="900113" y="1341438"/>
            <a:ext cx="2681287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11863" y="1412875"/>
            <a:ext cx="4319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Матрешкины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одежки</a:t>
            </a:r>
          </a:p>
        </p:txBody>
      </p:sp>
      <p:pic>
        <p:nvPicPr>
          <p:cNvPr id="7174" name="Picture 6" descr="матрешки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3337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76" y="6000768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Полхово - Майдан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14744" y="2714620"/>
            <a:ext cx="4786314" cy="321471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3333CC"/>
                </a:solidFill>
              </a:rPr>
              <a:t>Ягоды и листья сплошным ковром закрывают фигурку</a:t>
            </a:r>
            <a:r>
              <a:rPr lang="en-US" sz="2400" dirty="0" smtClean="0">
                <a:solidFill>
                  <a:srgbClr val="3333CC"/>
                </a:solidFill>
              </a:rPr>
              <a:t>.</a:t>
            </a:r>
          </a:p>
          <a:p>
            <a:pPr eaLnBrk="1" hangingPunct="1"/>
            <a:r>
              <a:rPr lang="ru-RU" sz="2400" dirty="0" smtClean="0">
                <a:solidFill>
                  <a:srgbClr val="3333CC"/>
                </a:solidFill>
              </a:rPr>
              <a:t>Рядом с малиновым ложится темно-зеленый цвет, а синий – с желтым цветом.</a:t>
            </a:r>
          </a:p>
          <a:p>
            <a:pPr eaLnBrk="1" hangingPunct="1"/>
            <a:r>
              <a:rPr lang="ru-RU" sz="2400" dirty="0" smtClean="0">
                <a:solidFill>
                  <a:srgbClr val="3333CC"/>
                </a:solidFill>
              </a:rPr>
              <a:t> Все элементы объединяет черный контур. </a:t>
            </a:r>
          </a:p>
        </p:txBody>
      </p:sp>
      <p:pic>
        <p:nvPicPr>
          <p:cNvPr id="18438" name="Picture 6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322">
            <a:off x="831850" y="1557338"/>
            <a:ext cx="26035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011863" y="1412875"/>
            <a:ext cx="4319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Матрешкины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одежки</a:t>
            </a:r>
          </a:p>
        </p:txBody>
      </p:sp>
      <p:pic>
        <p:nvPicPr>
          <p:cNvPr id="8198" name="Picture 8" descr="матрешки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3337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38" y="6000768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404813"/>
            <a:ext cx="8208963" cy="11525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Одень свою матрешку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714620"/>
            <a:ext cx="3000396" cy="253048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A50021"/>
                </a:solidFill>
                <a:hlinkClick r:id="rId2" action="ppaction://hlinksldjump"/>
              </a:rPr>
              <a:t>Платок</a:t>
            </a:r>
            <a:endParaRPr lang="ru-RU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A50021"/>
                </a:solidFill>
                <a:hlinkClick r:id="rId3" action="ppaction://hlinksldjump"/>
              </a:rPr>
              <a:t>Рубаха</a:t>
            </a:r>
            <a:endParaRPr lang="ru-RU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A50021"/>
                </a:solidFill>
                <a:hlinkClick r:id="rId4" action="ppaction://hlinksldjump"/>
              </a:rPr>
              <a:t>Сарафан</a:t>
            </a:r>
            <a:endParaRPr lang="ru-RU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A50021"/>
                </a:solidFill>
                <a:hlinkClick r:id="rId5" action="ppaction://hlinksldjump"/>
              </a:rPr>
              <a:t>Фартук</a:t>
            </a:r>
            <a:endParaRPr lang="ru-RU" dirty="0" smtClean="0">
              <a:solidFill>
                <a:srgbClr val="A50021"/>
              </a:solidFill>
            </a:endParaRPr>
          </a:p>
          <a:p>
            <a:pPr eaLnBrk="1" hangingPunct="1"/>
            <a:endParaRPr lang="ru-RU" dirty="0" smtClean="0">
              <a:solidFill>
                <a:srgbClr val="A50021"/>
              </a:solidFill>
            </a:endParaRPr>
          </a:p>
        </p:txBody>
      </p:sp>
      <p:pic>
        <p:nvPicPr>
          <p:cNvPr id="19462" name="Picture 6" descr="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3062">
            <a:off x="1057275" y="1700213"/>
            <a:ext cx="2717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матрешки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603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Одень свою матрешку</a:t>
            </a:r>
          </a:p>
        </p:txBody>
      </p:sp>
      <p:sp>
        <p:nvSpPr>
          <p:cNvPr id="7" name="Управляющая кнопка: далее 6">
            <a:hlinkClick r:id="rId8" action="ppaction://hlinksldjump" highlightClick="1"/>
          </p:cNvPr>
          <p:cNvSpPr/>
          <p:nvPr/>
        </p:nvSpPr>
        <p:spPr bwMode="auto">
          <a:xfrm>
            <a:off x="8358214" y="6286520"/>
            <a:ext cx="785786" cy="57148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Сарафан</a:t>
            </a:r>
          </a:p>
        </p:txBody>
      </p:sp>
      <p:pic>
        <p:nvPicPr>
          <p:cNvPr id="24580" name="Picture 4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628775"/>
            <a:ext cx="2847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матрешки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603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Одень свою матрешку</a:t>
            </a:r>
          </a:p>
        </p:txBody>
      </p:sp>
      <p:sp>
        <p:nvSpPr>
          <p:cNvPr id="11270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661025"/>
            <a:ext cx="719137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071934" y="1989138"/>
            <a:ext cx="4429156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	</a:t>
            </a:r>
            <a:r>
              <a:rPr lang="ru-RU" sz="2400" dirty="0">
                <a:solidFill>
                  <a:srgbClr val="3333CC"/>
                </a:solidFill>
                <a:latin typeface="+mn-lt"/>
              </a:rPr>
              <a:t>Верхняя женская одежда, одевалась на   рубаху.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333CC"/>
                </a:solidFill>
                <a:latin typeface="+mn-lt"/>
              </a:rPr>
              <a:t>     </a:t>
            </a:r>
            <a:r>
              <a:rPr lang="ru-RU" sz="2400" dirty="0">
                <a:solidFill>
                  <a:srgbClr val="3333CC"/>
                </a:solidFill>
                <a:latin typeface="+mn-lt"/>
              </a:rPr>
              <a:t>Прямой,  по  крою из пяти – шести полотнищ с узкими лямками.</a:t>
            </a:r>
            <a:endParaRPr lang="ru-RU" sz="2400" dirty="0">
              <a:solidFill>
                <a:srgbClr val="3333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365</Words>
  <Application>Microsoft Office PowerPoint</Application>
  <PresentationFormat>Экран (4:3)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Оформление по умолчанию</vt:lpstr>
      <vt:lpstr>Русская матрешка</vt:lpstr>
      <vt:lpstr>Биография матрешки</vt:lpstr>
      <vt:lpstr>Слайд 3</vt:lpstr>
      <vt:lpstr>Матрешкины одежки</vt:lpstr>
      <vt:lpstr>Сергиевопосадская игрушка</vt:lpstr>
      <vt:lpstr>Семеново</vt:lpstr>
      <vt:lpstr>Полхово - Майдан</vt:lpstr>
      <vt:lpstr>Одень свою матрешку</vt:lpstr>
      <vt:lpstr>Сарафан</vt:lpstr>
      <vt:lpstr>Рубаха</vt:lpstr>
      <vt:lpstr>Фартук</vt:lpstr>
      <vt:lpstr>Платок</vt:lpstr>
      <vt:lpstr>Одень свою матрешку</vt:lpstr>
      <vt:lpstr>Ответь на вопросы:</vt:lpstr>
      <vt:lpstr>Нарисуй свою матрешку</vt:lpstr>
      <vt:lpstr>Реши кроссворд:</vt:lpstr>
      <vt:lpstr>Проверь себя:</vt:lpstr>
      <vt:lpstr>Красавицы матрешки</vt:lpstr>
    </vt:vector>
  </TitlesOfParts>
  <Company>Metod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Dikikh</dc:creator>
  <cp:lastModifiedBy>galya</cp:lastModifiedBy>
  <cp:revision>24</cp:revision>
  <dcterms:created xsi:type="dcterms:W3CDTF">2005-12-12T02:24:15Z</dcterms:created>
  <dcterms:modified xsi:type="dcterms:W3CDTF">2011-01-26T07:53:03Z</dcterms:modified>
</cp:coreProperties>
</file>