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7" r:id="rId3"/>
    <p:sldId id="266" r:id="rId4"/>
    <p:sldId id="271" r:id="rId5"/>
    <p:sldId id="268" r:id="rId6"/>
    <p:sldId id="257" r:id="rId7"/>
    <p:sldId id="264" r:id="rId8"/>
    <p:sldId id="262" r:id="rId9"/>
    <p:sldId id="260" r:id="rId10"/>
    <p:sldId id="261" r:id="rId11"/>
    <p:sldId id="259" r:id="rId12"/>
    <p:sldId id="269" r:id="rId13"/>
    <p:sldId id="27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229600" cy="3004386"/>
          </a:xfrm>
        </p:spPr>
        <p:txBody>
          <a:bodyPr>
            <a:noAutofit/>
            <a:scene3d>
              <a:camera prst="isometricOffAxis1Righ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6000" cap="none" dirty="0" smtClean="0">
                <a:latin typeface="Times New Roman" pitchFamily="18" charset="0"/>
                <a:cs typeface="Times New Roman" pitchFamily="18" charset="0"/>
              </a:rPr>
              <a:t>Образ мира,</a:t>
            </a:r>
            <a:br>
              <a:rPr lang="ru-RU" sz="60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cap="none" dirty="0" smtClean="0">
                <a:latin typeface="Times New Roman" pitchFamily="18" charset="0"/>
                <a:cs typeface="Times New Roman" pitchFamily="18" charset="0"/>
              </a:rPr>
              <a:t> в музыке </a:t>
            </a:r>
            <a:br>
              <a:rPr lang="ru-RU" sz="60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cap="none" dirty="0" smtClean="0">
                <a:latin typeface="Times New Roman" pitchFamily="18" charset="0"/>
                <a:cs typeface="Times New Roman" pitchFamily="18" charset="0"/>
              </a:rPr>
              <a:t>      явленный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8603456" cy="10081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«Самое важное для художника – отразить сущность эпохи»</a:t>
            </a:r>
          </a:p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                                               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М.Шадр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wmja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8400" cy="4724400"/>
          </a:xfrm>
          <a:prstGeom prst="rect">
            <a:avLst/>
          </a:prstGeom>
          <a:noFill/>
        </p:spPr>
      </p:pic>
      <p:pic>
        <p:nvPicPr>
          <p:cNvPr id="3078" name="Picture 6" descr="C:\Users\user\Desktop\1272113094_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45280" y="0"/>
            <a:ext cx="4998720" cy="377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7128" y="1428736"/>
            <a:ext cx="3276872" cy="18002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078480"/>
            <a:ext cx="4998720" cy="377952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7" cstate="print">
            <a:lum bright="1000" contrast="4000"/>
          </a:blip>
          <a:stretch>
            <a:fillRect/>
          </a:stretch>
        </p:blipFill>
        <p:spPr>
          <a:xfrm>
            <a:off x="2483768" y="1412776"/>
            <a:ext cx="3528392" cy="302433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12280" y="5067300"/>
            <a:ext cx="2331720" cy="1790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ниткеНовая папка\csa0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5904656" cy="5904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00192" y="285729"/>
            <a:ext cx="2843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Симфония №1 была написана в 1972 году, а  9 февраля 1974 года впервые исполнена в городе Горьком (Нижний Новгород); Горьковским филармоническим оркестром дирижировал Геннадий Рождественский.  И только через 12 лет в Москве.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04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469340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ниткеНовая папка\0_213ea_2d5ab05a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гайдн\540475e2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74556"/>
            <a:ext cx="3851920" cy="2583444"/>
          </a:xfrm>
          <a:prstGeom prst="rect">
            <a:avLst/>
          </a:prstGeom>
          <a:noFill/>
        </p:spPr>
      </p:pic>
      <p:pic>
        <p:nvPicPr>
          <p:cNvPr id="4" name="Picture 2" descr="C:\Users\user\Desktop\гайдн\i-9912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3717" y="0"/>
            <a:ext cx="1020283" cy="765212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2636912"/>
            <a:ext cx="4143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Звучит минором окончанье бала - 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Нашла ль душа того, чего искала? 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Погасли свечи, подведён итог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Играют Гайдна, и внимает Бог!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Что объединяет эти</a:t>
            </a:r>
            <a:r>
              <a:rPr lang="en-US" sz="3200" b="1" dirty="0" smtClean="0"/>
              <a:t> </a:t>
            </a:r>
            <a:r>
              <a:rPr lang="ru-RU" sz="3200" b="1" dirty="0" smtClean="0"/>
              <a:t>произведения?</a:t>
            </a:r>
            <a:endParaRPr lang="en-US" sz="3200" b="1" dirty="0" smtClean="0"/>
          </a:p>
          <a:p>
            <a:pPr lvl="0"/>
            <a:endParaRPr lang="ru-RU" sz="3200" b="1" dirty="0" smtClean="0"/>
          </a:p>
          <a:p>
            <a:pPr lvl="0"/>
            <a:r>
              <a:rPr lang="ru-RU" sz="3200" b="1" dirty="0" smtClean="0"/>
              <a:t> Какие впечатления остались от музыки, прозвучавшей на уроке?</a:t>
            </a:r>
            <a:endParaRPr lang="en-US" sz="3200" b="1" dirty="0" smtClean="0"/>
          </a:p>
          <a:p>
            <a:pPr lvl="0"/>
            <a:endParaRPr lang="ru-RU" sz="3200" b="1" dirty="0" smtClean="0"/>
          </a:p>
          <a:p>
            <a:pPr lvl="0"/>
            <a:r>
              <a:rPr lang="ru-RU" sz="3200" b="1" dirty="0" smtClean="0"/>
              <a:t>Что для вас сегодня было открытием?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50435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42988" y="765175"/>
            <a:ext cx="73453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Классицизм – 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стиль и направление в искусстве XVII - начала XIX вв. 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Слово это произошло от латинского </a:t>
            </a:r>
            <a:r>
              <a:rPr lang="ru-RU" sz="3200" b="1" dirty="0" err="1">
                <a:solidFill>
                  <a:schemeClr val="bg2"/>
                </a:solidFill>
                <a:latin typeface="Times New Roman" pitchFamily="18" charset="0"/>
              </a:rPr>
              <a:t>classicus</a:t>
            </a:r>
            <a:r>
              <a:rPr lang="ru-RU" sz="3200" b="1" dirty="0">
                <a:solidFill>
                  <a:schemeClr val="bg2"/>
                </a:solidFill>
                <a:latin typeface="Times New Roman" pitchFamily="18" charset="0"/>
              </a:rPr>
              <a:t> - образцовый.</a:t>
            </a:r>
            <a:r>
              <a:rPr lang="ru-RU" sz="3200" b="1" dirty="0">
                <a:latin typeface="Times New Roman" pitchFamily="18" charset="0"/>
              </a:rPr>
              <a:t> В основе классицизма лежало </a:t>
            </a:r>
            <a:r>
              <a:rPr lang="ru-RU" sz="3200" b="1" dirty="0" smtClean="0">
                <a:latin typeface="Times New Roman" pitchFamily="18" charset="0"/>
              </a:rPr>
              <a:t>убеждение, что всё в мире разумно</a:t>
            </a:r>
            <a:r>
              <a:rPr lang="en-US" sz="3200" b="1" dirty="0" smtClean="0">
                <a:latin typeface="Times New Roman" pitchFamily="18" charset="0"/>
              </a:rPr>
              <a:t>;</a:t>
            </a:r>
            <a:r>
              <a:rPr lang="ru-RU" sz="3200" b="1" dirty="0" smtClean="0">
                <a:latin typeface="Times New Roman" pitchFamily="18" charset="0"/>
              </a:rPr>
              <a:t> своеобразное равновесие истины и красоты. Античное искусство признали образцовым, совершенным, гармоничным</a:t>
            </a:r>
            <a:r>
              <a:rPr lang="ru-RU" sz="3200" dirty="0" smtClean="0">
                <a:latin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244827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 descr="C:\Users\user\Desktop\mozar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633" y="3000372"/>
            <a:ext cx="2505375" cy="3501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4" descr="C:\Users\user\Desktop\77886bc9205396445a2ba29b60cdeef4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08920"/>
            <a:ext cx="2736304" cy="3411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Классицизм в музыке - это так называемая Венская классическая школа 18-19 вв., которая  связана с именами трёх композиторов, живших и творивших в Вене - Йозефа Гайдна, Вольфганга Амадея Моцарта и Людвига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Бетховена. Их искусство восхищает совершенством композиторской техники, гуманистической направленностью творчества и стремлением отобразить средствами музыки совершенную красоту.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Йозеф</a:t>
            </a:r>
            <a:r>
              <a:rPr lang="ru-RU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Гайдн</a:t>
            </a:r>
            <a:br>
              <a:rPr lang="ru-RU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</a:t>
            </a:r>
            <a:r>
              <a:rPr lang="ru-RU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1732-1809</a:t>
            </a:r>
            <a:endParaRPr lang="ru-RU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 descr="C:\Users\user\Desktop\0_1e752_67111886_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500042"/>
            <a:ext cx="4057519" cy="5123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382676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 </a:t>
            </a:r>
            <a:r>
              <a:rPr lang="ru-RU" sz="2800" b="1" dirty="0" smtClean="0"/>
              <a:t>австрийский  композитор</a:t>
            </a:r>
            <a:r>
              <a:rPr lang="ru-RU" sz="2800" b="1" dirty="0" smtClean="0"/>
              <a:t>, представитель венской классической </a:t>
            </a:r>
            <a:r>
              <a:rPr lang="ru-RU" sz="2800" b="1" dirty="0" smtClean="0"/>
              <a:t>школы, </a:t>
            </a:r>
            <a:r>
              <a:rPr lang="ru-RU" sz="2800" b="1" dirty="0" smtClean="0"/>
              <a:t>один из основоположников таких музыкальных жанров, как симфония и струнный квартет.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Строение симфонии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5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ru-RU" sz="3200" b="1" dirty="0" smtClean="0"/>
              <a:t>1-я часть - быстрая и наиболее драматичная</a:t>
            </a:r>
            <a:r>
              <a:rPr lang="en-US" sz="3200" b="1" dirty="0" smtClean="0"/>
              <a:t>;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2-я часть - медленная, задумчивая</a:t>
            </a:r>
            <a:r>
              <a:rPr lang="en-US" sz="3200" b="1" dirty="0" smtClean="0"/>
              <a:t>;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ru-RU" sz="3200" b="1" dirty="0" smtClean="0"/>
              <a:t>3-я часть - игра, веселье, картинки народной жизни</a:t>
            </a:r>
            <a:r>
              <a:rPr lang="en-US" sz="3200" b="1" dirty="0" smtClean="0"/>
              <a:t>;</a:t>
            </a:r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ru-RU" sz="3200" b="1" dirty="0" smtClean="0"/>
              <a:t>4-я</a:t>
            </a:r>
            <a:r>
              <a:rPr lang="en-US" sz="3200" b="1" dirty="0" smtClean="0"/>
              <a:t> </a:t>
            </a:r>
            <a:r>
              <a:rPr lang="ru-RU" sz="3200" b="1" dirty="0" smtClean="0"/>
              <a:t>часть - итог, торжество идеи, переосмысление ранее изложенного.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46" cy="201135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</a:t>
            </a:r>
            <a:r>
              <a:rPr lang="ru-RU" sz="3700" dirty="0" smtClean="0">
                <a:latin typeface="+mn-lt"/>
              </a:rPr>
              <a:t>Альфред </a:t>
            </a:r>
            <a:r>
              <a:rPr lang="ru-RU" sz="3700" dirty="0" err="1" smtClean="0"/>
              <a:t>Шнитке</a:t>
            </a:r>
            <a:r>
              <a:rPr lang="ru-RU" sz="3700" dirty="0" smtClean="0">
                <a:latin typeface="+mn-lt"/>
              </a:rPr>
              <a:t> </a:t>
            </a:r>
            <a:br>
              <a:rPr lang="ru-RU" sz="3700" dirty="0" smtClean="0">
                <a:latin typeface="+mn-lt"/>
              </a:rPr>
            </a:br>
            <a:r>
              <a:rPr lang="ru-RU" sz="3700" dirty="0" smtClean="0">
                <a:latin typeface="+mn-lt"/>
              </a:rPr>
              <a:t>		</a:t>
            </a:r>
            <a:r>
              <a:rPr lang="ru-RU" sz="3700" dirty="0" smtClean="0"/>
              <a:t>                1934-1998 </a:t>
            </a:r>
            <a:r>
              <a:rPr lang="ru-RU" sz="3700" dirty="0" smtClean="0">
                <a:latin typeface="+mn-lt"/>
              </a:rPr>
              <a:t/>
            </a:r>
            <a:br>
              <a:rPr lang="ru-RU" sz="3700" dirty="0" smtClean="0">
                <a:latin typeface="+mn-lt"/>
              </a:rPr>
            </a:br>
            <a:endParaRPr lang="ru-RU" sz="3700" dirty="0">
              <a:latin typeface="+mn-lt"/>
            </a:endParaRPr>
          </a:p>
        </p:txBody>
      </p:sp>
      <p:pic>
        <p:nvPicPr>
          <p:cNvPr id="2051" name="Picture 3" descr="C:\Users\user\Desktop\шниткеНовая папка\schnitt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412776"/>
            <a:ext cx="4878417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819680" y="1700808"/>
            <a:ext cx="4038600" cy="5157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3000" b="1" dirty="0" smtClean="0"/>
              <a:t>  </a:t>
            </a:r>
            <a:r>
              <a:rPr lang="ru-RU" sz="2800" b="1" dirty="0" smtClean="0"/>
              <a:t>один из самых крупных советских композиторов-авангардистов  XX века. «</a:t>
            </a:r>
            <a:r>
              <a:rPr lang="ru-RU" sz="2800" b="1" dirty="0" err="1" smtClean="0"/>
              <a:t>Шнитке</a:t>
            </a:r>
            <a:r>
              <a:rPr lang="ru-RU" sz="2800" b="1" dirty="0" smtClean="0"/>
              <a:t> -  летописец времени, перевернувший страницу  летописи России музыкальном искусстве» Г.Рождественский.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714356"/>
            <a:ext cx="5438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Огромный мир музыки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Шнитке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воплощал звучание вечных проблем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жизнь и смерть, добро и зло, художник и общество, сложность и неоднородность современного мира. «Находясь одновременно во всех эпохах», он объединял прошлое и настоящее.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«Музыка – это мысль о мире» </a:t>
            </a:r>
            <a:r>
              <a:rPr lang="ru-RU" sz="2800" b="1" dirty="0" err="1" smtClean="0">
                <a:solidFill>
                  <a:schemeClr val="tx2">
                    <a:lumMod val="10000"/>
                  </a:schemeClr>
                </a:solidFill>
              </a:rPr>
              <a:t>А.Шнитке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.  </a:t>
            </a:r>
            <a:endParaRPr lang="ru-RU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шниткеНовая папка\article_image-image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8768"/>
            <a:ext cx="3703848" cy="2469232"/>
          </a:xfrm>
          <a:prstGeom prst="rect">
            <a:avLst/>
          </a:prstGeom>
          <a:noFill/>
        </p:spPr>
      </p:pic>
      <p:pic>
        <p:nvPicPr>
          <p:cNvPr id="6148" name="Picture 4" descr="http://im5-tub.yandex.net/i?id=8222115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2072339" cy="2808312"/>
          </a:xfrm>
          <a:prstGeom prst="rect">
            <a:avLst/>
          </a:prstGeom>
          <a:noFill/>
        </p:spPr>
      </p:pic>
      <p:pic>
        <p:nvPicPr>
          <p:cNvPr id="1029" name="Picture 5" descr="C:\Users\user\Desktop\6a00d83451a05569e20112796466a728a4-320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060848"/>
            <a:ext cx="3017541" cy="2357454"/>
          </a:xfrm>
          <a:prstGeom prst="rect">
            <a:avLst/>
          </a:prstGeom>
          <a:noFill/>
        </p:spPr>
      </p:pic>
      <p:pic>
        <p:nvPicPr>
          <p:cNvPr id="3" name="Picture 3" descr="C:\Users\user\Desktop\шниткеНовая папка\ad98ddc0345c7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3360374" cy="2520280"/>
          </a:xfrm>
          <a:prstGeom prst="rect">
            <a:avLst/>
          </a:prstGeom>
          <a:noFill/>
        </p:spPr>
      </p:pic>
      <p:pic>
        <p:nvPicPr>
          <p:cNvPr id="23554" name="Picture 2" descr="http://images03.olx.ru/ui/6/92/80/1277929886_102709280_1--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1" y="0"/>
            <a:ext cx="1373899" cy="2060848"/>
          </a:xfrm>
          <a:prstGeom prst="rect">
            <a:avLst/>
          </a:prstGeom>
          <a:noFill/>
        </p:spPr>
      </p:pic>
      <p:pic>
        <p:nvPicPr>
          <p:cNvPr id="1028" name="Picture 4" descr="C:\Users\user\Desktop\шниткеНовая папка\160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0"/>
            <a:ext cx="3281317" cy="2132856"/>
          </a:xfrm>
          <a:prstGeom prst="rect">
            <a:avLst/>
          </a:prstGeom>
          <a:noFill/>
        </p:spPr>
      </p:pic>
      <p:pic>
        <p:nvPicPr>
          <p:cNvPr id="1041" name="Picture 17" descr="C:\Users\user\Desktop\шниткеНовая папка\p_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088232" cy="2175242"/>
          </a:xfrm>
          <a:prstGeom prst="rect">
            <a:avLst/>
          </a:prstGeom>
          <a:noFill/>
        </p:spPr>
      </p:pic>
      <p:pic>
        <p:nvPicPr>
          <p:cNvPr id="1043" name="Picture 19" descr="C:\Users\user\Desktop\шниткеНовая папка\eacb4343840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9784" y="2132856"/>
            <a:ext cx="1944216" cy="2457782"/>
          </a:xfrm>
          <a:prstGeom prst="rect">
            <a:avLst/>
          </a:prstGeom>
          <a:noFill/>
        </p:spPr>
      </p:pic>
      <p:pic>
        <p:nvPicPr>
          <p:cNvPr id="2" name="Picture 2" descr="C:\Users\user\Desktop\шниткеНовая папка\36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31394" y="4346404"/>
            <a:ext cx="4012606" cy="2511596"/>
          </a:xfrm>
          <a:prstGeom prst="rect">
            <a:avLst/>
          </a:prstGeom>
          <a:noFill/>
        </p:spPr>
      </p:pic>
      <p:pic>
        <p:nvPicPr>
          <p:cNvPr id="1027" name="Picture 3" descr="C:\Users\user\Desktop\шниткеНовая папка\thumb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1602" y="0"/>
            <a:ext cx="3322398" cy="2204864"/>
          </a:xfrm>
          <a:prstGeom prst="rect">
            <a:avLst/>
          </a:prstGeom>
          <a:noFill/>
        </p:spPr>
      </p:pic>
      <p:pic>
        <p:nvPicPr>
          <p:cNvPr id="1038" name="Picture 14" descr="C:\Users\user\Desktop\шниткеНовая папка\p20_j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9319" y="4365105"/>
            <a:ext cx="3386575" cy="2492896"/>
          </a:xfrm>
          <a:prstGeom prst="rect">
            <a:avLst/>
          </a:prstGeom>
          <a:noFill/>
        </p:spPr>
      </p:pic>
      <p:pic>
        <p:nvPicPr>
          <p:cNvPr id="1030" name="Picture 6" descr="C:\Users\user\Desktop\шниткеНовая папка\b_17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4365104"/>
            <a:ext cx="3323862" cy="24928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7944" cy="6858000"/>
          </a:xfrm>
          <a:prstGeom prst="rect">
            <a:avLst/>
          </a:prstGeom>
        </p:spPr>
      </p:pic>
      <p:pic>
        <p:nvPicPr>
          <p:cNvPr id="2050" name="Picture 2" descr="C:\Users\user\Desktop\c76fca6f5b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1852</TotalTime>
  <Words>335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Образ мира,  в музыке        явленный… </vt:lpstr>
      <vt:lpstr>Слайд 2</vt:lpstr>
      <vt:lpstr>Слайд 3</vt:lpstr>
      <vt:lpstr>                            Йозеф Гайдн                               1732-1809</vt:lpstr>
      <vt:lpstr>Строение симфонии</vt:lpstr>
      <vt:lpstr>                              Альфред Шнитке                    1934-1998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189</cp:revision>
  <dcterms:created xsi:type="dcterms:W3CDTF">2011-01-03T11:16:45Z</dcterms:created>
  <dcterms:modified xsi:type="dcterms:W3CDTF">2011-01-26T03:49:38Z</dcterms:modified>
</cp:coreProperties>
</file>