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notesMasterIdLst>
    <p:notesMasterId r:id="rId32"/>
  </p:notesMasterIdLst>
  <p:sldIdLst>
    <p:sldId id="263" r:id="rId3"/>
    <p:sldId id="264" r:id="rId4"/>
    <p:sldId id="265" r:id="rId5"/>
    <p:sldId id="257" r:id="rId6"/>
    <p:sldId id="258" r:id="rId7"/>
    <p:sldId id="259" r:id="rId8"/>
    <p:sldId id="260" r:id="rId9"/>
    <p:sldId id="261" r:id="rId10"/>
    <p:sldId id="262" r:id="rId11"/>
    <p:sldId id="270" r:id="rId12"/>
    <p:sldId id="267" r:id="rId13"/>
    <p:sldId id="266" r:id="rId14"/>
    <p:sldId id="268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411" autoAdjust="0"/>
    <p:restoredTop sz="94660"/>
  </p:normalViewPr>
  <p:slideViewPr>
    <p:cSldViewPr>
      <p:cViewPr varScale="1">
        <p:scale>
          <a:sx n="82" d="100"/>
          <a:sy n="82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6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FD04B-37E9-4559-9996-1894A1BFFA7F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8CB89-6FE8-4B5B-B1E6-EF797E2F51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970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8CB89-6FE8-4B5B-B1E6-EF797E2F512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DABE8F6-4586-476D-9541-DD4484C3293C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16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16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16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16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B28CE-D9F8-4CF7-8B0E-F35511121B23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928EC-3040-464C-879B-5F572AC4A2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med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gif"/><Relationship Id="rId4" Type="http://schemas.openxmlformats.org/officeDocument/2006/relationships/oleObject" Target="../embeddings/oleObject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7" Type="http://schemas.openxmlformats.org/officeDocument/2006/relationships/image" Target="../media/image28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gif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gif"/><Relationship Id="rId3" Type="http://schemas.openxmlformats.org/officeDocument/2006/relationships/oleObject" Target="../embeddings/oleObject24.bin"/><Relationship Id="rId7" Type="http://schemas.openxmlformats.org/officeDocument/2006/relationships/image" Target="../media/image33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gif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8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483768" y="2060848"/>
            <a:ext cx="4752528" cy="2166459"/>
          </a:xfrm>
        </p:spPr>
        <p:txBody>
          <a:bodyPr>
            <a:normAutofit fontScale="90000"/>
          </a:bodyPr>
          <a:lstStyle/>
          <a:p>
            <a:r>
              <a:rPr lang="ru-RU" sz="4800" dirty="0" smtClean="0">
                <a:solidFill>
                  <a:srgbClr val="C00000"/>
                </a:solidFill>
              </a:rPr>
              <a:t/>
            </a:r>
            <a:br>
              <a:rPr lang="ru-RU" sz="4800" dirty="0" smtClean="0">
                <a:solidFill>
                  <a:srgbClr val="C00000"/>
                </a:solidFill>
              </a:rPr>
            </a:br>
            <a:r>
              <a:rPr lang="ru-RU" sz="4800" dirty="0" smtClean="0">
                <a:solidFill>
                  <a:srgbClr val="C00000"/>
                </a:solidFill>
              </a:rPr>
              <a:t/>
            </a:r>
            <a:br>
              <a:rPr lang="ru-RU" sz="4800" dirty="0" smtClean="0">
                <a:solidFill>
                  <a:srgbClr val="C00000"/>
                </a:solidFill>
              </a:rPr>
            </a:br>
            <a:r>
              <a:rPr lang="ru-RU" sz="4800" dirty="0" smtClean="0">
                <a:solidFill>
                  <a:srgbClr val="C00000"/>
                </a:solidFill>
              </a:rPr>
              <a:t/>
            </a:r>
            <a:br>
              <a:rPr lang="ru-RU" sz="4800" dirty="0" smtClean="0">
                <a:solidFill>
                  <a:srgbClr val="C00000"/>
                </a:solidFill>
              </a:rPr>
            </a:br>
            <a:r>
              <a:rPr lang="ru-RU" sz="4800" dirty="0" smtClean="0">
                <a:solidFill>
                  <a:srgbClr val="C00000"/>
                </a:solidFill>
              </a:rPr>
              <a:t/>
            </a:r>
            <a:br>
              <a:rPr lang="ru-RU" sz="4800" dirty="0" smtClean="0">
                <a:solidFill>
                  <a:srgbClr val="C00000"/>
                </a:solidFill>
              </a:rPr>
            </a:br>
            <a:r>
              <a:rPr lang="ru-RU" sz="4800" dirty="0" smtClean="0">
                <a:solidFill>
                  <a:srgbClr val="C00000"/>
                </a:solidFill>
              </a:rPr>
              <a:t/>
            </a:r>
            <a:br>
              <a:rPr lang="ru-RU" sz="4800" dirty="0" smtClean="0">
                <a:solidFill>
                  <a:srgbClr val="C00000"/>
                </a:solidFill>
              </a:rPr>
            </a:br>
            <a:r>
              <a:rPr lang="ru-RU" sz="4800" dirty="0" smtClean="0">
                <a:solidFill>
                  <a:srgbClr val="C00000"/>
                </a:solidFill>
              </a:rPr>
              <a:t>                             </a:t>
            </a:r>
            <a:r>
              <a:rPr lang="ru-RU" sz="4800" b="1" i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Квадратные уравнения.</a:t>
            </a:r>
            <a:br>
              <a:rPr lang="ru-RU" sz="4800" b="1" i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4800" b="1" i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презентация</a:t>
            </a:r>
            <a:endParaRPr lang="ru-RU" sz="4800" b="1" i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/>
              <a:t>Решение квадратных уравнений по формуле.</a:t>
            </a:r>
            <a:endParaRPr lang="ru-RU" sz="3600" b="1" i="1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346200" y="2143125"/>
          <a:ext cx="6164263" cy="2214563"/>
        </p:xfrm>
        <a:graphic>
          <a:graphicData uri="http://schemas.openxmlformats.org/presentationml/2006/ole">
            <p:oleObj spid="_x0000_s27656" name="Формула" r:id="rId3" imgW="3263760" imgH="116820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077377" cy="1531298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Решение квадратного уравнения </a:t>
            </a:r>
            <a:br>
              <a:rPr lang="ru-RU" b="1" i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b="1" i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по формуле</a:t>
            </a:r>
            <a:endParaRPr lang="ru-RU" b="1" i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40" name="Формула" r:id="rId3" imgW="114151" imgH="215619" progId="Equation.3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p:oleObj spid="_x0000_s1041" name="Формула" r:id="rId4" imgW="114151" imgH="215619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42" name="Формула" r:id="rId5" imgW="114151" imgH="215619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42733663"/>
              </p:ext>
            </p:extLst>
          </p:nvPr>
        </p:nvGraphicFramePr>
        <p:xfrm>
          <a:off x="1475656" y="2852936"/>
          <a:ext cx="6120680" cy="3301041"/>
        </p:xfrm>
        <a:graphic>
          <a:graphicData uri="http://schemas.openxmlformats.org/presentationml/2006/ole">
            <p:oleObj spid="_x0000_s1043" name="Формула" r:id="rId6" imgW="1752600" imgH="153670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357298"/>
            <a:ext cx="8458200" cy="5500702"/>
          </a:xfrm>
        </p:spPr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980728"/>
            <a:ext cx="6840760" cy="1440160"/>
          </a:xfrm>
        </p:spPr>
        <p:txBody>
          <a:bodyPr>
            <a:prstTxWarp prst="textDeflate">
              <a:avLst/>
            </a:prstTxWarp>
            <a:noAutofit/>
          </a:bodyPr>
          <a:lstStyle/>
          <a:p>
            <a:r>
              <a:rPr lang="ru-RU" sz="3200" b="1" i="1" dirty="0" smtClean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Реши уравнения и выбери правильный ответ</a:t>
            </a:r>
            <a:endParaRPr lang="ru-RU" sz="3200" b="1" i="1" dirty="0">
              <a:ln>
                <a:solidFill>
                  <a:sysClr val="windowText" lastClr="00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26226987"/>
              </p:ext>
            </p:extLst>
          </p:nvPr>
        </p:nvGraphicFramePr>
        <p:xfrm>
          <a:off x="1043608" y="2708920"/>
          <a:ext cx="7056784" cy="2718597"/>
        </p:xfrm>
        <a:graphic>
          <a:graphicData uri="http://schemas.openxmlformats.org/presentationml/2006/ole">
            <p:oleObj spid="_x0000_s2057" name="Формула" r:id="rId3" imgW="3886200" imgH="142236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764704"/>
            <a:ext cx="6141273" cy="1060234"/>
          </a:xfrm>
        </p:spPr>
        <p:txBody>
          <a:bodyPr>
            <a:prstTxWarp prst="textDeflate">
              <a:avLst/>
            </a:prstTxWarp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Ответы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63675" y="2119313"/>
          <a:ext cx="619601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338"/>
                <a:gridCol w="2065338"/>
                <a:gridCol w="206533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65221" marR="6522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65221" marR="6522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65221" marR="6522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 marL="65221" marR="6522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 marL="65221" marR="65221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 marL="65221" marR="65221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>
            <a:normAutofit/>
          </a:bodyPr>
          <a:lstStyle/>
          <a:p>
            <a:r>
              <a:rPr lang="ru-RU" sz="8000" dirty="0" smtClean="0"/>
              <a:t>№ 1</a:t>
            </a:r>
            <a:endParaRPr lang="ru-RU" sz="80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4572008"/>
          </a:xfrm>
        </p:spPr>
        <p:txBody>
          <a:bodyPr anchor="ctr">
            <a:normAutofit/>
          </a:bodyPr>
          <a:lstStyle/>
          <a:p>
            <a:pPr marL="360000" indent="360000">
              <a:spcBef>
                <a:spcPts val="0"/>
              </a:spcBef>
              <a:buNone/>
            </a:pPr>
            <a:r>
              <a:rPr lang="ru-RU" sz="2800" dirty="0" smtClean="0"/>
              <a:t>Из города А в город В, расстояние между которыми 120 км, выехали одновременно два велосипедиста. Скорость первого на 3 км/ч больше скорости второго, поэтому он прибыл в город В на 2 ч раньше. Определите скорость велосипедистов.</a:t>
            </a:r>
          </a:p>
          <a:p>
            <a:pPr marL="360000" indent="360000">
              <a:spcBef>
                <a:spcPts val="0"/>
              </a:spcBef>
              <a:buNone/>
            </a:pP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"/>
            <a:ext cx="7772400" cy="785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Условие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2" y="4770791"/>
            <a:ext cx="6303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А</a:t>
            </a:r>
            <a:endParaRPr lang="ru-RU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8540982" y="4755260"/>
            <a:ext cx="6030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В</a:t>
            </a:r>
            <a:endParaRPr lang="ru-RU" sz="60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71472" y="5628047"/>
            <a:ext cx="807249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500034" y="5556609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8501090" y="5556609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вело.gif"/>
          <p:cNvPicPr>
            <a:picLocks noChangeAspect="1"/>
          </p:cNvPicPr>
          <p:nvPr/>
        </p:nvPicPr>
        <p:blipFill>
          <a:blip r:embed="rId2" cstate="print"/>
          <a:srcRect l="22435" r="15543"/>
          <a:stretch>
            <a:fillRect/>
          </a:stretch>
        </p:blipFill>
        <p:spPr>
          <a:xfrm flipH="1">
            <a:off x="-1428792" y="4214818"/>
            <a:ext cx="1428760" cy="1442861"/>
          </a:xfrm>
          <a:prstGeom prst="rect">
            <a:avLst/>
          </a:prstGeom>
        </p:spPr>
      </p:pic>
      <p:pic>
        <p:nvPicPr>
          <p:cNvPr id="11" name="Рисунок 10" descr="вело.gif"/>
          <p:cNvPicPr>
            <a:picLocks noChangeAspect="1"/>
          </p:cNvPicPr>
          <p:nvPr/>
        </p:nvPicPr>
        <p:blipFill>
          <a:blip r:embed="rId2" cstate="print"/>
          <a:srcRect l="22435" r="15543"/>
          <a:stretch>
            <a:fillRect/>
          </a:stretch>
        </p:blipFill>
        <p:spPr>
          <a:xfrm flipH="1">
            <a:off x="-1500230" y="4214818"/>
            <a:ext cx="1428760" cy="144286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643306" y="5929330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120 </a:t>
            </a:r>
            <a:r>
              <a:rPr lang="ru-RU" sz="2800" dirty="0" smtClean="0"/>
              <a:t>км</a:t>
            </a:r>
            <a:endParaRPr lang="ru-RU" sz="28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4.07407E-6 L 1.16094 4.07407E-6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1.06632 4.07407E-6 " pathEditMode="relative" rAng="0" ptsTypes="AA">
                                      <p:cBhvr>
                                        <p:cTn id="16" dur="6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71438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Решение</a:t>
            </a:r>
            <a:endParaRPr lang="ru-RU" sz="3600" dirty="0">
              <a:solidFill>
                <a:srgbClr val="0070C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0" y="936944"/>
          <a:ext cx="8712000" cy="1789818"/>
        </p:xfrm>
        <a:graphic>
          <a:graphicData uri="http://schemas.openxmlformats.org/drawingml/2006/table">
            <a:tbl>
              <a:tblPr firstRow="1" bandRow="1">
                <a:effectLst/>
                <a:tableStyleId>{073A0DAA-6AF3-43AB-8588-CEC1D06C72B9}</a:tableStyleId>
              </a:tblPr>
              <a:tblGrid>
                <a:gridCol w="2286018"/>
                <a:gridCol w="2069982"/>
                <a:gridCol w="2178000"/>
                <a:gridCol w="2178000"/>
              </a:tblGrid>
              <a:tr h="53027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S,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км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sym typeface="Symbol"/>
                        </a:rPr>
                        <a:t>,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sym typeface="Symbol"/>
                        </a:rPr>
                        <a:t>км/ч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, ч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01569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1 велосипедист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err="1" smtClean="0">
                          <a:solidFill>
                            <a:schemeClr val="tx1"/>
                          </a:solidFill>
                        </a:rPr>
                        <a:t>х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+3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57975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2 велосипедист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1"/>
                          </a:solidFill>
                        </a:rPr>
                        <a:t>х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57148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Пусть х км/ч – скорость второго велосипедиста</a:t>
            </a:r>
            <a:endParaRPr lang="ru-RU" dirty="0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7572375" y="1505970"/>
          <a:ext cx="500063" cy="577850"/>
        </p:xfrm>
        <a:graphic>
          <a:graphicData uri="http://schemas.openxmlformats.org/presentationml/2006/ole">
            <p:oleObj spid="_x0000_s37890" name="Формула" r:id="rId3" imgW="35532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643834" y="2148912"/>
          <a:ext cx="393700" cy="577850"/>
        </p:xfrm>
        <a:graphic>
          <a:graphicData uri="http://schemas.openxmlformats.org/presentationml/2006/ole">
            <p:oleObj spid="_x0000_s37891" name="Формула" r:id="rId4" imgW="279360" imgH="393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-32" y="27982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Известно, что второй велосипедист прибыл в город В раньше на 2 ч, чем первый.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-32" y="4770791"/>
            <a:ext cx="6303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А</a:t>
            </a:r>
            <a:endParaRPr lang="ru-RU" sz="6000" dirty="0"/>
          </a:p>
        </p:txBody>
      </p:sp>
      <p:sp>
        <p:nvSpPr>
          <p:cNvPr id="9" name="TextBox 8"/>
          <p:cNvSpPr txBox="1"/>
          <p:nvPr/>
        </p:nvSpPr>
        <p:spPr>
          <a:xfrm>
            <a:off x="8540982" y="4755260"/>
            <a:ext cx="6030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В</a:t>
            </a:r>
            <a:endParaRPr lang="ru-RU" sz="60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71472" y="5628047"/>
            <a:ext cx="807249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500034" y="5556609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501090" y="5556609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вело.gif"/>
          <p:cNvPicPr>
            <a:picLocks noChangeAspect="1"/>
          </p:cNvPicPr>
          <p:nvPr/>
        </p:nvPicPr>
        <p:blipFill>
          <a:blip r:embed="rId5" cstate="print"/>
          <a:srcRect l="22435" r="15543"/>
          <a:stretch>
            <a:fillRect/>
          </a:stretch>
        </p:blipFill>
        <p:spPr>
          <a:xfrm flipH="1">
            <a:off x="-1428792" y="4214818"/>
            <a:ext cx="1428760" cy="1442861"/>
          </a:xfrm>
          <a:prstGeom prst="rect">
            <a:avLst/>
          </a:prstGeom>
        </p:spPr>
      </p:pic>
      <p:pic>
        <p:nvPicPr>
          <p:cNvPr id="14" name="Рисунок 13" descr="вело.gif"/>
          <p:cNvPicPr>
            <a:picLocks noChangeAspect="1"/>
          </p:cNvPicPr>
          <p:nvPr/>
        </p:nvPicPr>
        <p:blipFill>
          <a:blip r:embed="rId5" cstate="print"/>
          <a:srcRect l="22435" r="15543"/>
          <a:stretch>
            <a:fillRect/>
          </a:stretch>
        </p:blipFill>
        <p:spPr>
          <a:xfrm flipH="1">
            <a:off x="-1500230" y="4214818"/>
            <a:ext cx="1428760" cy="144286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643306" y="5929330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120 </a:t>
            </a:r>
            <a:r>
              <a:rPr lang="ru-RU" sz="2800" dirty="0" smtClean="0"/>
              <a:t>км</a:t>
            </a:r>
            <a:endParaRPr lang="ru-RU" sz="28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4.07407E-6 L 1.16094 4.07407E-6 " pathEditMode="relative" rAng="0" ptsTypes="AA">
                                      <p:cBhvr>
                                        <p:cTn id="24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1.06632 4.07407E-6 " pathEditMode="relative" rAng="0" ptsTypes="AA">
                                      <p:cBhvr>
                                        <p:cTn id="26" dur="6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857256"/>
          </a:xfrm>
        </p:spPr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14356"/>
            <a:ext cx="5715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Составим и решим уравнение: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8592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Умножим обе части этого уравнения на </a:t>
            </a:r>
            <a:r>
              <a:rPr lang="en-US" dirty="0" smtClean="0"/>
              <a:t>x</a:t>
            </a:r>
            <a:r>
              <a:rPr lang="ru-RU" dirty="0" smtClean="0"/>
              <a:t>(</a:t>
            </a:r>
            <a:r>
              <a:rPr lang="en-US" dirty="0" smtClean="0"/>
              <a:t>x</a:t>
            </a:r>
            <a:r>
              <a:rPr lang="ru-RU" dirty="0" smtClean="0"/>
              <a:t>+3)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579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b="1" dirty="0" smtClean="0"/>
              <a:t>Ответ: 12 км/ч; 15 км/ч.</a:t>
            </a:r>
            <a:endParaRPr lang="ru-RU" b="1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500430" y="1142984"/>
          <a:ext cx="1500198" cy="684206"/>
        </p:xfrm>
        <a:graphic>
          <a:graphicData uri="http://schemas.openxmlformats.org/presentationml/2006/ole">
            <p:oleObj spid="_x0000_s38914" name="Формула" r:id="rId3" imgW="863280" imgH="39348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838449" y="2357430"/>
          <a:ext cx="2766569" cy="357190"/>
        </p:xfrm>
        <a:graphic>
          <a:graphicData uri="http://schemas.openxmlformats.org/presentationml/2006/ole">
            <p:oleObj spid="_x0000_s38915" name="Формула" r:id="rId4" imgW="1574640" imgH="20304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5214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Число -15 противоречит смыслу задачи</a:t>
            </a:r>
          </a:p>
          <a:p>
            <a:pPr marL="180000"/>
            <a:r>
              <a:rPr lang="ru-RU" dirty="0" smtClean="0"/>
              <a:t>Если х=12, то </a:t>
            </a:r>
            <a:r>
              <a:rPr lang="ru-RU" dirty="0" err="1" smtClean="0"/>
              <a:t>х</a:t>
            </a:r>
            <a:r>
              <a:rPr lang="ru-RU" dirty="0" smtClean="0"/>
              <a:t>(х+3)≠0, верно</a:t>
            </a:r>
          </a:p>
          <a:p>
            <a:pPr marL="180000"/>
            <a:r>
              <a:rPr lang="ru-RU" dirty="0" smtClean="0"/>
              <a:t>12 км/ч – скорость второго велосипедиста</a:t>
            </a:r>
          </a:p>
          <a:p>
            <a:pPr marL="180000"/>
            <a:r>
              <a:rPr lang="ru-RU" dirty="0" smtClean="0"/>
              <a:t>15 км/ч – скорость первого велосипедиста</a:t>
            </a:r>
            <a:endParaRPr lang="ru-RU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786050" y="2857496"/>
          <a:ext cx="2790547" cy="357190"/>
        </p:xfrm>
        <a:graphic>
          <a:graphicData uri="http://schemas.openxmlformats.org/presentationml/2006/ole">
            <p:oleObj spid="_x0000_s38916" name="Формула" r:id="rId5" imgW="1587240" imgH="203040" progId="Equation.3">
              <p:embed/>
            </p:oleObj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286116" y="3355069"/>
          <a:ext cx="1888337" cy="359683"/>
        </p:xfrm>
        <a:graphic>
          <a:graphicData uri="http://schemas.openxmlformats.org/presentationml/2006/ole">
            <p:oleObj spid="_x0000_s38917" name="Формула" r:id="rId6" imgW="1066680" imgH="203040" progId="Equation.3">
              <p:embed/>
            </p:oleObj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928926" y="3857628"/>
          <a:ext cx="2857520" cy="357190"/>
        </p:xfrm>
        <a:graphic>
          <a:graphicData uri="http://schemas.openxmlformats.org/presentationml/2006/ole">
            <p:oleObj spid="_x0000_s38918" name="Формула" r:id="rId7" imgW="1625400" imgH="203040" progId="Equation.3">
              <p:embed/>
            </p:oleObj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571604" y="4429133"/>
          <a:ext cx="5392251" cy="714380"/>
        </p:xfrm>
        <a:graphic>
          <a:graphicData uri="http://schemas.openxmlformats.org/presentationml/2006/ole">
            <p:oleObj spid="_x0000_s38919" name="Формула" r:id="rId8" imgW="2971800" imgH="39348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514850" y="2943225"/>
          <a:ext cx="114300" cy="215900"/>
        </p:xfrm>
        <a:graphic>
          <a:graphicData uri="http://schemas.openxmlformats.org/presentationml/2006/ole">
            <p:oleObj spid="_x0000_s38920" name="Формула" r:id="rId9" imgW="114151" imgH="215619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502150" y="3213100"/>
          <a:ext cx="139700" cy="431800"/>
        </p:xfrm>
        <a:graphic>
          <a:graphicData uri="http://schemas.openxmlformats.org/presentationml/2006/ole">
            <p:oleObj spid="_x0000_s38922" name="Формула" r:id="rId10" imgW="139680" imgH="431640" progId="Equation.3">
              <p:embed/>
            </p:oleObj>
          </a:graphicData>
        </a:graphic>
      </p:graphicFrame>
      <p:graphicFrame>
        <p:nvGraphicFramePr>
          <p:cNvPr id="38925" name="Object 13"/>
          <p:cNvGraphicFramePr>
            <a:graphicFrameLocks noChangeAspect="1"/>
          </p:cNvGraphicFramePr>
          <p:nvPr/>
        </p:nvGraphicFramePr>
        <p:xfrm>
          <a:off x="3571868" y="571480"/>
          <a:ext cx="2071702" cy="642942"/>
        </p:xfrm>
        <a:graphic>
          <a:graphicData uri="http://schemas.openxmlformats.org/presentationml/2006/ole">
            <p:oleObj spid="_x0000_s38925" name="Формула" r:id="rId11" imgW="952200" imgH="393480" progId="Equation.3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Реши самостоятельно</a:t>
            </a:r>
            <a:endParaRPr lang="ru-RU" sz="54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3786214"/>
          </a:xfrm>
        </p:spPr>
        <p:txBody>
          <a:bodyPr anchor="ctr">
            <a:noAutofit/>
          </a:bodyPr>
          <a:lstStyle/>
          <a:p>
            <a:pPr marL="360000" indent="360000">
              <a:spcBef>
                <a:spcPts val="0"/>
              </a:spcBef>
              <a:buNone/>
            </a:pPr>
            <a:r>
              <a:rPr lang="ru-RU" sz="2800" dirty="0" smtClean="0"/>
              <a:t>Из пунктов А и В навстречу друг другу одновременно вышли два пешехода. Скорость первого на 1 км/ч больше скорости второго, поэтому он прибыл в пункт В на 1 ч раньше, чем второй в пункт А. Найдите скорости пешеходов, если расстояние между пунктами А и В равно 20 км.</a:t>
            </a:r>
          </a:p>
          <a:p>
            <a:pPr marL="360000" indent="360000">
              <a:spcBef>
                <a:spcPts val="0"/>
              </a:spcBef>
              <a:buNone/>
            </a:pP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"/>
            <a:ext cx="7772400" cy="785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Условие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8453471" y="4500570"/>
            <a:ext cx="904875" cy="1143000"/>
          </a:xfrm>
          <a:prstGeom prst="rect">
            <a:avLst/>
          </a:prstGeom>
        </p:spPr>
      </p:pic>
      <p:pic>
        <p:nvPicPr>
          <p:cNvPr id="6" name="Рисунок 5" descr="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14346" y="4500570"/>
            <a:ext cx="904875" cy="1143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32" y="4770791"/>
            <a:ext cx="6303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А</a:t>
            </a:r>
            <a:endParaRPr lang="ru-RU" sz="6000" dirty="0"/>
          </a:p>
        </p:txBody>
      </p:sp>
      <p:sp>
        <p:nvSpPr>
          <p:cNvPr id="8" name="TextBox 7"/>
          <p:cNvSpPr txBox="1"/>
          <p:nvPr/>
        </p:nvSpPr>
        <p:spPr>
          <a:xfrm>
            <a:off x="8540982" y="4755260"/>
            <a:ext cx="6030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В</a:t>
            </a:r>
            <a:endParaRPr lang="ru-RU" sz="60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71472" y="5628047"/>
            <a:ext cx="807249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500034" y="5556609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501090" y="5556609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33333E-6 L 1.02222 -3.33333E-6 " pathEditMode="relative" rAng="0" ptsTypes="AA">
                                      <p:cBhvr>
                                        <p:cTn id="14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1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-1.03159 -3.33333E-6 " pathEditMode="relative" rAng="0" ptsTypes="AA">
                                      <p:cBhvr>
                                        <p:cTn id="16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6965245" cy="1202485"/>
          </a:xfrm>
        </p:spPr>
        <p:txBody>
          <a:bodyPr>
            <a:prstTxWarp prst="textDeflate">
              <a:avLst/>
            </a:prstTxWarp>
          </a:bodyPr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Тема урока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2285993"/>
            <a:ext cx="6912768" cy="2071702"/>
          </a:xfrm>
        </p:spPr>
        <p:txBody>
          <a:bodyPr/>
          <a:lstStyle/>
          <a:p>
            <a:pPr algn="ctr">
              <a:buNone/>
            </a:pPr>
            <a:r>
              <a:rPr lang="ru-RU" sz="32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  Решение задач с помощью</a:t>
            </a:r>
            <a:r>
              <a:rPr lang="en-US" sz="32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квадратных уравнений</a:t>
            </a:r>
            <a:r>
              <a:rPr lang="ru-RU" b="1" dirty="0" smtClean="0">
                <a:latin typeface="Bookman Old Style" pitchFamily="18" charset="0"/>
              </a:rPr>
              <a:t>.</a:t>
            </a:r>
            <a:endParaRPr lang="ru-RU" b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 descr="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8453471" y="4500570"/>
            <a:ext cx="904875" cy="1143000"/>
          </a:xfrm>
          <a:prstGeom prst="rect">
            <a:avLst/>
          </a:prstGeom>
        </p:spPr>
      </p:pic>
      <p:pic>
        <p:nvPicPr>
          <p:cNvPr id="23" name="Рисунок 22" descr="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14346" y="4500570"/>
            <a:ext cx="904875" cy="1143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71438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Решение</a:t>
            </a:r>
            <a:endParaRPr lang="ru-RU" sz="3600" dirty="0">
              <a:solidFill>
                <a:srgbClr val="0070C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0" y="785794"/>
          <a:ext cx="8712000" cy="1789818"/>
        </p:xfrm>
        <a:graphic>
          <a:graphicData uri="http://schemas.openxmlformats.org/drawingml/2006/table">
            <a:tbl>
              <a:tblPr firstRow="1" bandRow="1">
                <a:effectLst/>
                <a:tableStyleId>{073A0DAA-6AF3-43AB-8588-CEC1D06C72B9}</a:tableStyleId>
              </a:tblPr>
              <a:tblGrid>
                <a:gridCol w="2286018"/>
                <a:gridCol w="2069982"/>
                <a:gridCol w="2178000"/>
                <a:gridCol w="2178000"/>
              </a:tblGrid>
              <a:tr h="53027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S,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км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sym typeface="Symbol"/>
                        </a:rPr>
                        <a:t>,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sym typeface="Symbol"/>
                        </a:rPr>
                        <a:t>км/ч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, ч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01569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1 пешеход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err="1" smtClean="0">
                          <a:solidFill>
                            <a:schemeClr val="tx1"/>
                          </a:solidFill>
                        </a:rPr>
                        <a:t>х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57975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2 пешеход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1"/>
                          </a:solidFill>
                        </a:rPr>
                        <a:t>х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7581900" y="1350957"/>
          <a:ext cx="481013" cy="577850"/>
        </p:xfrm>
        <a:graphic>
          <a:graphicData uri="http://schemas.openxmlformats.org/presentationml/2006/ole">
            <p:oleObj spid="_x0000_s39938" name="Формула" r:id="rId4" imgW="34272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680325" y="1993894"/>
          <a:ext cx="320675" cy="577850"/>
        </p:xfrm>
        <a:graphic>
          <a:graphicData uri="http://schemas.openxmlformats.org/presentationml/2006/ole">
            <p:oleObj spid="_x0000_s39939" name="Формула" r:id="rId5" imgW="228600" imgH="393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-32" y="264318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По условию задачи время движения первого пешехода на 1 ч меньше времени движения второго.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-32" y="4770791"/>
            <a:ext cx="6303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А</a:t>
            </a:r>
            <a:endParaRPr lang="ru-RU" sz="6000" dirty="0"/>
          </a:p>
        </p:txBody>
      </p:sp>
      <p:sp>
        <p:nvSpPr>
          <p:cNvPr id="8" name="TextBox 7"/>
          <p:cNvSpPr txBox="1"/>
          <p:nvPr/>
        </p:nvSpPr>
        <p:spPr>
          <a:xfrm>
            <a:off x="8540982" y="4755260"/>
            <a:ext cx="6030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В</a:t>
            </a:r>
            <a:endParaRPr lang="ru-RU" sz="60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71472" y="5628047"/>
            <a:ext cx="807249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500034" y="5556609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8501090" y="5556609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33333E-6 L 1.02222 -3.33333E-6 " pathEditMode="relative" rAng="0" ptsTypes="AA">
                                      <p:cBhvr>
                                        <p:cTn id="9" dur="7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1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-1.03159 -3.33333E-6 " pathEditMode="relative" rAng="0" ptsTypes="AA">
                                      <p:cBhvr>
                                        <p:cTn id="11" dur="9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6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71438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Решение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4291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Составим и решим уравнение: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592388" y="928670"/>
          <a:ext cx="3148012" cy="4413250"/>
        </p:xfrm>
        <a:graphic>
          <a:graphicData uri="http://schemas.openxmlformats.org/presentationml/2006/ole">
            <p:oleObj spid="_x0000_s40962" name="Формула" r:id="rId3" imgW="1866600" imgH="261612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5300505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Число -5 противоречит смыслу задачи</a:t>
            </a:r>
          </a:p>
          <a:p>
            <a:pPr marL="180000"/>
            <a:r>
              <a:rPr lang="ru-RU" dirty="0" smtClean="0"/>
              <a:t>Если х=4, то </a:t>
            </a:r>
            <a:r>
              <a:rPr lang="ru-RU" dirty="0" err="1" smtClean="0"/>
              <a:t>х</a:t>
            </a:r>
            <a:r>
              <a:rPr lang="ru-RU" dirty="0" smtClean="0"/>
              <a:t>(х+1)≠0, верно</a:t>
            </a:r>
          </a:p>
          <a:p>
            <a:pPr marL="180000"/>
            <a:r>
              <a:rPr lang="ru-RU" dirty="0" smtClean="0"/>
              <a:t>4 км/ч – скорость второго пешехода</a:t>
            </a:r>
          </a:p>
          <a:p>
            <a:pPr marL="180000"/>
            <a:r>
              <a:rPr lang="ru-RU" dirty="0" smtClean="0"/>
              <a:t>5 км/ч – скорость первого пешехода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1725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b="1" dirty="0" smtClean="0"/>
              <a:t>Ответ: 5 км/ч; 4 км/ч.</a:t>
            </a:r>
            <a:endParaRPr lang="ru-RU" b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>
            <a:normAutofit/>
          </a:bodyPr>
          <a:lstStyle/>
          <a:p>
            <a:r>
              <a:rPr lang="ru-RU" sz="8000" dirty="0" smtClean="0"/>
              <a:t>№ 2</a:t>
            </a:r>
            <a:endParaRPr lang="ru-RU" sz="80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 anchor="ctr">
            <a:normAutofit/>
          </a:bodyPr>
          <a:lstStyle/>
          <a:p>
            <a:pPr marL="360000" indent="360000">
              <a:spcBef>
                <a:spcPts val="0"/>
              </a:spcBef>
              <a:buNone/>
            </a:pPr>
            <a:r>
              <a:rPr lang="ru-RU" sz="2800" dirty="0" smtClean="0"/>
              <a:t>Катер, собственная скорость которого 8 км/ч, прошёл по реке расстояние, равное 15 км, по течению и такое же расстояние против течения. Найдите скорость течения реки, если время, затраченное на весь путь, равно 4 ч.</a:t>
            </a:r>
          </a:p>
          <a:p>
            <a:pPr marL="0" indent="324000">
              <a:spcBef>
                <a:spcPts val="0"/>
              </a:spcBef>
              <a:buNone/>
            </a:pP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"/>
            <a:ext cx="7772400" cy="785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Условие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лайнер.gif"/>
          <p:cNvPicPr>
            <a:picLocks noChangeAspect="1"/>
          </p:cNvPicPr>
          <p:nvPr/>
        </p:nvPicPr>
        <p:blipFill>
          <a:blip r:embed="rId3" cstate="print"/>
          <a:srcRect l="10337" t="34842" r="10413" b="24816"/>
          <a:stretch>
            <a:fillRect/>
          </a:stretch>
        </p:blipFill>
        <p:spPr>
          <a:xfrm>
            <a:off x="-1143040" y="4572008"/>
            <a:ext cx="3429024" cy="1207199"/>
          </a:xfrm>
          <a:prstGeom prst="rect">
            <a:avLst/>
          </a:prstGeom>
        </p:spPr>
      </p:pic>
      <p:pic>
        <p:nvPicPr>
          <p:cNvPr id="12" name="Рисунок 11" descr="лайнер.gif"/>
          <p:cNvPicPr>
            <a:picLocks noChangeAspect="1"/>
          </p:cNvPicPr>
          <p:nvPr/>
        </p:nvPicPr>
        <p:blipFill>
          <a:blip r:embed="rId3" cstate="print"/>
          <a:srcRect l="10337" t="34842" r="10413" b="24816"/>
          <a:stretch>
            <a:fillRect/>
          </a:stretch>
        </p:blipFill>
        <p:spPr>
          <a:xfrm flipH="1">
            <a:off x="7500958" y="4579255"/>
            <a:ext cx="3429024" cy="1207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71438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Решение</a:t>
            </a:r>
            <a:endParaRPr lang="ru-RU" sz="3600" dirty="0">
              <a:solidFill>
                <a:srgbClr val="0070C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0" y="987966"/>
          <a:ext cx="8712000" cy="1789818"/>
        </p:xfrm>
        <a:graphic>
          <a:graphicData uri="http://schemas.openxmlformats.org/drawingml/2006/table">
            <a:tbl>
              <a:tblPr firstRow="1" bandRow="1">
                <a:effectLst/>
                <a:tableStyleId>{073A0DAA-6AF3-43AB-8588-CEC1D06C72B9}</a:tableStyleId>
              </a:tblPr>
              <a:tblGrid>
                <a:gridCol w="2286018"/>
                <a:gridCol w="2069982"/>
                <a:gridCol w="2178000"/>
                <a:gridCol w="2178000"/>
              </a:tblGrid>
              <a:tr h="53027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S,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км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sym typeface="Symbol"/>
                        </a:rPr>
                        <a:t>,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sym typeface="Symbol"/>
                        </a:rPr>
                        <a:t>км/ч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, ч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01569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Против течения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8-х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57975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По течению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8+х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7599363" y="1553112"/>
          <a:ext cx="446087" cy="577850"/>
        </p:xfrm>
        <a:graphic>
          <a:graphicData uri="http://schemas.openxmlformats.org/presentationml/2006/ole">
            <p:oleObj spid="_x0000_s41986" name="Формула" r:id="rId4" imgW="31716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591425" y="2196049"/>
          <a:ext cx="498475" cy="577850"/>
        </p:xfrm>
        <a:graphic>
          <a:graphicData uri="http://schemas.openxmlformats.org/presentationml/2006/ole">
            <p:oleObj spid="_x0000_s41987" name="Формула" r:id="rId5" imgW="355320" imgH="393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-32" y="284535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Известно, что время, затраченное на весь путь, равно 4 ч.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-32" y="61863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Пусть </a:t>
            </a:r>
            <a:r>
              <a:rPr lang="ru-RU" dirty="0" err="1" smtClean="0"/>
              <a:t>х</a:t>
            </a:r>
            <a:r>
              <a:rPr lang="ru-RU" dirty="0" smtClean="0"/>
              <a:t> км/ч – скорость течения реки.</a:t>
            </a:r>
            <a:endParaRPr lang="ru-RU" dirty="0"/>
          </a:p>
        </p:txBody>
      </p:sp>
      <p:grpSp>
        <p:nvGrpSpPr>
          <p:cNvPr id="3" name="Группа 9"/>
          <p:cNvGrpSpPr/>
          <p:nvPr/>
        </p:nvGrpSpPr>
        <p:grpSpPr>
          <a:xfrm flipH="1">
            <a:off x="-1285916" y="5476669"/>
            <a:ext cx="10429948" cy="1381355"/>
            <a:chOff x="-1285916" y="5476669"/>
            <a:chExt cx="10429948" cy="1381355"/>
          </a:xfrm>
        </p:grpSpPr>
        <p:pic>
          <p:nvPicPr>
            <p:cNvPr id="8" name="Рисунок 7" descr="вода.gif"/>
            <p:cNvPicPr>
              <a:picLocks noChangeAspect="1"/>
            </p:cNvPicPr>
            <p:nvPr/>
          </p:nvPicPr>
          <p:blipFill>
            <a:blip r:embed="rId6" cstate="print"/>
            <a:srcRect t="65625"/>
            <a:stretch>
              <a:fillRect/>
            </a:stretch>
          </p:blipFill>
          <p:spPr>
            <a:xfrm>
              <a:off x="-1285916" y="5476669"/>
              <a:ext cx="5357850" cy="1381331"/>
            </a:xfrm>
            <a:prstGeom prst="rect">
              <a:avLst/>
            </a:prstGeom>
          </p:spPr>
        </p:pic>
        <p:pic>
          <p:nvPicPr>
            <p:cNvPr id="9" name="Рисунок 8" descr="вода.gif"/>
            <p:cNvPicPr>
              <a:picLocks noChangeAspect="1"/>
            </p:cNvPicPr>
            <p:nvPr/>
          </p:nvPicPr>
          <p:blipFill>
            <a:blip r:embed="rId6" cstate="print"/>
            <a:srcRect t="65625"/>
            <a:stretch>
              <a:fillRect/>
            </a:stretch>
          </p:blipFill>
          <p:spPr>
            <a:xfrm>
              <a:off x="3786182" y="5476693"/>
              <a:ext cx="5357850" cy="1381331"/>
            </a:xfrm>
            <a:prstGeom prst="rect">
              <a:avLst/>
            </a:prstGeom>
          </p:spPr>
        </p:pic>
      </p:grpSp>
      <p:pic>
        <p:nvPicPr>
          <p:cNvPr id="11" name="Рисунок 10" descr="простынь(пристынь).gif"/>
          <p:cNvPicPr>
            <a:picLocks noChangeAspect="1"/>
          </p:cNvPicPr>
          <p:nvPr/>
        </p:nvPicPr>
        <p:blipFill>
          <a:blip r:embed="rId7" cstate="print"/>
          <a:srcRect l="52344" t="59375" b="6249"/>
          <a:stretch>
            <a:fillRect/>
          </a:stretch>
        </p:blipFill>
        <p:spPr>
          <a:xfrm>
            <a:off x="7358082" y="4714884"/>
            <a:ext cx="2143140" cy="1159412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96296E-6 L -0.94097 2.96296E-6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0116 L 1.01667 0.00116 " pathEditMode="relative" rAng="0" ptsTypes="AA">
                                      <p:cBhvr>
                                        <p:cTn id="3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71438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Решение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4291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Составим и решим уравнение: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857356" y="944578"/>
          <a:ext cx="4540250" cy="4627562"/>
        </p:xfrm>
        <a:graphic>
          <a:graphicData uri="http://schemas.openxmlformats.org/presentationml/2006/ole">
            <p:oleObj spid="_x0000_s43010" name="Формула" r:id="rId3" imgW="2692080" imgH="274320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550070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Число -2 противоречит смыслу задачи</a:t>
            </a:r>
          </a:p>
          <a:p>
            <a:pPr marL="180000"/>
            <a:r>
              <a:rPr lang="ru-RU" dirty="0" smtClean="0"/>
              <a:t>Если х=2, то (8-х)(8+х)≠0, верно</a:t>
            </a:r>
          </a:p>
          <a:p>
            <a:pPr marL="180000"/>
            <a:r>
              <a:rPr lang="ru-RU" dirty="0" smtClean="0"/>
              <a:t>2 км/ч – скорость течения реки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1725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b="1" dirty="0" smtClean="0"/>
              <a:t>Ответ: 2 км/ч.</a:t>
            </a:r>
            <a:endParaRPr lang="ru-RU" b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857999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Реши самостоятельно</a:t>
            </a:r>
            <a:endParaRPr lang="ru-RU" sz="54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anchor="ctr">
            <a:normAutofit/>
          </a:bodyPr>
          <a:lstStyle/>
          <a:p>
            <a:pPr marL="360000" indent="360000">
              <a:spcBef>
                <a:spcPts val="0"/>
              </a:spcBef>
              <a:buNone/>
            </a:pPr>
            <a:r>
              <a:rPr lang="ru-RU" sz="2800" dirty="0" smtClean="0"/>
              <a:t>Расстояние между пристанями по реке равно 21 км. Моторная лодка отправилась от одной к другой и через 4 ч вернулась назад, затратив 24 мин. на стоянку. Найти собственную скорость лодки, если скорость течения реки равна 2 км/ч.</a:t>
            </a:r>
          </a:p>
          <a:p>
            <a:pPr marL="360000" indent="360000">
              <a:spcBef>
                <a:spcPts val="0"/>
              </a:spcBef>
              <a:buNone/>
            </a:pP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"/>
            <a:ext cx="7772400" cy="785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Условие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71438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Решение</a:t>
            </a:r>
            <a:endParaRPr lang="ru-RU" sz="3600" dirty="0">
              <a:solidFill>
                <a:srgbClr val="0070C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0" y="1003497"/>
          <a:ext cx="8712000" cy="1789818"/>
        </p:xfrm>
        <a:graphic>
          <a:graphicData uri="http://schemas.openxmlformats.org/drawingml/2006/table">
            <a:tbl>
              <a:tblPr firstRow="1" bandRow="1">
                <a:effectLst/>
                <a:tableStyleId>{073A0DAA-6AF3-43AB-8588-CEC1D06C72B9}</a:tableStyleId>
              </a:tblPr>
              <a:tblGrid>
                <a:gridCol w="2286018"/>
                <a:gridCol w="2069982"/>
                <a:gridCol w="2178000"/>
                <a:gridCol w="2178000"/>
              </a:tblGrid>
              <a:tr h="530274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S,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км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sym typeface="Symbol"/>
                        </a:rPr>
                        <a:t>,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sym typeface="Symbol"/>
                        </a:rPr>
                        <a:t>км/ч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, ч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01569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Против течения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х-2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57975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По течению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х+2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7589838" y="1568643"/>
          <a:ext cx="465137" cy="577850"/>
        </p:xfrm>
        <a:graphic>
          <a:graphicData uri="http://schemas.openxmlformats.org/presentationml/2006/ole">
            <p:oleObj spid="_x0000_s44034" name="Формула" r:id="rId3" imgW="33012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583488" y="2211580"/>
          <a:ext cx="515937" cy="577850"/>
        </p:xfrm>
        <a:graphic>
          <a:graphicData uri="http://schemas.openxmlformats.org/presentationml/2006/ole">
            <p:oleObj spid="_x0000_s44035" name="Формула" r:id="rId4" imgW="368280" imgH="393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-32" y="2860885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По условию задачи время, затраченное моторной лодкой на весь путь по реке, равно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-32" y="63077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dirty="0" smtClean="0"/>
              <a:t>Пусть </a:t>
            </a:r>
            <a:r>
              <a:rPr lang="ru-RU" dirty="0" err="1" smtClean="0"/>
              <a:t>х</a:t>
            </a:r>
            <a:r>
              <a:rPr lang="ru-RU" dirty="0" smtClean="0"/>
              <a:t> км/ч – собственная скорость моторной лодки.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85719" y="3198643"/>
          <a:ext cx="4472941" cy="587547"/>
        </p:xfrm>
        <a:graphic>
          <a:graphicData uri="http://schemas.openxmlformats.org/presentationml/2006/ole">
            <p:oleObj spid="_x0000_s44036" name="Формула" r:id="rId5" imgW="2997000" imgH="393480" progId="Equation.3">
              <p:embed/>
            </p:oleObj>
          </a:graphicData>
        </a:graphic>
      </p:graphicFrame>
      <p:pic>
        <p:nvPicPr>
          <p:cNvPr id="9" name="Рисунок 8" descr="вода.gif"/>
          <p:cNvPicPr>
            <a:picLocks noChangeAspect="1"/>
          </p:cNvPicPr>
          <p:nvPr/>
        </p:nvPicPr>
        <p:blipFill>
          <a:blip r:embed="rId6" cstate="print"/>
          <a:srcRect t="65625"/>
          <a:stretch>
            <a:fillRect/>
          </a:stretch>
        </p:blipFill>
        <p:spPr>
          <a:xfrm>
            <a:off x="-714412" y="5476669"/>
            <a:ext cx="5357850" cy="1381331"/>
          </a:xfrm>
          <a:prstGeom prst="rect">
            <a:avLst/>
          </a:prstGeom>
        </p:spPr>
      </p:pic>
      <p:pic>
        <p:nvPicPr>
          <p:cNvPr id="10" name="Рисунок 9" descr="вода.gif"/>
          <p:cNvPicPr>
            <a:picLocks noChangeAspect="1"/>
          </p:cNvPicPr>
          <p:nvPr/>
        </p:nvPicPr>
        <p:blipFill>
          <a:blip r:embed="rId6" cstate="print"/>
          <a:srcRect t="65625"/>
          <a:stretch>
            <a:fillRect/>
          </a:stretch>
        </p:blipFill>
        <p:spPr>
          <a:xfrm>
            <a:off x="4357686" y="5476693"/>
            <a:ext cx="5357850" cy="1381331"/>
          </a:xfrm>
          <a:prstGeom prst="rect">
            <a:avLst/>
          </a:prstGeom>
        </p:spPr>
      </p:pic>
      <p:pic>
        <p:nvPicPr>
          <p:cNvPr id="13" name="Рисунок 12" descr="лодка.gif"/>
          <p:cNvPicPr>
            <a:picLocks noChangeAspect="1"/>
          </p:cNvPicPr>
          <p:nvPr/>
        </p:nvPicPr>
        <p:blipFill>
          <a:blip r:embed="rId7" cstate="print"/>
          <a:srcRect l="14395" t="26161" b="5990"/>
          <a:stretch>
            <a:fillRect/>
          </a:stretch>
        </p:blipFill>
        <p:spPr>
          <a:xfrm flipH="1">
            <a:off x="7481404" y="4500570"/>
            <a:ext cx="2734198" cy="1357322"/>
          </a:xfrm>
          <a:prstGeom prst="rect">
            <a:avLst/>
          </a:prstGeom>
        </p:spPr>
      </p:pic>
      <p:pic>
        <p:nvPicPr>
          <p:cNvPr id="14" name="Рисунок 13" descr="лодка.gif"/>
          <p:cNvPicPr>
            <a:picLocks noChangeAspect="1"/>
          </p:cNvPicPr>
          <p:nvPr/>
        </p:nvPicPr>
        <p:blipFill>
          <a:blip r:embed="rId7" cstate="print"/>
          <a:srcRect l="14395" t="26161" b="5990"/>
          <a:stretch>
            <a:fillRect/>
          </a:stretch>
        </p:blipFill>
        <p:spPr>
          <a:xfrm>
            <a:off x="-1019718" y="4500570"/>
            <a:ext cx="2734198" cy="1357322"/>
          </a:xfrm>
          <a:prstGeom prst="rect">
            <a:avLst/>
          </a:prstGeom>
        </p:spPr>
      </p:pic>
      <p:pic>
        <p:nvPicPr>
          <p:cNvPr id="11" name="Рисунок 10" descr="простынь(пристынь).gif"/>
          <p:cNvPicPr>
            <a:picLocks noChangeAspect="1"/>
          </p:cNvPicPr>
          <p:nvPr/>
        </p:nvPicPr>
        <p:blipFill>
          <a:blip r:embed="rId8" cstate="print"/>
          <a:srcRect l="52344" t="59375" b="6249"/>
          <a:stretch>
            <a:fillRect/>
          </a:stretch>
        </p:blipFill>
        <p:spPr>
          <a:xfrm>
            <a:off x="7215206" y="4714884"/>
            <a:ext cx="2143140" cy="1159412"/>
          </a:xfrm>
          <a:prstGeom prst="rect">
            <a:avLst/>
          </a:prstGeom>
        </p:spPr>
      </p:pic>
      <p:pic>
        <p:nvPicPr>
          <p:cNvPr id="12" name="Рисунок 11" descr="простынь(пристынь).gif"/>
          <p:cNvPicPr>
            <a:picLocks noChangeAspect="1"/>
          </p:cNvPicPr>
          <p:nvPr/>
        </p:nvPicPr>
        <p:blipFill>
          <a:blip r:embed="rId8" cstate="print"/>
          <a:srcRect l="52344" t="59375" b="6249"/>
          <a:stretch>
            <a:fillRect/>
          </a:stretch>
        </p:blipFill>
        <p:spPr>
          <a:xfrm flipH="1">
            <a:off x="-857288" y="4786322"/>
            <a:ext cx="2143140" cy="1159412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94028 -2.59259E-6 " pathEditMode="relative" rAng="0" ptsTypes="AA">
                                      <p:cBhvr>
                                        <p:cTn id="15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L 0.92934 -2.59259E-6 " pathEditMode="relative" rAng="0" ptsTypes="AA">
                                      <p:cBhvr>
                                        <p:cTn id="39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71438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Решение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4724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sz="1600" dirty="0" smtClean="0"/>
              <a:t>Составим и решим уравнение:</a:t>
            </a:r>
            <a:endParaRPr lang="ru-RU" sz="1600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847852" y="783293"/>
          <a:ext cx="4224346" cy="4788847"/>
        </p:xfrm>
        <a:graphic>
          <a:graphicData uri="http://schemas.openxmlformats.org/presentationml/2006/ole">
            <p:oleObj spid="_x0000_s45058" name="Формула" r:id="rId3" imgW="2958840" imgH="33526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5592893"/>
            <a:ext cx="9144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>
              <a:spcAft>
                <a:spcPts val="1200"/>
              </a:spcAft>
            </a:pPr>
            <a:r>
              <a:rPr lang="ru-RU" sz="1600" dirty="0" smtClean="0"/>
              <a:t>Число         противоречит смыслу задачи</a:t>
            </a:r>
          </a:p>
          <a:p>
            <a:pPr marL="180000"/>
            <a:r>
              <a:rPr lang="ru-RU" sz="1600" dirty="0" smtClean="0"/>
              <a:t>Если х=12, то (х-2)(х+2)≠0, верно</a:t>
            </a:r>
          </a:p>
          <a:p>
            <a:pPr marL="180000"/>
            <a:r>
              <a:rPr lang="ru-RU" sz="1600" dirty="0" smtClean="0"/>
              <a:t>12 км/ч – собственная скорость моторной лодки</a:t>
            </a: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57224" y="5500702"/>
          <a:ext cx="357190" cy="553645"/>
        </p:xfrm>
        <a:graphic>
          <a:graphicData uri="http://schemas.openxmlformats.org/presentationml/2006/ole">
            <p:oleObj spid="_x0000_s45059" name="Формула" r:id="rId4" imgW="253800" imgH="39348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648869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/>
            <a:r>
              <a:rPr lang="ru-RU" b="1" dirty="0" smtClean="0"/>
              <a:t>Ответ: 12 км/ч.</a:t>
            </a:r>
            <a:endParaRPr lang="ru-RU" b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Deflate">
              <a:avLst/>
            </a:prstTxWarp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Цель урока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Bookman Old Style" pitchFamily="18" charset="0"/>
              </a:rPr>
              <a:t>Продолжить формирование навыка решений   квадратных уравнений по формуле.</a:t>
            </a:r>
          </a:p>
          <a:p>
            <a:r>
              <a:rPr lang="ru-RU" sz="2000" b="1" dirty="0" smtClean="0">
                <a:latin typeface="Bookman Old Style" pitchFamily="18" charset="0"/>
              </a:rPr>
              <a:t>Совершенствовать навык составления уравнения по условию задачи, умение проверять соответствие найденного решения </a:t>
            </a:r>
          </a:p>
          <a:p>
            <a:pPr>
              <a:buNone/>
            </a:pPr>
            <a:r>
              <a:rPr lang="ru-RU" sz="2000" b="1" dirty="0" smtClean="0">
                <a:latin typeface="Bookman Old Style" pitchFamily="18" charset="0"/>
              </a:rPr>
              <a:t>    условиям задачи.</a:t>
            </a:r>
            <a:endParaRPr lang="ru-RU" sz="2000" b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548680"/>
            <a:ext cx="7158594" cy="5616624"/>
          </a:xfrm>
        </p:spPr>
        <p:txBody>
          <a:bodyPr>
            <a:normAutofit fontScale="85000" lnSpcReduction="1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>
              <a:buNone/>
            </a:pP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3600" b="1" i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Уравнения вида</a:t>
            </a:r>
          </a:p>
          <a:p>
            <a:pPr>
              <a:buNone/>
            </a:pP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en-US" sz="4800" b="1" dirty="0" smtClean="0">
                <a:solidFill>
                  <a:srgbClr val="C0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Calibri" pitchFamily="34" charset="0"/>
              </a:rPr>
              <a:t>ax</a:t>
            </a:r>
            <a:r>
              <a:rPr lang="en-US" sz="4800" b="1" baseline="30000" dirty="0" smtClean="0">
                <a:solidFill>
                  <a:srgbClr val="C0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Calibri" pitchFamily="34" charset="0"/>
              </a:rPr>
              <a:t>2</a:t>
            </a:r>
            <a:r>
              <a:rPr lang="en-US" sz="4800" b="1" dirty="0" smtClean="0">
                <a:solidFill>
                  <a:srgbClr val="C0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Calibri" pitchFamily="34" charset="0"/>
              </a:rPr>
              <a:t>+bx+c=0</a:t>
            </a:r>
            <a:r>
              <a:rPr lang="en-US" sz="4400" b="1" dirty="0" smtClean="0">
                <a:solidFill>
                  <a:srgbClr val="C0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Calibri" pitchFamily="34" charset="0"/>
              </a:rPr>
              <a:t>,</a:t>
            </a:r>
            <a:r>
              <a:rPr lang="ru-RU" sz="4400" b="1" dirty="0" smtClean="0">
                <a:solidFill>
                  <a:srgbClr val="C0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Calibri" pitchFamily="34" charset="0"/>
              </a:rPr>
              <a:t>где</a:t>
            </a:r>
            <a:r>
              <a:rPr lang="ru-RU" sz="4400" dirty="0" smtClean="0">
                <a:solidFill>
                  <a:srgbClr val="C0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Calibri" pitchFamily="34" charset="0"/>
              </a:rPr>
              <a:t>a≠0</a:t>
            </a:r>
            <a:endParaRPr lang="en-US" sz="4400" b="1" dirty="0" smtClean="0">
              <a:solidFill>
                <a:srgbClr val="C0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ru-RU" sz="4000" dirty="0" smtClean="0">
                <a:latin typeface="Calibri" pitchFamily="34" charset="0"/>
                <a:cs typeface="Calibri" pitchFamily="34" charset="0"/>
              </a:rPr>
              <a:t>называют </a:t>
            </a:r>
            <a:r>
              <a:rPr lang="ru-RU" sz="4000" b="1" i="1" dirty="0" smtClean="0">
                <a:latin typeface="Calibri" pitchFamily="34" charset="0"/>
                <a:cs typeface="Calibri" pitchFamily="34" charset="0"/>
              </a:rPr>
              <a:t>квадратным уравнением.</a:t>
            </a:r>
          </a:p>
          <a:p>
            <a:pPr algn="just">
              <a:buNone/>
            </a:pPr>
            <a:r>
              <a:rPr lang="ru-RU" sz="4000" b="1" i="1" dirty="0" smtClean="0">
                <a:latin typeface="Calibri" pitchFamily="34" charset="0"/>
                <a:cs typeface="Calibri" pitchFamily="34" charset="0"/>
              </a:rPr>
              <a:t>Если а=1, то уравнение называют</a:t>
            </a:r>
          </a:p>
          <a:p>
            <a:pPr algn="just">
              <a:buNone/>
            </a:pPr>
            <a:r>
              <a:rPr lang="ru-RU" sz="4000" b="1" i="1" dirty="0" smtClean="0">
                <a:latin typeface="Calibri" pitchFamily="34" charset="0"/>
                <a:cs typeface="Calibri" pitchFamily="34" charset="0"/>
              </a:rPr>
              <a:t>приведенным квадратным уравнением.</a:t>
            </a:r>
            <a:endParaRPr lang="ru-RU" sz="4000" b="1" i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620688"/>
            <a:ext cx="7632848" cy="568863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Calibri" pitchFamily="34" charset="0"/>
                <a:cs typeface="Calibri" pitchFamily="34" charset="0"/>
              </a:rPr>
              <a:t>        </a:t>
            </a:r>
          </a:p>
          <a:p>
            <a:pPr algn="just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  В Греции математики овладели искусством решать квадратные уравнения путем использования геометрической алгебры.</a:t>
            </a:r>
          </a:p>
          <a:p>
            <a:pPr algn="just"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Calibri" pitchFamily="34" charset="0"/>
            </a:endParaRPr>
          </a:p>
          <a:p>
            <a:pPr algn="just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       Примеры геометрического решения квадратных уравнений приводятся в знаменитой «Алгебре Мухаммеда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аль-Хорезми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»</a:t>
            </a:r>
          </a:p>
          <a:p>
            <a:pPr>
              <a:buNone/>
            </a:pP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28926" y="3786190"/>
            <a:ext cx="1643074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5400000">
            <a:off x="3750463" y="4321975"/>
            <a:ext cx="1928826" cy="2857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3500438"/>
            <a:ext cx="1928826" cy="2857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4429124" y="3643314"/>
            <a:ext cx="285752" cy="0"/>
          </a:xfrm>
          <a:prstGeom prst="line">
            <a:avLst/>
          </a:prstGeom>
          <a:ln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36634" y="692696"/>
            <a:ext cx="7651790" cy="552238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Решим уравнение </a:t>
            </a:r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x</a:t>
            </a:r>
            <a:r>
              <a:rPr lang="en-US" sz="3200" b="1" baseline="30000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2</a:t>
            </a:r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+</a:t>
            </a:r>
            <a:r>
              <a:rPr lang="ru-RU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10</a:t>
            </a:r>
            <a:r>
              <a:rPr lang="en-US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x=</a:t>
            </a:r>
            <a:r>
              <a:rPr lang="ru-RU" sz="3200" b="1" dirty="0" smtClean="0"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39</a:t>
            </a:r>
          </a:p>
          <a:p>
            <a:pPr algn="just">
              <a:buNone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Calibri" pitchFamily="34" charset="0"/>
            </a:endParaRPr>
          </a:p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         Построим квадрат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ABCD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со стороной</a:t>
            </a:r>
          </a:p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см  и на его сторонах ВС и С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D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равные прямоугольники с высотой 5 см.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</a:t>
            </a:r>
            <a:r>
              <a:rPr lang="en-US" baseline="-20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</a:t>
            </a: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                                  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M                    K       F                            </a:t>
            </a:r>
            <a:endParaRPr lang="ru-RU" sz="2000" b="1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В                        С    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L 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</a:t>
            </a:r>
          </a:p>
          <a:p>
            <a:pPr>
              <a:buNone/>
            </a:pPr>
            <a:endParaRPr lang="ru-RU" sz="2400" b="1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                                      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</a:t>
            </a:r>
            <a:endParaRPr lang="en-US" sz="2400" b="1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                                    </a:t>
            </a:r>
            <a:endParaRPr lang="ru-RU" sz="2400" b="1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     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А                      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D    N</a:t>
            </a:r>
            <a:endParaRPr lang="ru-RU" sz="2400" b="1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animBg="1"/>
      <p:bldP spid="7" grpId="0" animBg="1"/>
      <p:bldP spid="6" grpId="0" animBg="1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692696"/>
            <a:ext cx="7344816" cy="5534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S</a:t>
            </a:r>
            <a:r>
              <a:rPr lang="en-US" sz="28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AMFN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=S</a:t>
            </a:r>
            <a:r>
              <a:rPr lang="en-US" sz="28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ABCD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+2S</a:t>
            </a:r>
            <a:r>
              <a:rPr lang="en-US" sz="28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CDNL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+S</a:t>
            </a:r>
            <a:r>
              <a:rPr lang="en-US" sz="28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CKFL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=x</a:t>
            </a:r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2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+2x*5+25</a:t>
            </a:r>
          </a:p>
          <a:p>
            <a:pPr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S</a:t>
            </a:r>
            <a:r>
              <a:rPr lang="en-US" sz="28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AMFN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=(x+5)</a:t>
            </a:r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2</a:t>
            </a:r>
          </a:p>
          <a:p>
            <a:pPr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(x+5)</a:t>
            </a:r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2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=x</a:t>
            </a:r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2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+10x+25</a:t>
            </a:r>
          </a:p>
          <a:p>
            <a:pPr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т.к.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x</a:t>
            </a:r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2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+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10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x=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39</a:t>
            </a:r>
          </a:p>
          <a:p>
            <a:pPr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(x+5)</a:t>
            </a:r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2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=39+25</a:t>
            </a:r>
          </a:p>
          <a:p>
            <a:pPr>
              <a:buNone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(x+5)</a:t>
            </a:r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2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=64</a:t>
            </a:r>
          </a:p>
          <a:p>
            <a:pPr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х+5=8        х+5= -8</a:t>
            </a:r>
          </a:p>
          <a:p>
            <a:pPr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Х=3            </a:t>
            </a:r>
            <a:r>
              <a:rPr lang="ru-RU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х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</a:t>
            </a:r>
            <a:r>
              <a:rPr lang="ru-RU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= -13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Calibri" pitchFamily="34" charset="0"/>
            </a:endParaRPr>
          </a:p>
          <a:p>
            <a:pPr>
              <a:buNone/>
            </a:pP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sz="36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00694" y="4214818"/>
            <a:ext cx="1643074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6322231" y="4750603"/>
            <a:ext cx="1928826" cy="2857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500694" y="3929066"/>
            <a:ext cx="1928826" cy="2857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7000892" y="4071942"/>
            <a:ext cx="285752" cy="0"/>
          </a:xfrm>
          <a:prstGeom prst="line">
            <a:avLst/>
          </a:prstGeom>
          <a:ln/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14942" y="578645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214942" y="40719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715140" y="421481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16" y="584575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143504" y="357187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429520" y="357187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429520" y="585789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786578" y="357187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7429520" y="40719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620688"/>
            <a:ext cx="7632848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Calibri" pitchFamily="34" charset="0"/>
                <a:cs typeface="Calibri" pitchFamily="34" charset="0"/>
              </a:rPr>
              <a:t>       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Впервые отрицательные корни уравнений стал находить индийский математик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Бхаскара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Х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II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 в., книга которого 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Лилавати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Calibri" pitchFamily="34" charset="0"/>
              </a:rPr>
              <a:t>» являлась главным источником математических знаний на Востоке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Calibri" pitchFamily="34" charset="0"/>
            </a:endParaRP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530352"/>
            <a:ext cx="7704856" cy="570696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320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ru-RU" sz="3200" b="1" i="1" dirty="0" smtClean="0">
                <a:latin typeface="Bookman Old Style" pitchFamily="18" charset="0"/>
                <a:cs typeface="Calibri" pitchFamily="34" charset="0"/>
              </a:rPr>
              <a:t>В Европе решение квадратных уравнений было изложено итальянским ученым Леонардо Фибоначчи в «Книге абака» (начало Х</a:t>
            </a:r>
            <a:r>
              <a:rPr lang="en-US" sz="3200" b="1" i="1" dirty="0" smtClean="0">
                <a:latin typeface="Bookman Old Style" pitchFamily="18" charset="0"/>
                <a:cs typeface="Calibri" pitchFamily="34" charset="0"/>
              </a:rPr>
              <a:t>III</a:t>
            </a:r>
            <a:r>
              <a:rPr lang="ru-RU" sz="3200" b="1" i="1" dirty="0" smtClean="0">
                <a:latin typeface="Bookman Old Style" pitchFamily="18" charset="0"/>
                <a:cs typeface="Calibri" pitchFamily="34" charset="0"/>
              </a:rPr>
              <a:t> в.).</a:t>
            </a:r>
          </a:p>
          <a:p>
            <a:pPr algn="just">
              <a:buNone/>
            </a:pPr>
            <a:endParaRPr lang="ru-RU" sz="3200" b="1" i="1" dirty="0" smtClean="0">
              <a:latin typeface="Bookman Old Style" pitchFamily="18" charset="0"/>
              <a:cs typeface="Calibri" pitchFamily="34" charset="0"/>
            </a:endParaRPr>
          </a:p>
          <a:p>
            <a:pPr algn="just">
              <a:buNone/>
            </a:pPr>
            <a:r>
              <a:rPr lang="ru-RU" sz="3200" b="1" i="1" dirty="0" smtClean="0">
                <a:latin typeface="Bookman Old Style" pitchFamily="18" charset="0"/>
                <a:cs typeface="Calibri" pitchFamily="34" charset="0"/>
              </a:rPr>
              <a:t>        В середине </a:t>
            </a:r>
            <a:r>
              <a:rPr lang="en-US" sz="3200" b="1" i="1" dirty="0" smtClean="0">
                <a:latin typeface="Bookman Old Style" pitchFamily="18" charset="0"/>
                <a:cs typeface="Calibri" pitchFamily="34" charset="0"/>
              </a:rPr>
              <a:t>XVI</a:t>
            </a:r>
            <a:r>
              <a:rPr lang="ru-RU" sz="3200" b="1" i="1" dirty="0" smtClean="0">
                <a:latin typeface="Bookman Old Style" pitchFamily="18" charset="0"/>
                <a:cs typeface="Calibri" pitchFamily="34" charset="0"/>
              </a:rPr>
              <a:t> в. в общее правило решения квадратных уравнений при любых знаках коэффициентов было дано немецким математиком М. Штифелем </a:t>
            </a:r>
          </a:p>
          <a:p>
            <a:pPr>
              <a:buNone/>
            </a:pPr>
            <a:endParaRPr lang="ru-RU" sz="32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ru-RU" sz="3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Базовы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390</TotalTime>
  <Words>800</Words>
  <Application>Microsoft Office PowerPoint</Application>
  <PresentationFormat>Экран (4:3)</PresentationFormat>
  <Paragraphs>160</Paragraphs>
  <Slides>29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Кнопка</vt:lpstr>
      <vt:lpstr>Тема Office</vt:lpstr>
      <vt:lpstr>Формула</vt:lpstr>
      <vt:lpstr>                                  Квадратные уравнения. презентация</vt:lpstr>
      <vt:lpstr>Тема урока</vt:lpstr>
      <vt:lpstr>Цель урока</vt:lpstr>
      <vt:lpstr>Слайд 4</vt:lpstr>
      <vt:lpstr>Слайд 5</vt:lpstr>
      <vt:lpstr>Слайд 6</vt:lpstr>
      <vt:lpstr>Слайд 7</vt:lpstr>
      <vt:lpstr>Слайд 8</vt:lpstr>
      <vt:lpstr>Слайд 9</vt:lpstr>
      <vt:lpstr>Решение квадратных уравнений по формуле.</vt:lpstr>
      <vt:lpstr>Решение квадратного уравнения  по формуле</vt:lpstr>
      <vt:lpstr>  </vt:lpstr>
      <vt:lpstr>Ответы</vt:lpstr>
      <vt:lpstr>№ 1</vt:lpstr>
      <vt:lpstr>Слайд 15</vt:lpstr>
      <vt:lpstr>Решение</vt:lpstr>
      <vt:lpstr>Решение</vt:lpstr>
      <vt:lpstr>Реши самостоятельно</vt:lpstr>
      <vt:lpstr>Слайд 19</vt:lpstr>
      <vt:lpstr>Решение</vt:lpstr>
      <vt:lpstr>Решение</vt:lpstr>
      <vt:lpstr>№ 2</vt:lpstr>
      <vt:lpstr>Слайд 23</vt:lpstr>
      <vt:lpstr>Решение</vt:lpstr>
      <vt:lpstr>Решение</vt:lpstr>
      <vt:lpstr>Реши самостоятельно</vt:lpstr>
      <vt:lpstr>Слайд 27</vt:lpstr>
      <vt:lpstr>Решение</vt:lpstr>
      <vt:lpstr>Решение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Квадратные уравнения</dc:title>
  <dc:creator>User</dc:creator>
  <cp:lastModifiedBy>муня</cp:lastModifiedBy>
  <cp:revision>49</cp:revision>
  <dcterms:created xsi:type="dcterms:W3CDTF">2010-03-29T17:42:38Z</dcterms:created>
  <dcterms:modified xsi:type="dcterms:W3CDTF">2011-01-26T18:57:37Z</dcterms:modified>
</cp:coreProperties>
</file>