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  <p:sldId id="259" r:id="rId4"/>
    <p:sldId id="257" r:id="rId5"/>
    <p:sldId id="258" r:id="rId6"/>
    <p:sldId id="260" r:id="rId7"/>
    <p:sldId id="266" r:id="rId8"/>
    <p:sldId id="267" r:id="rId9"/>
    <p:sldId id="268" r:id="rId10"/>
    <p:sldId id="269" r:id="rId11"/>
    <p:sldId id="264" r:id="rId12"/>
    <p:sldId id="270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0C0"/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1000"/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56BAAB2-A44B-41DE-999D-83421563189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E89B854-6EB6-4835-B842-F4FA67117C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chemeClr val="tx1"/>
                </a:solidFill>
              </a:rPr>
              <a:t>Домашнее задание: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3108" y="1142984"/>
            <a:ext cx="6572296" cy="6215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</a:rPr>
              <a:t>На одной координатной плоскости построить   графики </a:t>
            </a:r>
            <a:r>
              <a:rPr lang="ru-RU" sz="2800" b="1" smtClean="0">
                <a:solidFill>
                  <a:srgbClr val="FFC000"/>
                </a:solidFill>
              </a:rPr>
              <a:t>функций </a:t>
            </a:r>
          </a:p>
          <a:p>
            <a:r>
              <a:rPr lang="ru-RU" sz="2800" b="1" smtClean="0">
                <a:solidFill>
                  <a:srgbClr val="FFC000"/>
                </a:solidFill>
              </a:rPr>
              <a:t>( </a:t>
            </a:r>
            <a:r>
              <a:rPr lang="ru-RU" sz="2800" b="1" dirty="0" smtClean="0">
                <a:solidFill>
                  <a:srgbClr val="FFC000"/>
                </a:solidFill>
              </a:rPr>
              <a:t>каждый номер отдельно ) </a:t>
            </a:r>
            <a:r>
              <a:rPr lang="ru-RU" sz="2800" b="1" i="1" dirty="0" smtClean="0">
                <a:solidFill>
                  <a:srgbClr val="FF0000"/>
                </a:solidFill>
              </a:rPr>
              <a:t>сделать на листиках</a:t>
            </a:r>
            <a:r>
              <a:rPr lang="ru-RU" sz="2800" b="1" i="1" dirty="0" smtClean="0">
                <a:solidFill>
                  <a:srgbClr val="FFC000"/>
                </a:solidFill>
              </a:rPr>
              <a:t/>
            </a:r>
            <a:br>
              <a:rPr lang="ru-RU" sz="2800" b="1" i="1" dirty="0" smtClean="0">
                <a:solidFill>
                  <a:srgbClr val="FFC000"/>
                </a:solidFill>
              </a:rPr>
            </a:br>
            <a:r>
              <a:rPr lang="ru-RU" sz="2800" b="1" dirty="0" smtClean="0">
                <a:solidFill>
                  <a:srgbClr val="FFC000"/>
                </a:solidFill>
              </a:rPr>
              <a:t>№1</a:t>
            </a:r>
            <a:br>
              <a:rPr lang="ru-RU" sz="2800" b="1" dirty="0" smtClean="0">
                <a:solidFill>
                  <a:srgbClr val="FFC000"/>
                </a:solidFill>
              </a:rPr>
            </a:br>
            <a:r>
              <a:rPr lang="ru-RU" sz="4000" b="1" dirty="0" smtClean="0">
                <a:solidFill>
                  <a:srgbClr val="FFC000"/>
                </a:solidFill>
              </a:rPr>
              <a:t>у=2х +4;   у=2х;   у=2х – 3 </a:t>
            </a:r>
            <a:br>
              <a:rPr lang="ru-RU" sz="4000" b="1" dirty="0" smtClean="0">
                <a:solidFill>
                  <a:srgbClr val="FFC000"/>
                </a:solidFill>
              </a:rPr>
            </a:br>
            <a:r>
              <a:rPr lang="ru-RU" sz="4000" b="1" dirty="0" smtClean="0">
                <a:solidFill>
                  <a:srgbClr val="FFC000"/>
                </a:solidFill>
              </a:rPr>
              <a:t>№2</a:t>
            </a:r>
            <a:br>
              <a:rPr lang="ru-RU" sz="4000" b="1" dirty="0" smtClean="0">
                <a:solidFill>
                  <a:srgbClr val="FFC000"/>
                </a:solidFill>
              </a:rPr>
            </a:br>
            <a:r>
              <a:rPr lang="ru-RU" sz="4000" b="1" dirty="0" smtClean="0">
                <a:solidFill>
                  <a:srgbClr val="FFC000"/>
                </a:solidFill>
              </a:rPr>
              <a:t>у = </a:t>
            </a:r>
            <a:r>
              <a:rPr lang="ru-RU" sz="4000" b="1" dirty="0" err="1" smtClean="0">
                <a:solidFill>
                  <a:srgbClr val="FFC000"/>
                </a:solidFill>
              </a:rPr>
              <a:t>х</a:t>
            </a:r>
            <a:r>
              <a:rPr lang="ru-RU" sz="4000" b="1" dirty="0" smtClean="0">
                <a:solidFill>
                  <a:srgbClr val="FFC000"/>
                </a:solidFill>
              </a:rPr>
              <a:t> – 4;   у = – 2х –4 </a:t>
            </a:r>
            <a:r>
              <a:rPr lang="ru-RU" sz="4000" b="1" dirty="0" smtClean="0">
                <a:solidFill>
                  <a:srgbClr val="FF0066"/>
                </a:solidFill>
              </a:rPr>
              <a:t/>
            </a:r>
            <a:br>
              <a:rPr lang="ru-RU" sz="4000" b="1" dirty="0" smtClean="0">
                <a:solidFill>
                  <a:srgbClr val="FF0066"/>
                </a:solidFill>
              </a:rPr>
            </a:br>
            <a:r>
              <a:rPr lang="ru-RU" sz="4000" b="1" dirty="0" smtClean="0">
                <a:solidFill>
                  <a:srgbClr val="FF0066"/>
                </a:solidFill>
              </a:rPr>
              <a:t>по учебнику</a:t>
            </a:r>
            <a:r>
              <a:rPr lang="ru-RU" sz="2800" b="1" dirty="0" smtClean="0">
                <a:solidFill>
                  <a:srgbClr val="FF0066"/>
                </a:solidFill>
              </a:rPr>
              <a:t/>
            </a:r>
            <a:br>
              <a:rPr lang="ru-RU" sz="2800" b="1" dirty="0" smtClean="0">
                <a:solidFill>
                  <a:srgbClr val="FF0066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выполнить в тетрадях</a:t>
            </a:r>
            <a:r>
              <a:rPr lang="ru-RU" sz="2800" b="1" dirty="0" smtClean="0">
                <a:solidFill>
                  <a:srgbClr val="FF0066"/>
                </a:solidFill>
              </a:rPr>
              <a:t/>
            </a:r>
            <a:br>
              <a:rPr lang="ru-RU" sz="2800" b="1" dirty="0" smtClean="0">
                <a:solidFill>
                  <a:srgbClr val="FF0066"/>
                </a:solidFill>
              </a:rPr>
            </a:br>
            <a:r>
              <a:rPr lang="ru-RU" sz="2800" b="1" dirty="0" smtClean="0">
                <a:solidFill>
                  <a:srgbClr val="FF0066"/>
                </a:solidFill>
              </a:rPr>
              <a:t>№348 – 351  (в, г )</a:t>
            </a:r>
            <a:br>
              <a:rPr lang="ru-RU" sz="2800" b="1" dirty="0" smtClean="0">
                <a:solidFill>
                  <a:srgbClr val="FF0066"/>
                </a:solidFill>
              </a:rPr>
            </a:b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Подставьте вместо символа   *  такое число, чтобы графики заданных линейных функций  совпадали; установите, в каких случаях это задание некорректно: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46" y="1600200"/>
            <a:ext cx="6472254" cy="470916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№ 374     а) у =  *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+ 5   и  у =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+ 7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 б)  у = *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+ 8   и  у = 5х + 8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№ 375   а)    у =  8х +  *   и   у = 7х + 8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б)   у = 4,5х – *  и     у = 4,5х – *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>
            <p:ph idx="1"/>
          </p:nvPr>
        </p:nvGraphicFramePr>
        <p:xfrm>
          <a:off x="1928794" y="0"/>
          <a:ext cx="6839091" cy="6858000"/>
        </p:xfrm>
        <a:graphic>
          <a:graphicData uri="http://schemas.openxmlformats.org/presentationml/2006/ole">
            <p:oleObj spid="_x0000_s18434" name="Document" r:id="rId3" imgW="5167113" imgH="5181743" progId="Word.Document.8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285728"/>
            <a:ext cx="2357454" cy="928694"/>
          </a:xfrm>
        </p:spPr>
        <p:txBody>
          <a:bodyPr>
            <a:normAutofit fontScale="90000"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у=</a:t>
            </a:r>
            <a:r>
              <a:rPr lang="ru-RU" sz="2800" dirty="0" smtClean="0">
                <a:solidFill>
                  <a:schemeClr val="bg1"/>
                </a:solidFill>
              </a:rPr>
              <a:t> 3х + 4</a:t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у = 3х - 2 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chemeClr val="tx1"/>
                </a:solidFill>
              </a:rPr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600200"/>
            <a:ext cx="6972320" cy="470916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№ 302 (а, б)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№ 367 – 368 ( в, г)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№ 370 – 375 ( в, г)</a:t>
            </a:r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714348" y="428604"/>
          <a:ext cx="7786743" cy="5590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581"/>
                <a:gridCol w="2595581"/>
                <a:gridCol w="2595581"/>
              </a:tblGrid>
              <a:tr h="1357322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sz="3200" dirty="0" smtClean="0"/>
                        <a:t>Линейная функция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Алгебраическое условие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Геометрический вывод</a:t>
                      </a:r>
                      <a:endParaRPr lang="ru-RU" sz="2400" dirty="0"/>
                    </a:p>
                  </a:txBody>
                  <a:tcPr/>
                </a:tc>
              </a:tr>
              <a:tr h="1410901"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32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32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32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32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Прямые 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параллельны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41090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Прямые 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совпадают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41090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8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8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Прямые 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пересекаются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rot="5400000">
            <a:off x="4857752" y="2428868"/>
            <a:ext cx="357190" cy="214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3786182" y="5357826"/>
            <a:ext cx="285752" cy="1428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794" y="1214422"/>
            <a:ext cx="6557954" cy="514353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66"/>
                </a:solidFill>
              </a:rPr>
              <a:t>угловой </a:t>
            </a:r>
            <a:r>
              <a:rPr lang="ru-RU" dirty="0">
                <a:solidFill>
                  <a:srgbClr val="FF0066"/>
                </a:solidFill>
              </a:rPr>
              <a:t>коэффициент прямой, условие параллельности прямых.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357166"/>
            <a:ext cx="6400800" cy="107157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ТЕМА  УРОКА: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2900354" cy="1143000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Давайте узнаем имя одного математика, который ввел обозначение функций. Для этого ответим на вопросы (каждому графику соответствует своя буква):</a:t>
            </a:r>
            <a:endParaRPr lang="ru-RU" sz="1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600200"/>
            <a:ext cx="2928958" cy="4709160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b="1" dirty="0" smtClean="0">
                <a:solidFill>
                  <a:srgbClr val="FF0000"/>
                </a:solidFill>
              </a:rPr>
              <a:t>Эйлер</a:t>
            </a:r>
          </a:p>
          <a:p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7410" name="Picture 2" descr="E:\data\articles\53\5321\532165\img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0"/>
            <a:ext cx="4915491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500166" y="1428736"/>
            <a:ext cx="278608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sz="1600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sz="1600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sz="1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1)Какой график функции лишний? Почему?</a:t>
            </a:r>
          </a:p>
          <a:p>
            <a:r>
              <a:rPr lang="ru-RU" sz="1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2)На каком рисунке изображен график прямой пропорциональности? Почему?</a:t>
            </a:r>
          </a:p>
          <a:p>
            <a:r>
              <a:rPr lang="ru-RU" sz="1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3)На каком рисунке у графика функции отрицательный угловой коэффициент?</a:t>
            </a:r>
          </a:p>
          <a:p>
            <a:r>
              <a:rPr lang="ru-RU" sz="1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4)На каком положительный? </a:t>
            </a:r>
          </a:p>
          <a:p>
            <a:r>
              <a:rPr lang="ru-RU" sz="1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5)На каком чертеже прямая параллельна оси абсцисс?</a:t>
            </a:r>
            <a:endParaRPr lang="ru-RU" sz="16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106501" y="0"/>
          <a:ext cx="7037499" cy="7031026"/>
        </p:xfrm>
        <a:graphic>
          <a:graphicData uri="http://schemas.openxmlformats.org/presentationml/2006/ole">
            <p:oleObj spid="_x0000_s1026" name="Document" r:id="rId3" imgW="5177936" imgH="5174058" progId="Word.Document.8">
              <p:embed/>
            </p:oleObj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57422" y="285728"/>
            <a:ext cx="2786082" cy="114300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Проверка домашнего задания</a:t>
            </a: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000232" y="1600200"/>
            <a:ext cx="6686568" cy="470916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      </a:t>
            </a: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sz="5100" dirty="0" smtClean="0"/>
              <a:t>Ь     </a:t>
            </a:r>
            <a:r>
              <a:rPr lang="en-US" sz="5100" dirty="0" smtClean="0"/>
              <a:t>  </a:t>
            </a:r>
            <a:r>
              <a:rPr lang="en-US" sz="51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y= 2x +4  </a:t>
            </a:r>
          </a:p>
          <a:p>
            <a:pPr>
              <a:buNone/>
            </a:pPr>
            <a:r>
              <a:rPr lang="en-US" sz="51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</a:t>
            </a:r>
            <a:r>
              <a:rPr lang="en-US" sz="5100" b="1" dirty="0" smtClean="0">
                <a:solidFill>
                  <a:srgbClr val="FF0000"/>
                </a:solidFill>
              </a:rPr>
              <a:t>y = 2x   </a:t>
            </a:r>
          </a:p>
          <a:p>
            <a:pPr>
              <a:buNone/>
            </a:pPr>
            <a:r>
              <a:rPr lang="en-US" sz="5100" b="1" dirty="0" smtClean="0">
                <a:solidFill>
                  <a:srgbClr val="7030A0"/>
                </a:solidFill>
              </a:rPr>
              <a:t>          y = 2x – 3</a:t>
            </a:r>
            <a:endParaRPr lang="ru-RU" sz="5100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6500" b="1" dirty="0" smtClean="0">
                <a:solidFill>
                  <a:srgbClr val="7030A0"/>
                </a:solidFill>
              </a:rPr>
              <a:t>  </a:t>
            </a:r>
            <a:r>
              <a:rPr lang="ru-RU" sz="9800" b="1" dirty="0" smtClean="0">
                <a:solidFill>
                  <a:srgbClr val="FF0000"/>
                </a:solidFill>
              </a:rPr>
              <a:t>Вывод: </a:t>
            </a:r>
          </a:p>
          <a:p>
            <a:pPr>
              <a:buNone/>
            </a:pPr>
            <a:r>
              <a:rPr lang="ru-RU" sz="9800" b="1" dirty="0" smtClean="0">
                <a:solidFill>
                  <a:srgbClr val="FF0000"/>
                </a:solidFill>
              </a:rPr>
              <a:t>   если угловые коэффициенты равны, то прямые  параллельны</a:t>
            </a:r>
            <a:r>
              <a:rPr lang="en-US" sz="9800" b="1" dirty="0" smtClean="0">
                <a:solidFill>
                  <a:srgbClr val="FF0000"/>
                </a:solidFill>
              </a:rPr>
              <a:t> </a:t>
            </a:r>
            <a:endParaRPr lang="ru-RU" sz="9800" b="1" dirty="0">
              <a:solidFill>
                <a:srgbClr val="FF0000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1750199" y="1821645"/>
            <a:ext cx="6072230" cy="31432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2571736" y="1928802"/>
            <a:ext cx="5929354" cy="292895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3143240" y="1928802"/>
            <a:ext cx="5929354" cy="292895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0760" y="274638"/>
            <a:ext cx="2686040" cy="11430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428860" y="0"/>
          <a:ext cx="6864314" cy="6858000"/>
        </p:xfrm>
        <a:graphic>
          <a:graphicData uri="http://schemas.openxmlformats.org/presentationml/2006/ole">
            <p:oleObj spid="_x0000_s15362" name="Document" r:id="rId3" imgW="5167113" imgH="5181743" progId="Word.Document.8">
              <p:embed/>
            </p:oleObj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28" y="0"/>
            <a:ext cx="4143372" cy="3071810"/>
          </a:xfrm>
        </p:spPr>
        <p:txBody>
          <a:bodyPr>
            <a:normAutofit fontScale="25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                                              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                                                   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         </a:t>
            </a:r>
          </a:p>
          <a:p>
            <a:pPr>
              <a:buNone/>
            </a:pPr>
            <a:r>
              <a:rPr lang="ru-RU" sz="8600" b="1" dirty="0" smtClean="0">
                <a:solidFill>
                  <a:schemeClr val="accent4">
                    <a:lumMod val="50000"/>
                  </a:schemeClr>
                </a:solidFill>
              </a:rPr>
              <a:t>                      </a:t>
            </a:r>
            <a:r>
              <a:rPr lang="ru-RU" sz="8600" b="1" dirty="0" smtClean="0">
                <a:solidFill>
                  <a:srgbClr val="7030A0"/>
                </a:solidFill>
              </a:rPr>
              <a:t>Вывод:</a:t>
            </a:r>
          </a:p>
          <a:p>
            <a:pPr>
              <a:buNone/>
            </a:pPr>
            <a:r>
              <a:rPr lang="ru-RU" sz="12800" b="1" dirty="0" smtClean="0">
                <a:solidFill>
                  <a:srgbClr val="7030A0"/>
                </a:solidFill>
              </a:rPr>
              <a:t>Прямые  </a:t>
            </a:r>
            <a:r>
              <a:rPr lang="en-US" sz="12800" b="1" dirty="0" smtClean="0">
                <a:solidFill>
                  <a:srgbClr val="7030A0"/>
                </a:solidFill>
              </a:rPr>
              <a:t>y</a:t>
            </a:r>
            <a:r>
              <a:rPr lang="ru-RU" sz="12800" b="1" dirty="0" smtClean="0">
                <a:solidFill>
                  <a:srgbClr val="7030A0"/>
                </a:solidFill>
              </a:rPr>
              <a:t> = </a:t>
            </a:r>
            <a:r>
              <a:rPr lang="en-US" sz="12800" b="1" dirty="0" smtClean="0">
                <a:solidFill>
                  <a:srgbClr val="7030A0"/>
                </a:solidFill>
              </a:rPr>
              <a:t>k</a:t>
            </a:r>
            <a:r>
              <a:rPr lang="ru-RU" sz="12800" b="1" baseline="-25000" dirty="0" smtClean="0">
                <a:solidFill>
                  <a:srgbClr val="7030A0"/>
                </a:solidFill>
              </a:rPr>
              <a:t>1</a:t>
            </a:r>
            <a:r>
              <a:rPr lang="en-US" sz="12800" b="1" dirty="0" smtClean="0">
                <a:solidFill>
                  <a:srgbClr val="7030A0"/>
                </a:solidFill>
              </a:rPr>
              <a:t>x</a:t>
            </a:r>
            <a:r>
              <a:rPr lang="ru-RU" sz="12800" b="1" dirty="0" smtClean="0">
                <a:solidFill>
                  <a:srgbClr val="7030A0"/>
                </a:solidFill>
              </a:rPr>
              <a:t> + </a:t>
            </a:r>
            <a:r>
              <a:rPr lang="en-US" sz="12800" b="1" dirty="0" smtClean="0">
                <a:solidFill>
                  <a:srgbClr val="7030A0"/>
                </a:solidFill>
              </a:rPr>
              <a:t>m u y</a:t>
            </a:r>
            <a:r>
              <a:rPr lang="ru-RU" sz="12800" b="1" dirty="0" smtClean="0">
                <a:solidFill>
                  <a:srgbClr val="7030A0"/>
                </a:solidFill>
              </a:rPr>
              <a:t> = </a:t>
            </a:r>
            <a:r>
              <a:rPr lang="en-US" sz="12800" b="1" dirty="0" smtClean="0">
                <a:solidFill>
                  <a:srgbClr val="7030A0"/>
                </a:solidFill>
              </a:rPr>
              <a:t>k</a:t>
            </a:r>
            <a:r>
              <a:rPr lang="ru-RU" sz="12800" b="1" baseline="-25000" dirty="0" smtClean="0">
                <a:solidFill>
                  <a:srgbClr val="7030A0"/>
                </a:solidFill>
              </a:rPr>
              <a:t>2</a:t>
            </a:r>
            <a:r>
              <a:rPr lang="en-US" sz="12800" b="1" dirty="0" smtClean="0">
                <a:solidFill>
                  <a:srgbClr val="7030A0"/>
                </a:solidFill>
              </a:rPr>
              <a:t>x</a:t>
            </a:r>
            <a:r>
              <a:rPr lang="ru-RU" sz="12800" b="1" dirty="0" smtClean="0">
                <a:solidFill>
                  <a:srgbClr val="7030A0"/>
                </a:solidFill>
              </a:rPr>
              <a:t> + </a:t>
            </a:r>
            <a:r>
              <a:rPr lang="en-US" sz="12800" b="1" dirty="0" smtClean="0">
                <a:solidFill>
                  <a:srgbClr val="7030A0"/>
                </a:solidFill>
              </a:rPr>
              <a:t>m</a:t>
            </a:r>
            <a:r>
              <a:rPr lang="ru-RU" sz="12800" b="1" dirty="0" smtClean="0">
                <a:solidFill>
                  <a:srgbClr val="7030A0"/>
                </a:solidFill>
              </a:rPr>
              <a:t>,    </a:t>
            </a:r>
          </a:p>
          <a:p>
            <a:pPr>
              <a:buNone/>
            </a:pPr>
            <a:r>
              <a:rPr lang="ru-RU" sz="12800" b="1" dirty="0" smtClean="0">
                <a:solidFill>
                  <a:srgbClr val="7030A0"/>
                </a:solidFill>
              </a:rPr>
              <a:t>     где </a:t>
            </a:r>
            <a:r>
              <a:rPr lang="en-US" sz="12800" b="1" dirty="0" smtClean="0">
                <a:solidFill>
                  <a:srgbClr val="7030A0"/>
                </a:solidFill>
              </a:rPr>
              <a:t>k</a:t>
            </a:r>
            <a:r>
              <a:rPr lang="ru-RU" sz="12800" b="1" baseline="-25000" dirty="0" smtClean="0">
                <a:solidFill>
                  <a:srgbClr val="7030A0"/>
                </a:solidFill>
              </a:rPr>
              <a:t>1</a:t>
            </a:r>
            <a:r>
              <a:rPr lang="ru-RU" sz="12800" b="1" dirty="0" smtClean="0">
                <a:solidFill>
                  <a:srgbClr val="7030A0"/>
                </a:solidFill>
              </a:rPr>
              <a:t> = </a:t>
            </a:r>
            <a:r>
              <a:rPr lang="en-US" sz="12800" b="1" dirty="0" smtClean="0">
                <a:solidFill>
                  <a:srgbClr val="7030A0"/>
                </a:solidFill>
              </a:rPr>
              <a:t>k</a:t>
            </a:r>
            <a:r>
              <a:rPr lang="ru-RU" sz="12800" b="1" baseline="-25000" dirty="0" smtClean="0">
                <a:solidFill>
                  <a:srgbClr val="7030A0"/>
                </a:solidFill>
              </a:rPr>
              <a:t>2</a:t>
            </a:r>
            <a:r>
              <a:rPr lang="ru-RU" sz="12800" b="1" dirty="0" smtClean="0">
                <a:solidFill>
                  <a:srgbClr val="7030A0"/>
                </a:solidFill>
              </a:rPr>
              <a:t>  ,</a:t>
            </a:r>
          </a:p>
          <a:p>
            <a:pPr>
              <a:buNone/>
            </a:pPr>
            <a:r>
              <a:rPr lang="ru-RU" sz="12800" b="1" dirty="0" smtClean="0">
                <a:solidFill>
                  <a:srgbClr val="7030A0"/>
                </a:solidFill>
              </a:rPr>
              <a:t>   пересекаются в точке ( 0; </a:t>
            </a:r>
            <a:r>
              <a:rPr lang="en-US" sz="12800" b="1" dirty="0" smtClean="0">
                <a:solidFill>
                  <a:srgbClr val="7030A0"/>
                </a:solidFill>
              </a:rPr>
              <a:t>m</a:t>
            </a:r>
            <a:r>
              <a:rPr lang="ru-RU" sz="12800" b="1" dirty="0" smtClean="0">
                <a:solidFill>
                  <a:srgbClr val="7030A0"/>
                </a:solidFill>
              </a:rPr>
              <a:t> )</a:t>
            </a:r>
          </a:p>
          <a:p>
            <a:pPr>
              <a:buNone/>
            </a:pPr>
            <a:endParaRPr lang="ru-RU" sz="3200" b="1" dirty="0" smtClean="0">
              <a:solidFill>
                <a:srgbClr val="7030A0"/>
              </a:solidFill>
            </a:endParaRPr>
          </a:p>
          <a:p>
            <a:endParaRPr lang="ru-RU" sz="3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           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4750595" y="2178835"/>
            <a:ext cx="4071966" cy="40005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1464447" y="1821645"/>
            <a:ext cx="5857916" cy="292895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6786578" y="1785926"/>
            <a:ext cx="357190" cy="285752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58016" y="4572008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</a:p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 rot="18667043">
            <a:off x="5429994" y="4245341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</a:rPr>
              <a:t>у=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х</a:t>
            </a:r>
            <a:r>
              <a:rPr lang="ru-RU" sz="2400" b="1" dirty="0" smtClean="0">
                <a:solidFill>
                  <a:srgbClr val="FF0000"/>
                </a:solidFill>
              </a:rPr>
              <a:t> – 4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3620964">
            <a:off x="3491538" y="2010572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>
                <a:solidFill>
                  <a:schemeClr val="tx2">
                    <a:lumMod val="10000"/>
                  </a:schemeClr>
                </a:solidFill>
              </a:rPr>
              <a:t>у=</a:t>
            </a:r>
            <a:r>
              <a:rPr lang="ru-RU" sz="2000" b="1" dirty="0" smtClean="0">
                <a:solidFill>
                  <a:schemeClr val="tx2">
                    <a:lumMod val="10000"/>
                  </a:schemeClr>
                </a:solidFill>
              </a:rPr>
              <a:t> – 2х – 4  </a:t>
            </a:r>
            <a:endParaRPr lang="ru-RU" sz="20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357257" y="357166"/>
          <a:ext cx="7786743" cy="5590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581"/>
                <a:gridCol w="2595581"/>
                <a:gridCol w="2595581"/>
              </a:tblGrid>
              <a:tr h="1357322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sz="3200" dirty="0" smtClean="0"/>
                        <a:t>Линейная функция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Алгебраическое условие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r>
                        <a:rPr lang="ru-RU" sz="2400" dirty="0" smtClean="0"/>
                        <a:t>Геометрический вывод</a:t>
                      </a:r>
                      <a:endParaRPr lang="ru-RU" sz="2400" dirty="0"/>
                    </a:p>
                  </a:txBody>
                  <a:tcPr/>
                </a:tc>
              </a:tr>
              <a:tr h="1410901"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32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32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3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32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32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Прямые 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параллельны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41090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24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Прямые 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совпадают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41090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8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2800" b="1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Прямые 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ru-RU" sz="1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пересекаются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rot="5400000">
            <a:off x="5500694" y="2428868"/>
            <a:ext cx="357190" cy="214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4429124" y="5286388"/>
            <a:ext cx="285752" cy="1428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1143000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Не выполняя построения, установите взаимное расположение графиков линейных функций: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70" y="1600200"/>
            <a:ext cx="6615130" cy="470916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№ 367      а)  у = 2х  и у = 2х – 4 </a:t>
            </a:r>
          </a:p>
          <a:p>
            <a:pPr>
              <a:buNone/>
            </a:pPr>
            <a:r>
              <a:rPr lang="ru-RU" b="1" dirty="0" smtClean="0"/>
              <a:t>           </a:t>
            </a:r>
            <a:r>
              <a:rPr lang="ru-RU" b="1" dirty="0" err="1" smtClean="0"/>
              <a:t>Ответ:_________________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       б) </a:t>
            </a:r>
            <a:r>
              <a:rPr lang="ru-RU" b="1" dirty="0" err="1" smtClean="0"/>
              <a:t>у=</a:t>
            </a:r>
            <a:r>
              <a:rPr lang="ru-RU" b="1" dirty="0" smtClean="0"/>
              <a:t> </a:t>
            </a:r>
            <a:r>
              <a:rPr lang="ru-RU" b="1" dirty="0" err="1" smtClean="0"/>
              <a:t>х</a:t>
            </a:r>
            <a:r>
              <a:rPr lang="ru-RU" b="1" dirty="0" smtClean="0"/>
              <a:t> +3 и у = 2х – 1</a:t>
            </a:r>
          </a:p>
          <a:p>
            <a:pPr>
              <a:buNone/>
            </a:pPr>
            <a:r>
              <a:rPr lang="ru-RU" dirty="0" smtClean="0"/>
              <a:t>            Ответ:   ___________________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№  368 </a:t>
            </a:r>
            <a:r>
              <a:rPr lang="ru-RU" dirty="0" smtClean="0">
                <a:solidFill>
                  <a:schemeClr val="bg1"/>
                </a:solidFill>
              </a:rPr>
              <a:t>       а</a:t>
            </a:r>
            <a:r>
              <a:rPr lang="ru-RU" b="1" dirty="0" smtClean="0">
                <a:solidFill>
                  <a:schemeClr val="bg1"/>
                </a:solidFill>
              </a:rPr>
              <a:t>)  у = 0,5х + 8 и у =   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+ 8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 </a:t>
            </a:r>
            <a:r>
              <a:rPr lang="ru-RU" b="1" dirty="0" err="1" smtClean="0">
                <a:solidFill>
                  <a:schemeClr val="bg1"/>
                </a:solidFill>
              </a:rPr>
              <a:t>Ответ:_________________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       б)  у =     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– 2</a:t>
            </a:r>
          </a:p>
          <a:p>
            <a:pPr>
              <a:buNone/>
            </a:pP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              Ответ :__________________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3643314"/>
            <a:ext cx="152400" cy="619125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4643446"/>
            <a:ext cx="357190" cy="730617"/>
          </a:xfrm>
          <a:prstGeom prst="rect">
            <a:avLst/>
          </a:prstGeom>
          <a:noFill/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Подставьте вместо символа   </a:t>
            </a: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</a:rPr>
              <a:t>*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 такое число, чтобы графики заданных линейных функций были параллельны: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600200"/>
            <a:ext cx="6829444" cy="470916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№ 370  а) у = 8х + 12  и  у = * 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– 3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 б) у =  * 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– 4   и у = 5 + 6х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№ 371   а) у =  *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+ 5    и  у = * 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+ 7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 б) у = 45х – 9  и  у = 45х +  *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accent1">
                    <a:lumMod val="50000"/>
                  </a:schemeClr>
                </a:solidFill>
              </a:rPr>
              <a:t>Подставьте вместо символа   *  такое число, чтобы графики заданных линейных функций были  пересекались:</a:t>
            </a: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600200"/>
            <a:ext cx="6829444" cy="470916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№  372    а) у = 6х + 1   и у =  * 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– 3 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   б)  у =  * 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+ 5  и у = 9х – 1 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№ 373     а)   у = 2х +  *    и  у =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–   *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    б)   у =  *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– 1     и  у = * </a:t>
            </a:r>
            <a:r>
              <a:rPr lang="ru-RU" b="1" dirty="0" err="1" smtClean="0">
                <a:solidFill>
                  <a:schemeClr val="bg1"/>
                </a:solidFill>
              </a:rPr>
              <a:t>х</a:t>
            </a:r>
            <a:r>
              <a:rPr lang="ru-RU" b="1" dirty="0" smtClean="0">
                <a:solidFill>
                  <a:schemeClr val="bg1"/>
                </a:solidFill>
              </a:rPr>
              <a:t> + 3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265</TotalTime>
  <Words>737</Words>
  <Application>Microsoft Office PowerPoint</Application>
  <PresentationFormat>Экран (4:3)</PresentationFormat>
  <Paragraphs>123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Апекс</vt:lpstr>
      <vt:lpstr>Document</vt:lpstr>
      <vt:lpstr>Домашнее задание:</vt:lpstr>
      <vt:lpstr>угловой коэффициент прямой, условие параллельности прямых.</vt:lpstr>
      <vt:lpstr>Давайте узнаем имя одного математика, который ввел обозначение функций. Для этого ответим на вопросы (каждому графику соответствует своя буква):</vt:lpstr>
      <vt:lpstr>Проверка домашнего задания</vt:lpstr>
      <vt:lpstr>Слайд 5</vt:lpstr>
      <vt:lpstr>Слайд 6</vt:lpstr>
      <vt:lpstr>Не выполняя построения, установите взаимное расположение графиков линейных функций:</vt:lpstr>
      <vt:lpstr>Подставьте вместо символа   *  такое число, чтобы графики заданных линейных функций были параллельны:</vt:lpstr>
      <vt:lpstr>Подставьте вместо символа   *  такое число, чтобы графики заданных линейных функций были  пересекались:</vt:lpstr>
      <vt:lpstr>Подставьте вместо символа   *  такое число, чтобы графики заданных линейных функций  совпадали; установите, в каких случаях это задание некорректно:</vt:lpstr>
      <vt:lpstr>у= 3х + 4 у = 3х - 2 </vt:lpstr>
      <vt:lpstr>Домашнее задание: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Уравнение прямой, угловой коэффициент прямой, условие параллельности прямых.</dc:title>
  <dc:creator>Admin</dc:creator>
  <cp:lastModifiedBy>СОШ75</cp:lastModifiedBy>
  <cp:revision>38</cp:revision>
  <dcterms:created xsi:type="dcterms:W3CDTF">2010-06-29T16:41:15Z</dcterms:created>
  <dcterms:modified xsi:type="dcterms:W3CDTF">2011-01-31T14:00:00Z</dcterms:modified>
</cp:coreProperties>
</file>