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7" r:id="rId3"/>
    <p:sldId id="256" r:id="rId4"/>
    <p:sldId id="259" r:id="rId5"/>
    <p:sldId id="278" r:id="rId6"/>
    <p:sldId id="280" r:id="rId7"/>
    <p:sldId id="275" r:id="rId8"/>
    <p:sldId id="264" r:id="rId9"/>
    <p:sldId id="279" r:id="rId10"/>
    <p:sldId id="268" r:id="rId11"/>
    <p:sldId id="269" r:id="rId12"/>
    <p:sldId id="281" r:id="rId13"/>
    <p:sldId id="270" r:id="rId14"/>
    <p:sldId id="27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E59BD7"/>
    <a:srgbClr val="DF85CE"/>
    <a:srgbClr val="D86AC3"/>
    <a:srgbClr val="CA36AE"/>
    <a:srgbClr val="12B4EE"/>
    <a:srgbClr val="186FAA"/>
    <a:srgbClr val="DD1DC6"/>
    <a:srgbClr val="D60093"/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image" Target="../media/image2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A2AC46-9CAB-483C-A79D-EE0202C43F9A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A262B83-2CF7-468B-B7DA-136332C9A855}">
      <dgm:prSet phldrT="[Текст]" custT="1"/>
      <dgm:sp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0" dirty="0" smtClean="0">
              <a:solidFill>
                <a:srgbClr val="9900CC"/>
              </a:solidFill>
            </a:rPr>
            <a:t>для учащихся начальной, средней  школы и их родителей — </a:t>
          </a:r>
          <a:r>
            <a:rPr lang="ru-RU" sz="1600" b="0" u="sng" dirty="0" smtClean="0">
              <a:solidFill>
                <a:srgbClr val="9900CC"/>
              </a:solidFill>
            </a:rPr>
            <a:t>образ классного руководителя</a:t>
          </a:r>
          <a:endParaRPr lang="ru-RU" sz="1600" b="0" dirty="0" smtClean="0">
            <a:solidFill>
              <a:srgbClr val="9900CC"/>
            </a:solidFill>
          </a:endParaRPr>
        </a:p>
        <a:p>
          <a:pPr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dirty="0"/>
        </a:p>
      </dgm:t>
    </dgm:pt>
    <dgm:pt modelId="{C186AA31-CA96-4A16-BEA3-82605F39D9ED}" type="parTrans" cxnId="{C440D87B-DBE5-4842-BA9B-F71840715715}">
      <dgm:prSet/>
      <dgm:spPr/>
      <dgm:t>
        <a:bodyPr/>
        <a:lstStyle/>
        <a:p>
          <a:endParaRPr lang="ru-RU"/>
        </a:p>
      </dgm:t>
    </dgm:pt>
    <dgm:pt modelId="{2E369953-E416-4685-BF70-F0C83DC1521D}" type="sibTrans" cxnId="{C440D87B-DBE5-4842-BA9B-F71840715715}">
      <dgm:prSet/>
      <dgm:spPr/>
      <dgm:t>
        <a:bodyPr/>
        <a:lstStyle/>
        <a:p>
          <a:endParaRPr lang="ru-RU"/>
        </a:p>
      </dgm:t>
    </dgm:pt>
    <dgm:pt modelId="{001D64D0-2AC3-4FBA-87D8-5E37B2C34B8A}">
      <dgm:prSet phldrT="[Текст]" phldr="1"/>
      <dgm:spPr/>
      <dgm:t>
        <a:bodyPr/>
        <a:lstStyle/>
        <a:p>
          <a:endParaRPr lang="ru-RU"/>
        </a:p>
      </dgm:t>
    </dgm:pt>
    <dgm:pt modelId="{21E5A162-3B91-4305-A890-09EE9AD077CA}" type="parTrans" cxnId="{1D492CF4-3EE5-4885-B296-0EFF342390F6}">
      <dgm:prSet/>
      <dgm:spPr/>
      <dgm:t>
        <a:bodyPr/>
        <a:lstStyle/>
        <a:p>
          <a:endParaRPr lang="ru-RU"/>
        </a:p>
      </dgm:t>
    </dgm:pt>
    <dgm:pt modelId="{A7EBEC38-0288-4FD8-818D-37FBD584359B}" type="sibTrans" cxnId="{1D492CF4-3EE5-4885-B296-0EFF342390F6}">
      <dgm:prSet/>
      <dgm:spPr/>
      <dgm:t>
        <a:bodyPr/>
        <a:lstStyle/>
        <a:p>
          <a:endParaRPr lang="ru-RU"/>
        </a:p>
      </dgm:t>
    </dgm:pt>
    <dgm:pt modelId="{2A246237-61E2-4706-A6C4-5A364C322A3F}">
      <dgm:prSet phldrT="[Текст]" phldr="1"/>
      <dgm:spPr/>
      <dgm:t>
        <a:bodyPr/>
        <a:lstStyle/>
        <a:p>
          <a:endParaRPr lang="ru-RU"/>
        </a:p>
      </dgm:t>
    </dgm:pt>
    <dgm:pt modelId="{15DA1451-1AD0-4D45-8F82-5B225A0AEE60}" type="parTrans" cxnId="{F56A38B3-0BE8-4394-A158-8471755BB79E}">
      <dgm:prSet/>
      <dgm:spPr/>
      <dgm:t>
        <a:bodyPr/>
        <a:lstStyle/>
        <a:p>
          <a:endParaRPr lang="ru-RU"/>
        </a:p>
      </dgm:t>
    </dgm:pt>
    <dgm:pt modelId="{F3DE63E3-4132-4018-8D73-603FB4E82CCB}" type="sibTrans" cxnId="{F56A38B3-0BE8-4394-A158-8471755BB79E}">
      <dgm:prSet/>
      <dgm:spPr/>
      <dgm:t>
        <a:bodyPr/>
        <a:lstStyle/>
        <a:p>
          <a:endParaRPr lang="ru-RU"/>
        </a:p>
      </dgm:t>
    </dgm:pt>
    <dgm:pt modelId="{7F91E1D8-845B-42B4-B59B-C31B474D917B}">
      <dgm:prSet phldrT="[Текст]" phldr="1"/>
      <dgm:spPr/>
      <dgm:t>
        <a:bodyPr/>
        <a:lstStyle/>
        <a:p>
          <a:endParaRPr lang="ru-RU"/>
        </a:p>
      </dgm:t>
    </dgm:pt>
    <dgm:pt modelId="{30407A6A-A2EC-4586-8688-AAB7B8471C1A}" type="parTrans" cxnId="{797280A4-74AA-43B9-8928-48B76436C652}">
      <dgm:prSet/>
      <dgm:spPr/>
      <dgm:t>
        <a:bodyPr/>
        <a:lstStyle/>
        <a:p>
          <a:endParaRPr lang="ru-RU"/>
        </a:p>
      </dgm:t>
    </dgm:pt>
    <dgm:pt modelId="{2CB8C372-5B69-4A54-B263-D45F0CC3E921}" type="sibTrans" cxnId="{797280A4-74AA-43B9-8928-48B76436C652}">
      <dgm:prSet/>
      <dgm:spPr/>
      <dgm:t>
        <a:bodyPr/>
        <a:lstStyle/>
        <a:p>
          <a:endParaRPr lang="ru-RU"/>
        </a:p>
      </dgm:t>
    </dgm:pt>
    <dgm:pt modelId="{0CC0F431-56AD-401A-BB18-A74DFDD4495F}">
      <dgm:prSet custT="1"/>
      <dgm:sp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dirty="0" smtClean="0">
              <a:solidFill>
                <a:srgbClr val="9900CC"/>
              </a:solidFill>
            </a:rPr>
            <a:t>для старшеклассников — образ учителя-предметника и образ директора</a:t>
          </a:r>
        </a:p>
        <a:p>
          <a:pPr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dirty="0" smtClean="0">
            <a:solidFill>
              <a:srgbClr val="9900CC"/>
            </a:solidFill>
          </a:endParaRPr>
        </a:p>
      </dgm:t>
    </dgm:pt>
    <dgm:pt modelId="{96CB9067-E05E-451A-A11E-50BAB56A6F4F}" type="parTrans" cxnId="{2FA2F047-B104-4613-8A2F-EECE96867869}">
      <dgm:prSet/>
      <dgm:spPr/>
      <dgm:t>
        <a:bodyPr/>
        <a:lstStyle/>
        <a:p>
          <a:endParaRPr lang="ru-RU"/>
        </a:p>
      </dgm:t>
    </dgm:pt>
    <dgm:pt modelId="{DF1201D1-91DB-4147-B8F1-D3E00420E101}" type="sibTrans" cxnId="{2FA2F047-B104-4613-8A2F-EECE96867869}">
      <dgm:prSet/>
      <dgm:spPr/>
      <dgm:t>
        <a:bodyPr/>
        <a:lstStyle/>
        <a:p>
          <a:endParaRPr lang="ru-RU"/>
        </a:p>
      </dgm:t>
    </dgm:pt>
    <dgm:pt modelId="{7210C91C-63A3-406A-8DFA-7D2F1E320E1C}">
      <dgm:prSet custT="1"/>
      <dgm:sp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dgm:spPr>
      <dgm:t>
        <a:bodyPr/>
        <a:lstStyle/>
        <a:p>
          <a:r>
            <a:rPr lang="ru-RU" sz="1600" dirty="0" smtClean="0">
              <a:solidFill>
                <a:srgbClr val="9900CC"/>
              </a:solidFill>
            </a:rPr>
            <a:t>для родителей детей с ослабленным здоровьем — комфортность школьной сред</a:t>
          </a:r>
          <a:r>
            <a:rPr lang="ru-RU" sz="1600" dirty="0" smtClean="0">
              <a:solidFill>
                <a:srgbClr val="9900FF"/>
              </a:solidFill>
            </a:rPr>
            <a:t>ы</a:t>
          </a:r>
          <a:endParaRPr lang="ru-RU" sz="1600" dirty="0" smtClean="0">
            <a:solidFill>
              <a:srgbClr val="9900CC"/>
            </a:solidFill>
          </a:endParaRPr>
        </a:p>
      </dgm:t>
    </dgm:pt>
    <dgm:pt modelId="{AB6A1D4B-8718-4185-805D-2C6BEC7667BC}" type="parTrans" cxnId="{0D629349-4957-484C-96DA-36B481FE588B}">
      <dgm:prSet/>
      <dgm:spPr/>
      <dgm:t>
        <a:bodyPr/>
        <a:lstStyle/>
        <a:p>
          <a:endParaRPr lang="ru-RU"/>
        </a:p>
      </dgm:t>
    </dgm:pt>
    <dgm:pt modelId="{5269FA8E-242A-4CE7-A843-5D67587037A3}" type="sibTrans" cxnId="{0D629349-4957-484C-96DA-36B481FE588B}">
      <dgm:prSet/>
      <dgm:spPr/>
      <dgm:t>
        <a:bodyPr/>
        <a:lstStyle/>
        <a:p>
          <a:endParaRPr lang="ru-RU"/>
        </a:p>
      </dgm:t>
    </dgm:pt>
    <dgm:pt modelId="{66625E74-54BD-4893-B4F6-8EA03631C86D}">
      <dgm:prSet custT="1"/>
      <dgm:sp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</dgm:spPr>
      <dgm:t>
        <a:bodyPr/>
        <a:lstStyle/>
        <a:p>
          <a:r>
            <a:rPr lang="ru-RU" sz="1600" dirty="0" smtClean="0">
              <a:solidFill>
                <a:srgbClr val="9900CC"/>
              </a:solidFill>
            </a:rPr>
            <a:t>для родителей с высшим образованием — представление о качестве образования и стиле работы школы</a:t>
          </a:r>
        </a:p>
      </dgm:t>
    </dgm:pt>
    <dgm:pt modelId="{BB5DD0B6-9E48-4CD9-A6C0-6E732F744BE4}" type="parTrans" cxnId="{D8134EDA-F420-476C-B3CD-0206C305E7C7}">
      <dgm:prSet/>
      <dgm:spPr/>
      <dgm:t>
        <a:bodyPr/>
        <a:lstStyle/>
        <a:p>
          <a:endParaRPr lang="ru-RU"/>
        </a:p>
      </dgm:t>
    </dgm:pt>
    <dgm:pt modelId="{C0FA7BA9-2D13-4E63-B06F-2C60199FB22E}" type="sibTrans" cxnId="{D8134EDA-F420-476C-B3CD-0206C305E7C7}">
      <dgm:prSet/>
      <dgm:spPr/>
      <dgm:t>
        <a:bodyPr/>
        <a:lstStyle/>
        <a:p>
          <a:endParaRPr lang="ru-RU"/>
        </a:p>
      </dgm:t>
    </dgm:pt>
    <dgm:pt modelId="{030558AE-2323-45DC-8651-98D609CFB241}" type="pres">
      <dgm:prSet presAssocID="{0CA2AC46-9CAB-483C-A79D-EE0202C43F9A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4B7E389-CE36-4A4C-B812-B87FF6B8C32E}" type="pres">
      <dgm:prSet presAssocID="{0CA2AC46-9CAB-483C-A79D-EE0202C43F9A}" presName="diamond" presStyleLbl="bgShp" presStyleIdx="0" presStyleCnt="1" custScaleX="110388" custLinFactNeighborX="-732" custLinFactNeighborY="0"/>
      <dgm:spPr/>
    </dgm:pt>
    <dgm:pt modelId="{D549D7B4-292E-4224-B8CB-20DE6B08E37D}" type="pres">
      <dgm:prSet presAssocID="{0CA2AC46-9CAB-483C-A79D-EE0202C43F9A}" presName="quad1" presStyleLbl="node1" presStyleIdx="0" presStyleCnt="4" custScaleX="126638" custScaleY="117656" custLinFactNeighborX="-12915" custLinFactNeighborY="222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E675BA-29CF-4703-B4C7-466C6E4581B3}" type="pres">
      <dgm:prSet presAssocID="{0CA2AC46-9CAB-483C-A79D-EE0202C43F9A}" presName="quad2" presStyleLbl="node1" presStyleIdx="1" presStyleCnt="4" custScaleX="120504" custScaleY="11320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D0F9F0-A963-451E-A97B-41C522ED8871}" type="pres">
      <dgm:prSet presAssocID="{0CA2AC46-9CAB-483C-A79D-EE0202C43F9A}" presName="quad3" presStyleLbl="node1" presStyleIdx="2" presStyleCnt="4" custScaleX="125831" custScaleY="108768" custLinFactNeighborX="-8879" custLinFactNeighborY="552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CA96EC-2C17-4577-B43B-858089F48A38}" type="pres">
      <dgm:prSet presAssocID="{0CA2AC46-9CAB-483C-A79D-EE0202C43F9A}" presName="quad4" presStyleLbl="node1" presStyleIdx="3" presStyleCnt="4" custScaleX="120504" custScaleY="106495" custLinFactNeighborX="5074" custLinFactNeighborY="438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56A38B3-0BE8-4394-A158-8471755BB79E}" srcId="{0CA2AC46-9CAB-483C-A79D-EE0202C43F9A}" destId="{2A246237-61E2-4706-A6C4-5A364C322A3F}" srcOrd="5" destOrd="0" parTransId="{15DA1451-1AD0-4D45-8F82-5B225A0AEE60}" sibTransId="{F3DE63E3-4132-4018-8D73-603FB4E82CCB}"/>
    <dgm:cxn modelId="{21355D81-6247-4542-A675-3E94229C7E1B}" type="presOf" srcId="{0CC0F431-56AD-401A-BB18-A74DFDD4495F}" destId="{F4E675BA-29CF-4703-B4C7-466C6E4581B3}" srcOrd="0" destOrd="0" presId="urn:microsoft.com/office/officeart/2005/8/layout/matrix3"/>
    <dgm:cxn modelId="{AF8C2549-A4BB-48BE-9B0A-AED60BB311C4}" type="presOf" srcId="{0CA2AC46-9CAB-483C-A79D-EE0202C43F9A}" destId="{030558AE-2323-45DC-8651-98D609CFB241}" srcOrd="0" destOrd="0" presId="urn:microsoft.com/office/officeart/2005/8/layout/matrix3"/>
    <dgm:cxn modelId="{84553CEE-2D14-405E-856E-FE281837DCA3}" type="presOf" srcId="{7A262B83-2CF7-468B-B7DA-136332C9A855}" destId="{D549D7B4-292E-4224-B8CB-20DE6B08E37D}" srcOrd="0" destOrd="0" presId="urn:microsoft.com/office/officeart/2005/8/layout/matrix3"/>
    <dgm:cxn modelId="{797280A4-74AA-43B9-8928-48B76436C652}" srcId="{0CA2AC46-9CAB-483C-A79D-EE0202C43F9A}" destId="{7F91E1D8-845B-42B4-B59B-C31B474D917B}" srcOrd="6" destOrd="0" parTransId="{30407A6A-A2EC-4586-8688-AAB7B8471C1A}" sibTransId="{2CB8C372-5B69-4A54-B263-D45F0CC3E921}"/>
    <dgm:cxn modelId="{E091CFCC-F3A3-4578-8012-86D7EC3078CD}" type="presOf" srcId="{66625E74-54BD-4893-B4F6-8EA03631C86D}" destId="{C2D0F9F0-A963-451E-A97B-41C522ED8871}" srcOrd="0" destOrd="0" presId="urn:microsoft.com/office/officeart/2005/8/layout/matrix3"/>
    <dgm:cxn modelId="{C440D87B-DBE5-4842-BA9B-F71840715715}" srcId="{0CA2AC46-9CAB-483C-A79D-EE0202C43F9A}" destId="{7A262B83-2CF7-468B-B7DA-136332C9A855}" srcOrd="0" destOrd="0" parTransId="{C186AA31-CA96-4A16-BEA3-82605F39D9ED}" sibTransId="{2E369953-E416-4685-BF70-F0C83DC1521D}"/>
    <dgm:cxn modelId="{D8134EDA-F420-476C-B3CD-0206C305E7C7}" srcId="{0CA2AC46-9CAB-483C-A79D-EE0202C43F9A}" destId="{66625E74-54BD-4893-B4F6-8EA03631C86D}" srcOrd="2" destOrd="0" parTransId="{BB5DD0B6-9E48-4CD9-A6C0-6E732F744BE4}" sibTransId="{C0FA7BA9-2D13-4E63-B06F-2C60199FB22E}"/>
    <dgm:cxn modelId="{79248144-E493-4253-9736-C0D12933B6DA}" type="presOf" srcId="{7210C91C-63A3-406A-8DFA-7D2F1E320E1C}" destId="{27CA96EC-2C17-4577-B43B-858089F48A38}" srcOrd="0" destOrd="0" presId="urn:microsoft.com/office/officeart/2005/8/layout/matrix3"/>
    <dgm:cxn modelId="{1D492CF4-3EE5-4885-B296-0EFF342390F6}" srcId="{0CA2AC46-9CAB-483C-A79D-EE0202C43F9A}" destId="{001D64D0-2AC3-4FBA-87D8-5E37B2C34B8A}" srcOrd="4" destOrd="0" parTransId="{21E5A162-3B91-4305-A890-09EE9AD077CA}" sibTransId="{A7EBEC38-0288-4FD8-818D-37FBD584359B}"/>
    <dgm:cxn modelId="{2FA2F047-B104-4613-8A2F-EECE96867869}" srcId="{0CA2AC46-9CAB-483C-A79D-EE0202C43F9A}" destId="{0CC0F431-56AD-401A-BB18-A74DFDD4495F}" srcOrd="1" destOrd="0" parTransId="{96CB9067-E05E-451A-A11E-50BAB56A6F4F}" sibTransId="{DF1201D1-91DB-4147-B8F1-D3E00420E101}"/>
    <dgm:cxn modelId="{0D629349-4957-484C-96DA-36B481FE588B}" srcId="{0CA2AC46-9CAB-483C-A79D-EE0202C43F9A}" destId="{7210C91C-63A3-406A-8DFA-7D2F1E320E1C}" srcOrd="3" destOrd="0" parTransId="{AB6A1D4B-8718-4185-805D-2C6BEC7667BC}" sibTransId="{5269FA8E-242A-4CE7-A843-5D67587037A3}"/>
    <dgm:cxn modelId="{EE87091B-D40E-4632-A780-D2F311899D2C}" type="presParOf" srcId="{030558AE-2323-45DC-8651-98D609CFB241}" destId="{24B7E389-CE36-4A4C-B812-B87FF6B8C32E}" srcOrd="0" destOrd="0" presId="urn:microsoft.com/office/officeart/2005/8/layout/matrix3"/>
    <dgm:cxn modelId="{0914A669-1936-485E-8FB2-88A6B782B89C}" type="presParOf" srcId="{030558AE-2323-45DC-8651-98D609CFB241}" destId="{D549D7B4-292E-4224-B8CB-20DE6B08E37D}" srcOrd="1" destOrd="0" presId="urn:microsoft.com/office/officeart/2005/8/layout/matrix3"/>
    <dgm:cxn modelId="{19510059-CE0C-4AD1-BAC2-6AA96BE2793D}" type="presParOf" srcId="{030558AE-2323-45DC-8651-98D609CFB241}" destId="{F4E675BA-29CF-4703-B4C7-466C6E4581B3}" srcOrd="2" destOrd="0" presId="urn:microsoft.com/office/officeart/2005/8/layout/matrix3"/>
    <dgm:cxn modelId="{669558AD-C433-4B49-A8BB-6FF0C68FFFF2}" type="presParOf" srcId="{030558AE-2323-45DC-8651-98D609CFB241}" destId="{C2D0F9F0-A963-451E-A97B-41C522ED8871}" srcOrd="3" destOrd="0" presId="urn:microsoft.com/office/officeart/2005/8/layout/matrix3"/>
    <dgm:cxn modelId="{943FD82A-AB28-4081-8E36-B521012835B6}" type="presParOf" srcId="{030558AE-2323-45DC-8651-98D609CFB241}" destId="{27CA96EC-2C17-4577-B43B-858089F48A38}" srcOrd="4" destOrd="0" presId="urn:microsoft.com/office/officeart/2005/8/layout/matrix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3E56F8-66B7-4A19-8A54-B398A4AC6097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38F749FC-177E-41C5-A1D0-4B14CDD15516}">
      <dgm:prSet custT="1"/>
      <dgm:sp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</a:gra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sz="2300" b="1" dirty="0" smtClean="0">
              <a:solidFill>
                <a:srgbClr val="CC00CC"/>
              </a:solidFill>
            </a:rPr>
            <a:t>Визуальный образ: совокупность одежды, прически, макияжа, маникюра, аксессуаров, пластика. </a:t>
          </a:r>
          <a:endParaRPr lang="ru-RU" sz="2300" dirty="0"/>
        </a:p>
      </dgm:t>
    </dgm:pt>
    <dgm:pt modelId="{08274EF4-47F8-4A61-B6BC-C1242284C17F}" type="parTrans" cxnId="{FD3552D9-5BAF-4BAE-8B1B-5C6551BF129B}">
      <dgm:prSet/>
      <dgm:spPr/>
      <dgm:t>
        <a:bodyPr/>
        <a:lstStyle/>
        <a:p>
          <a:endParaRPr lang="ru-RU"/>
        </a:p>
      </dgm:t>
    </dgm:pt>
    <dgm:pt modelId="{03A8FF99-2F2F-47D8-B7B8-A538459945FA}" type="sibTrans" cxnId="{FD3552D9-5BAF-4BAE-8B1B-5C6551BF129B}">
      <dgm:prSet/>
      <dgm:spPr/>
      <dgm:t>
        <a:bodyPr/>
        <a:lstStyle/>
        <a:p>
          <a:endParaRPr lang="ru-RU"/>
        </a:p>
      </dgm:t>
    </dgm:pt>
    <dgm:pt modelId="{EAC82286-979D-41F8-8D52-A2AAB3812F7D}">
      <dgm:prSet custT="1"/>
      <dgm:sp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</a:gra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sz="2300" b="1" dirty="0" smtClean="0">
              <a:solidFill>
                <a:srgbClr val="CC00CC"/>
              </a:solidFill>
            </a:rPr>
            <a:t>Вербальный образ: речь, тембр, высота  голоса, словарный запас.</a:t>
          </a:r>
        </a:p>
      </dgm:t>
    </dgm:pt>
    <dgm:pt modelId="{D5B719F0-DF75-46B9-A593-87C70E703EAA}" type="parTrans" cxnId="{BB981837-B24C-4AB9-840C-88AFF144CEB8}">
      <dgm:prSet/>
      <dgm:spPr/>
      <dgm:t>
        <a:bodyPr/>
        <a:lstStyle/>
        <a:p>
          <a:endParaRPr lang="ru-RU"/>
        </a:p>
      </dgm:t>
    </dgm:pt>
    <dgm:pt modelId="{F9C4785A-6901-4695-A340-0382AF4C59D4}" type="sibTrans" cxnId="{BB981837-B24C-4AB9-840C-88AFF144CEB8}">
      <dgm:prSet/>
      <dgm:spPr/>
      <dgm:t>
        <a:bodyPr/>
        <a:lstStyle/>
        <a:p>
          <a:endParaRPr lang="ru-RU"/>
        </a:p>
      </dgm:t>
    </dgm:pt>
    <dgm:pt modelId="{B24D3239-3971-4F81-9E68-06541FF9DFCF}">
      <dgm:prSet custT="1"/>
      <dgm:sp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</a:gra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sz="2300" b="1" dirty="0" smtClean="0">
              <a:solidFill>
                <a:srgbClr val="CC00CC"/>
              </a:solidFill>
            </a:rPr>
            <a:t>Невербальный образ: манера поведения, жесты, мимика, </a:t>
          </a:r>
        </a:p>
        <a:p>
          <a:r>
            <a:rPr lang="ru-RU" sz="2300" b="1" dirty="0" smtClean="0">
              <a:solidFill>
                <a:srgbClr val="CC00CC"/>
              </a:solidFill>
            </a:rPr>
            <a:t>этикет.</a:t>
          </a:r>
        </a:p>
      </dgm:t>
    </dgm:pt>
    <dgm:pt modelId="{75659C48-A009-4AE7-976C-AF5AC1AD9973}" type="parTrans" cxnId="{CBE9CC07-C847-4233-B88F-84CFEF573D70}">
      <dgm:prSet/>
      <dgm:spPr/>
      <dgm:t>
        <a:bodyPr/>
        <a:lstStyle/>
        <a:p>
          <a:endParaRPr lang="ru-RU"/>
        </a:p>
      </dgm:t>
    </dgm:pt>
    <dgm:pt modelId="{C5A7752E-2FE4-4451-BB04-3DFBD2E686AE}" type="sibTrans" cxnId="{CBE9CC07-C847-4233-B88F-84CFEF573D70}">
      <dgm:prSet/>
      <dgm:spPr/>
      <dgm:t>
        <a:bodyPr/>
        <a:lstStyle/>
        <a:p>
          <a:endParaRPr lang="ru-RU"/>
        </a:p>
      </dgm:t>
    </dgm:pt>
    <dgm:pt modelId="{3E049FA2-1568-4DB5-857A-E9AC25641922}" type="pres">
      <dgm:prSet presAssocID="{AE3E56F8-66B7-4A19-8A54-B398A4AC6097}" presName="linearFlow" presStyleCnt="0">
        <dgm:presLayoutVars>
          <dgm:dir/>
          <dgm:resizeHandles val="exact"/>
        </dgm:presLayoutVars>
      </dgm:prSet>
      <dgm:spPr/>
    </dgm:pt>
    <dgm:pt modelId="{8B086F33-0BE1-4001-BC3A-D92B95C21766}" type="pres">
      <dgm:prSet presAssocID="{38F749FC-177E-41C5-A1D0-4B14CDD15516}" presName="composite" presStyleCnt="0"/>
      <dgm:spPr/>
    </dgm:pt>
    <dgm:pt modelId="{8C5BA2FA-E3E9-4AAA-B26A-AB683903C6E0}" type="pres">
      <dgm:prSet presAssocID="{38F749FC-177E-41C5-A1D0-4B14CDD15516}" presName="imgShp" presStyleLbl="fgImgPlace1" presStyleIdx="0" presStyleCnt="3" custScaleX="100643"/>
      <dgm:spPr>
        <a:blipFill rotWithShape="0">
          <a:blip xmlns:r="http://schemas.openxmlformats.org/officeDocument/2006/relationships" r:embed="rId1"/>
          <a:stretch>
            <a:fillRect/>
          </a:stretch>
        </a:blipFill>
        <a:scene3d>
          <a:camera prst="orthographicFront"/>
          <a:lightRig rig="threePt" dir="t"/>
        </a:scene3d>
        <a:sp3d>
          <a:bevelT/>
        </a:sp3d>
      </dgm:spPr>
    </dgm:pt>
    <dgm:pt modelId="{F992DC54-BC78-4A6B-A7A6-E79C2AA286A9}" type="pres">
      <dgm:prSet presAssocID="{38F749FC-177E-41C5-A1D0-4B14CDD15516}" presName="txShp" presStyleLbl="node1" presStyleIdx="0" presStyleCnt="3" custLinFactNeighborX="-1431" custLinFactNeighborY="32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A93E41-B090-4B95-827B-42C175C16F5B}" type="pres">
      <dgm:prSet presAssocID="{03A8FF99-2F2F-47D8-B7B8-A538459945FA}" presName="spacing" presStyleCnt="0"/>
      <dgm:spPr/>
    </dgm:pt>
    <dgm:pt modelId="{E0902AB8-88E1-4021-88A7-71449FFE7878}" type="pres">
      <dgm:prSet presAssocID="{EAC82286-979D-41F8-8D52-A2AAB3812F7D}" presName="composite" presStyleCnt="0"/>
      <dgm:spPr/>
    </dgm:pt>
    <dgm:pt modelId="{77B5DAE5-B5CD-48DE-970B-C4ECBBE8EC4D}" type="pres">
      <dgm:prSet presAssocID="{EAC82286-979D-41F8-8D52-A2AAB3812F7D}" presName="imgShp" presStyleLbl="fgImgPlace1" presStyleIdx="1" presStyleCnt="3" custScaleX="108207" custScaleY="139804" custLinFactNeighborX="703" custLinFactNeighborY="-258"/>
      <dgm:spPr>
        <a:prstGeom prst="flowChartAlternateProcess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scene3d>
          <a:camera prst="orthographicFront"/>
          <a:lightRig rig="threePt" dir="t"/>
        </a:scene3d>
        <a:sp3d>
          <a:bevelT/>
        </a:sp3d>
      </dgm:spPr>
    </dgm:pt>
    <dgm:pt modelId="{C1A7C7E3-4749-48F2-AEB0-8BCD92FFAE10}" type="pres">
      <dgm:prSet presAssocID="{EAC82286-979D-41F8-8D52-A2AAB3812F7D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84619A-839E-4CFB-A61C-943DF1E03FD9}" type="pres">
      <dgm:prSet presAssocID="{F9C4785A-6901-4695-A340-0382AF4C59D4}" presName="spacing" presStyleCnt="0"/>
      <dgm:spPr/>
    </dgm:pt>
    <dgm:pt modelId="{6C8BE8B2-A399-4264-8210-E4E0306A5A1D}" type="pres">
      <dgm:prSet presAssocID="{B24D3239-3971-4F81-9E68-06541FF9DFCF}" presName="composite" presStyleCnt="0"/>
      <dgm:spPr/>
    </dgm:pt>
    <dgm:pt modelId="{77A1C184-AFB1-40BD-8301-A1BAF3595B6E}" type="pres">
      <dgm:prSet presAssocID="{B24D3239-3971-4F81-9E68-06541FF9DFCF}" presName="imgShp" presStyleLbl="fgImgPlace1" presStyleIdx="2" presStyleCnt="3" custScaleX="101282" custScaleY="126578" custLinFactNeighborX="-1028" custLinFactNeighborY="3167"/>
      <dgm:spPr>
        <a:prstGeom prst="flowChartMagneticTap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scene3d>
          <a:camera prst="orthographicFront"/>
          <a:lightRig rig="threePt" dir="t"/>
        </a:scene3d>
        <a:sp3d>
          <a:bevelT/>
        </a:sp3d>
      </dgm:spPr>
    </dgm:pt>
    <dgm:pt modelId="{155032B9-799D-4A9F-8AD7-92BFE61E9FDA}" type="pres">
      <dgm:prSet presAssocID="{B24D3239-3971-4F81-9E68-06541FF9DFCF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AF934C-F54F-44D8-ABD2-977C2F53DBF6}" type="presOf" srcId="{EAC82286-979D-41F8-8D52-A2AAB3812F7D}" destId="{C1A7C7E3-4749-48F2-AEB0-8BCD92FFAE10}" srcOrd="0" destOrd="0" presId="urn:microsoft.com/office/officeart/2005/8/layout/vList3"/>
    <dgm:cxn modelId="{F48416EF-31E8-489C-B2B0-4067395622A2}" type="presOf" srcId="{AE3E56F8-66B7-4A19-8A54-B398A4AC6097}" destId="{3E049FA2-1568-4DB5-857A-E9AC25641922}" srcOrd="0" destOrd="0" presId="urn:microsoft.com/office/officeart/2005/8/layout/vList3"/>
    <dgm:cxn modelId="{CBE9CC07-C847-4233-B88F-84CFEF573D70}" srcId="{AE3E56F8-66B7-4A19-8A54-B398A4AC6097}" destId="{B24D3239-3971-4F81-9E68-06541FF9DFCF}" srcOrd="2" destOrd="0" parTransId="{75659C48-A009-4AE7-976C-AF5AC1AD9973}" sibTransId="{C5A7752E-2FE4-4451-BB04-3DFBD2E686AE}"/>
    <dgm:cxn modelId="{DC9BCFAD-B1A1-4464-9EFD-297BDA812FB3}" type="presOf" srcId="{38F749FC-177E-41C5-A1D0-4B14CDD15516}" destId="{F992DC54-BC78-4A6B-A7A6-E79C2AA286A9}" srcOrd="0" destOrd="0" presId="urn:microsoft.com/office/officeart/2005/8/layout/vList3"/>
    <dgm:cxn modelId="{BB981837-B24C-4AB9-840C-88AFF144CEB8}" srcId="{AE3E56F8-66B7-4A19-8A54-B398A4AC6097}" destId="{EAC82286-979D-41F8-8D52-A2AAB3812F7D}" srcOrd="1" destOrd="0" parTransId="{D5B719F0-DF75-46B9-A593-87C70E703EAA}" sibTransId="{F9C4785A-6901-4695-A340-0382AF4C59D4}"/>
    <dgm:cxn modelId="{7162E38E-91BC-4E50-8971-EC561C5933C0}" type="presOf" srcId="{B24D3239-3971-4F81-9E68-06541FF9DFCF}" destId="{155032B9-799D-4A9F-8AD7-92BFE61E9FDA}" srcOrd="0" destOrd="0" presId="urn:microsoft.com/office/officeart/2005/8/layout/vList3"/>
    <dgm:cxn modelId="{FD3552D9-5BAF-4BAE-8B1B-5C6551BF129B}" srcId="{AE3E56F8-66B7-4A19-8A54-B398A4AC6097}" destId="{38F749FC-177E-41C5-A1D0-4B14CDD15516}" srcOrd="0" destOrd="0" parTransId="{08274EF4-47F8-4A61-B6BC-C1242284C17F}" sibTransId="{03A8FF99-2F2F-47D8-B7B8-A538459945FA}"/>
    <dgm:cxn modelId="{2C06B4C4-2736-4405-BBE4-121B5AC477D5}" type="presParOf" srcId="{3E049FA2-1568-4DB5-857A-E9AC25641922}" destId="{8B086F33-0BE1-4001-BC3A-D92B95C21766}" srcOrd="0" destOrd="0" presId="urn:microsoft.com/office/officeart/2005/8/layout/vList3"/>
    <dgm:cxn modelId="{3FE134DF-A87B-4A0C-B3AE-F4819D043282}" type="presParOf" srcId="{8B086F33-0BE1-4001-BC3A-D92B95C21766}" destId="{8C5BA2FA-E3E9-4AAA-B26A-AB683903C6E0}" srcOrd="0" destOrd="0" presId="urn:microsoft.com/office/officeart/2005/8/layout/vList3"/>
    <dgm:cxn modelId="{68DD6770-5702-456F-A6E2-E8892658B98D}" type="presParOf" srcId="{8B086F33-0BE1-4001-BC3A-D92B95C21766}" destId="{F992DC54-BC78-4A6B-A7A6-E79C2AA286A9}" srcOrd="1" destOrd="0" presId="urn:microsoft.com/office/officeart/2005/8/layout/vList3"/>
    <dgm:cxn modelId="{38E910D0-30EC-44E6-8055-98D6D5223516}" type="presParOf" srcId="{3E049FA2-1568-4DB5-857A-E9AC25641922}" destId="{2DA93E41-B090-4B95-827B-42C175C16F5B}" srcOrd="1" destOrd="0" presId="urn:microsoft.com/office/officeart/2005/8/layout/vList3"/>
    <dgm:cxn modelId="{C3E3D2CF-E066-483C-881F-D33D6B332A90}" type="presParOf" srcId="{3E049FA2-1568-4DB5-857A-E9AC25641922}" destId="{E0902AB8-88E1-4021-88A7-71449FFE7878}" srcOrd="2" destOrd="0" presId="urn:microsoft.com/office/officeart/2005/8/layout/vList3"/>
    <dgm:cxn modelId="{166A5C91-0387-4DD6-959C-4067EBEEE5D5}" type="presParOf" srcId="{E0902AB8-88E1-4021-88A7-71449FFE7878}" destId="{77B5DAE5-B5CD-48DE-970B-C4ECBBE8EC4D}" srcOrd="0" destOrd="0" presId="urn:microsoft.com/office/officeart/2005/8/layout/vList3"/>
    <dgm:cxn modelId="{F0FAF8BD-DBE1-4038-82BE-29945E74A7BB}" type="presParOf" srcId="{E0902AB8-88E1-4021-88A7-71449FFE7878}" destId="{C1A7C7E3-4749-48F2-AEB0-8BCD92FFAE10}" srcOrd="1" destOrd="0" presId="urn:microsoft.com/office/officeart/2005/8/layout/vList3"/>
    <dgm:cxn modelId="{231BB83E-B332-48B9-8334-58F58B94BAA6}" type="presParOf" srcId="{3E049FA2-1568-4DB5-857A-E9AC25641922}" destId="{1784619A-839E-4CFB-A61C-943DF1E03FD9}" srcOrd="3" destOrd="0" presId="urn:microsoft.com/office/officeart/2005/8/layout/vList3"/>
    <dgm:cxn modelId="{CEB33FDD-3BB5-4BC5-9D4E-67030A976116}" type="presParOf" srcId="{3E049FA2-1568-4DB5-857A-E9AC25641922}" destId="{6C8BE8B2-A399-4264-8210-E4E0306A5A1D}" srcOrd="4" destOrd="0" presId="urn:microsoft.com/office/officeart/2005/8/layout/vList3"/>
    <dgm:cxn modelId="{0B2690BD-1148-4888-AA68-0E56D1DA3B4C}" type="presParOf" srcId="{6C8BE8B2-A399-4264-8210-E4E0306A5A1D}" destId="{77A1C184-AFB1-40BD-8301-A1BAF3595B6E}" srcOrd="0" destOrd="0" presId="urn:microsoft.com/office/officeart/2005/8/layout/vList3"/>
    <dgm:cxn modelId="{89D3834D-3AC6-41BB-9831-F06CD9CE3E65}" type="presParOf" srcId="{6C8BE8B2-A399-4264-8210-E4E0306A5A1D}" destId="{155032B9-799D-4A9F-8AD7-92BFE61E9FDA}" srcOrd="1" destOrd="0" presId="urn:microsoft.com/office/officeart/2005/8/layout/vLis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3BBB9-9B46-4331-949F-ACED9CE20D4E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FC14F-5FC8-45A5-8C8F-2ED2675F62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3BBB9-9B46-4331-949F-ACED9CE20D4E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FC14F-5FC8-45A5-8C8F-2ED2675F62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3BBB9-9B46-4331-949F-ACED9CE20D4E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FC14F-5FC8-45A5-8C8F-2ED2675F62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828800"/>
            <a:ext cx="7696200" cy="36576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A598A-1B07-45D6-B0C1-0276D2E181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3BBB9-9B46-4331-949F-ACED9CE20D4E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FC14F-5FC8-45A5-8C8F-2ED2675F62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3BBB9-9B46-4331-949F-ACED9CE20D4E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FC14F-5FC8-45A5-8C8F-2ED2675F62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3BBB9-9B46-4331-949F-ACED9CE20D4E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FC14F-5FC8-45A5-8C8F-2ED2675F62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3BBB9-9B46-4331-949F-ACED9CE20D4E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FC14F-5FC8-45A5-8C8F-2ED2675F62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3BBB9-9B46-4331-949F-ACED9CE20D4E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FC14F-5FC8-45A5-8C8F-2ED2675F62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3BBB9-9B46-4331-949F-ACED9CE20D4E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FC14F-5FC8-45A5-8C8F-2ED2675F62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3BBB9-9B46-4331-949F-ACED9CE20D4E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FC14F-5FC8-45A5-8C8F-2ED2675F62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3BBB9-9B46-4331-949F-ACED9CE20D4E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FC14F-5FC8-45A5-8C8F-2ED2675F62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3BBB9-9B46-4331-949F-ACED9CE20D4E}" type="datetimeFigureOut">
              <a:rPr lang="ru-RU" smtClean="0"/>
              <a:pPr/>
              <a:t>29.01.2011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FC14F-5FC8-45A5-8C8F-2ED2675F62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>
    <p:split orient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jpeg"/><Relationship Id="rId4" Type="http://schemas.openxmlformats.org/officeDocument/2006/relationships/image" Target="../media/image3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image" Target="../media/image4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jpeg"/><Relationship Id="rId5" Type="http://schemas.openxmlformats.org/officeDocument/2006/relationships/image" Target="../media/image43.jpeg"/><Relationship Id="rId4" Type="http://schemas.openxmlformats.org/officeDocument/2006/relationships/image" Target="../media/image42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7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5" Type="http://schemas.openxmlformats.org/officeDocument/2006/relationships/diagramColors" Target="../diagrams/colors1.xml"/><Relationship Id="rId10" Type="http://schemas.openxmlformats.org/officeDocument/2006/relationships/image" Target="../media/image20.jpe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 descr="Kadochnikov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72330" y="0"/>
            <a:ext cx="2071670" cy="2474495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00166" y="2071678"/>
            <a:ext cx="6286543" cy="2071702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/>
            </a:r>
            <a:br>
              <a:rPr lang="en-US" dirty="0" smtClean="0"/>
            </a:br>
            <a:endParaRPr lang="ru-RU" dirty="0" smtClean="0"/>
          </a:p>
        </p:txBody>
      </p:sp>
      <p:pic>
        <p:nvPicPr>
          <p:cNvPr id="1027" name="Picture 3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4429132"/>
            <a:ext cx="1857388" cy="2214578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prst="angle"/>
          </a:sp3d>
        </p:spPr>
      </p:pic>
      <p:pic>
        <p:nvPicPr>
          <p:cNvPr id="19" name="Рисунок 18" descr="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1"/>
            <a:ext cx="3071802" cy="221455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</p:pic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14546" y="2357430"/>
            <a:ext cx="4572032" cy="3143272"/>
          </a:xfr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noAutofit/>
          </a:bodyPr>
          <a:lstStyle/>
          <a:p>
            <a:pPr eaLnBrk="1" hangingPunct="1"/>
            <a:r>
              <a:rPr lang="ru-RU" sz="2400" b="1" dirty="0" smtClean="0">
                <a:solidFill>
                  <a:srgbClr val="CC0099"/>
                </a:solidFill>
                <a:latin typeface="Verdana" pitchFamily="34" charset="0"/>
              </a:rPr>
              <a:t>  Педагогический совет </a:t>
            </a:r>
          </a:p>
          <a:p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CC0066"/>
                </a:solidFill>
              </a:rPr>
              <a:t>« </a:t>
            </a:r>
            <a:r>
              <a:rPr lang="ru-RU" sz="2800" b="1" dirty="0" smtClean="0">
                <a:solidFill>
                  <a:srgbClr val="CC0066"/>
                </a:solidFill>
              </a:rPr>
              <a:t>Профессиональная компетентность классных руководителей </a:t>
            </a:r>
          </a:p>
          <a:p>
            <a:r>
              <a:rPr lang="ru-RU" sz="2800" b="1" dirty="0" smtClean="0">
                <a:solidFill>
                  <a:srgbClr val="CC0066"/>
                </a:solidFill>
              </a:rPr>
              <a:t>как важнейшее условие их творческого саморазвития</a:t>
            </a:r>
            <a:r>
              <a:rPr lang="ru-RU" sz="2800" dirty="0" smtClean="0">
                <a:solidFill>
                  <a:srgbClr val="CC0066"/>
                </a:solidFill>
              </a:rPr>
              <a:t>»,</a:t>
            </a:r>
            <a:r>
              <a:rPr lang="ru-RU" sz="2800" dirty="0" smtClean="0"/>
              <a:t> </a:t>
            </a:r>
            <a:r>
              <a:rPr lang="ru-RU" sz="2400" b="1" dirty="0" smtClean="0">
                <a:solidFill>
                  <a:srgbClr val="CC3399"/>
                </a:solidFill>
              </a:rPr>
              <a:t>март, 2010</a:t>
            </a:r>
            <a:r>
              <a:rPr lang="ru-RU" sz="2400" b="1" dirty="0" smtClean="0">
                <a:solidFill>
                  <a:srgbClr val="CC3399"/>
                </a:solidFill>
                <a:latin typeface="Verdana" pitchFamily="34" charset="0"/>
              </a:rPr>
              <a:t> </a:t>
            </a:r>
          </a:p>
          <a:p>
            <a:pPr eaLnBrk="1" hangingPunct="1"/>
            <a:endParaRPr lang="ru-RU" sz="2000" b="1" dirty="0" smtClean="0">
              <a:solidFill>
                <a:srgbClr val="CC0099"/>
              </a:solidFill>
              <a:latin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57488" y="5572140"/>
            <a:ext cx="350043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7030A0"/>
                </a:solidFill>
              </a:rPr>
              <a:t>МОУ «Гимназия г.Троицка», МО</a:t>
            </a:r>
          </a:p>
          <a:p>
            <a:pPr algn="ctr"/>
            <a:r>
              <a:rPr lang="ru-RU" sz="1600" b="1" dirty="0" smtClean="0">
                <a:solidFill>
                  <a:srgbClr val="7030A0"/>
                </a:solidFill>
              </a:rPr>
              <a:t>педагог-психолог гимназии </a:t>
            </a:r>
            <a:endParaRPr lang="en-US" sz="1600" b="1" dirty="0" smtClean="0">
              <a:solidFill>
                <a:srgbClr val="7030A0"/>
              </a:solidFill>
            </a:endParaRPr>
          </a:p>
          <a:p>
            <a:pPr algn="ctr"/>
            <a:r>
              <a:rPr lang="ru-RU" sz="1600" b="1" dirty="0" smtClean="0">
                <a:solidFill>
                  <a:srgbClr val="7030A0"/>
                </a:solidFill>
              </a:rPr>
              <a:t>Корзенникова С.А</a:t>
            </a:r>
            <a:r>
              <a:rPr lang="ru-RU" sz="1600" b="1" dirty="0" smtClean="0">
                <a:solidFill>
                  <a:srgbClr val="7030A0"/>
                </a:solidFill>
              </a:rPr>
              <a:t>.</a:t>
            </a:r>
            <a:endParaRPr lang="ru-RU" sz="1600" b="1" dirty="0" smtClean="0">
              <a:solidFill>
                <a:srgbClr val="7030A0"/>
              </a:solidFill>
            </a:endParaRPr>
          </a:p>
        </p:txBody>
      </p:sp>
      <p:pic>
        <p:nvPicPr>
          <p:cNvPr id="9" name="Picture 9" descr="D:\СВЕТИК\работа с педагогами\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643446"/>
            <a:ext cx="2078696" cy="198169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5" descr="F:\KORZENNIKOVA\работа с учителями\stock-photo-little-girl-making-a-funny-face-with-both-hands-painted-67538914.jpg"/>
          <p:cNvPicPr>
            <a:picLocks noChangeAspect="1" noChangeArrowheads="1"/>
          </p:cNvPicPr>
          <p:nvPr/>
        </p:nvPicPr>
        <p:blipFill>
          <a:blip r:embed="rId2"/>
          <a:srcRect b="10505"/>
          <a:stretch>
            <a:fillRect/>
          </a:stretch>
        </p:blipFill>
        <p:spPr bwMode="auto">
          <a:xfrm>
            <a:off x="571472" y="0"/>
            <a:ext cx="1360284" cy="1142984"/>
          </a:xfrm>
          <a:prstGeom prst="rect">
            <a:avLst/>
          </a:prstGeom>
          <a:noFill/>
        </p:spPr>
      </p:pic>
      <p:sp>
        <p:nvSpPr>
          <p:cNvPr id="18" name="Скругленный прямоугольник 17"/>
          <p:cNvSpPr/>
          <p:nvPr/>
        </p:nvSpPr>
        <p:spPr>
          <a:xfrm>
            <a:off x="1928794" y="142852"/>
            <a:ext cx="5786478" cy="642942"/>
          </a:xfrm>
          <a:prstGeom prst="roundRect">
            <a:avLst/>
          </a:prstGeom>
          <a:solidFill>
            <a:srgbClr val="00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2500298" y="214290"/>
            <a:ext cx="4643470" cy="428628"/>
          </a:xfrm>
          <a:solidFill>
            <a:srgbClr val="CCFF66"/>
          </a:solidFill>
        </p:spPr>
        <p:txBody>
          <a:bodyPr>
            <a:noAutofit/>
          </a:bodyPr>
          <a:lstStyle/>
          <a:p>
            <a:pPr eaLnBrk="1" hangingPunct="1"/>
            <a:r>
              <a:rPr lang="ru-RU" sz="2800" b="1" dirty="0" smtClean="0">
                <a:solidFill>
                  <a:srgbClr val="FF6600"/>
                </a:solidFill>
              </a:rPr>
              <a:t>Цветовые  предпочтения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571472" y="1142984"/>
            <a:ext cx="8001002" cy="5143536"/>
          </a:xfrm>
          <a:blipFill>
            <a:blip r:embed="rId3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/>
          <a:lstStyle/>
          <a:p>
            <a:pPr eaLnBrk="1" hangingPunct="1">
              <a:buNone/>
            </a:pPr>
            <a:endParaRPr lang="ru-RU" dirty="0" smtClean="0">
              <a:ln>
                <a:solidFill>
                  <a:srgbClr val="FFFFCC"/>
                </a:solidFill>
              </a:ln>
            </a:endParaRPr>
          </a:p>
        </p:txBody>
      </p:sp>
      <p:sp>
        <p:nvSpPr>
          <p:cNvPr id="4" name="Капля 3"/>
          <p:cNvSpPr/>
          <p:nvPr/>
        </p:nvSpPr>
        <p:spPr>
          <a:xfrm>
            <a:off x="2000232" y="2643182"/>
            <a:ext cx="914400" cy="914400"/>
          </a:xfrm>
          <a:prstGeom prst="teardrop">
            <a:avLst/>
          </a:prstGeom>
          <a:solidFill>
            <a:srgbClr val="66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6929454" y="1357298"/>
            <a:ext cx="914400" cy="914400"/>
          </a:xfrm>
          <a:prstGeom prst="ellipse">
            <a:avLst/>
          </a:prstGeom>
          <a:solidFill>
            <a:srgbClr val="FFFF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286512" y="1357298"/>
            <a:ext cx="857250" cy="928687"/>
          </a:xfrm>
          <a:prstGeom prst="ellipse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500694" y="3714752"/>
            <a:ext cx="914400" cy="914400"/>
          </a:xfrm>
          <a:prstGeom prst="roundRect">
            <a:avLst/>
          </a:prstGeom>
          <a:solidFill>
            <a:srgbClr val="9966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071934" y="3286124"/>
            <a:ext cx="914400" cy="914400"/>
          </a:xfrm>
          <a:prstGeom prst="rect">
            <a:avLst/>
          </a:prstGeom>
          <a:solidFill>
            <a:srgbClr val="00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Параллелограмм 8"/>
          <p:cNvSpPr/>
          <p:nvPr/>
        </p:nvSpPr>
        <p:spPr>
          <a:xfrm>
            <a:off x="1142976" y="4786322"/>
            <a:ext cx="1216025" cy="914400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0000CC"/>
              </a:solidFill>
            </a:endParaRPr>
          </a:p>
        </p:txBody>
      </p:sp>
      <p:sp>
        <p:nvSpPr>
          <p:cNvPr id="10" name="Трапеция 9"/>
          <p:cNvSpPr/>
          <p:nvPr/>
        </p:nvSpPr>
        <p:spPr>
          <a:xfrm>
            <a:off x="3214678" y="4500570"/>
            <a:ext cx="914400" cy="1216025"/>
          </a:xfrm>
          <a:prstGeom prst="trapezoi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Шестиугольник 10"/>
          <p:cNvSpPr/>
          <p:nvPr/>
        </p:nvSpPr>
        <p:spPr>
          <a:xfrm>
            <a:off x="6643702" y="2786058"/>
            <a:ext cx="1060450" cy="914400"/>
          </a:xfrm>
          <a:prstGeom prst="hexagon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равильный пятиугольник 11"/>
          <p:cNvSpPr/>
          <p:nvPr/>
        </p:nvSpPr>
        <p:spPr>
          <a:xfrm>
            <a:off x="7000892" y="4929198"/>
            <a:ext cx="960438" cy="914400"/>
          </a:xfrm>
          <a:prstGeom prst="pentagon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785786" y="3429000"/>
            <a:ext cx="1060450" cy="914400"/>
          </a:xfrm>
          <a:prstGeom prst="triangl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Хорда 13"/>
          <p:cNvSpPr/>
          <p:nvPr/>
        </p:nvSpPr>
        <p:spPr>
          <a:xfrm>
            <a:off x="5857884" y="5000636"/>
            <a:ext cx="914400" cy="914400"/>
          </a:xfrm>
          <a:prstGeom prst="chor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4214810" y="1643050"/>
            <a:ext cx="914400" cy="928694"/>
          </a:xfrm>
          <a:prstGeom prst="ellipse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Солнце 15"/>
          <p:cNvSpPr/>
          <p:nvPr/>
        </p:nvSpPr>
        <p:spPr>
          <a:xfrm>
            <a:off x="642910" y="1142984"/>
            <a:ext cx="1071570" cy="928694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Облако 16"/>
          <p:cNvSpPr/>
          <p:nvPr/>
        </p:nvSpPr>
        <p:spPr>
          <a:xfrm>
            <a:off x="2571736" y="1357298"/>
            <a:ext cx="1071554" cy="1000115"/>
          </a:xfrm>
          <a:prstGeom prst="clou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8"/>
          <p:cNvSpPr>
            <a:spLocks noGrp="1" noChangeArrowheads="1"/>
          </p:cNvSpPr>
          <p:nvPr>
            <p:ph type="title"/>
          </p:nvPr>
        </p:nvSpPr>
        <p:spPr>
          <a:xfrm>
            <a:off x="2143108" y="428604"/>
            <a:ext cx="6045203" cy="1143008"/>
          </a:xfrm>
          <a:gradFill>
            <a:gsLst>
              <a:gs pos="0">
                <a:srgbClr val="FFFFCC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pPr eaLnBrk="1" hangingPunct="1"/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Предпочтения цветов</a:t>
            </a:r>
            <a:r>
              <a:rPr lang="ru-RU" sz="2400" b="1" dirty="0" smtClean="0">
                <a:solidFill>
                  <a:srgbClr val="FF0066"/>
                </a:solidFill>
              </a:rPr>
              <a:t/>
            </a:r>
            <a:br>
              <a:rPr lang="ru-RU" sz="2400" b="1" dirty="0" smtClean="0">
                <a:solidFill>
                  <a:srgbClr val="FF0066"/>
                </a:solidFill>
              </a:rPr>
            </a:br>
            <a:r>
              <a:rPr lang="ru-RU" sz="2400" b="1" dirty="0" smtClean="0">
                <a:solidFill>
                  <a:srgbClr val="FF0066"/>
                </a:solidFill>
              </a:rPr>
              <a:t/>
            </a:r>
            <a:br>
              <a:rPr lang="ru-RU" sz="2400" b="1" dirty="0" smtClean="0">
                <a:solidFill>
                  <a:srgbClr val="FF0066"/>
                </a:solidFill>
              </a:rPr>
            </a:br>
            <a:r>
              <a:rPr lang="ru-RU" sz="3100" b="1" dirty="0" smtClean="0">
                <a:solidFill>
                  <a:srgbClr val="CC00FF"/>
                </a:solidFill>
              </a:rPr>
              <a:t>Старшеклассники</a:t>
            </a:r>
            <a:r>
              <a:rPr lang="ru-RU" sz="3100" dirty="0" smtClean="0">
                <a:solidFill>
                  <a:srgbClr val="CC00FF"/>
                </a:solidFill>
              </a:rPr>
              <a:t>  </a:t>
            </a:r>
            <a:r>
              <a:rPr lang="ru-RU" sz="3100" dirty="0" smtClean="0">
                <a:solidFill>
                  <a:srgbClr val="FF3399"/>
                </a:solidFill>
              </a:rPr>
              <a:t>    </a:t>
            </a:r>
            <a:r>
              <a:rPr lang="ru-RU" sz="3100" b="1" dirty="0" smtClean="0">
                <a:solidFill>
                  <a:srgbClr val="CC0066"/>
                </a:solidFill>
              </a:rPr>
              <a:t>Педагоги</a:t>
            </a:r>
          </a:p>
        </p:txBody>
      </p:sp>
      <p:graphicFrame>
        <p:nvGraphicFramePr>
          <p:cNvPr id="38055" name="Group 167"/>
          <p:cNvGraphicFramePr>
            <a:graphicFrameLocks noGrp="1"/>
          </p:cNvGraphicFramePr>
          <p:nvPr>
            <p:ph type="tbl" idx="1"/>
          </p:nvPr>
        </p:nvGraphicFramePr>
        <p:xfrm>
          <a:off x="2195513" y="2349500"/>
          <a:ext cx="6121400" cy="3374708"/>
        </p:xfrm>
        <a:graphic>
          <a:graphicData uri="http://schemas.openxmlformats.org/drawingml/2006/table">
            <a:tbl>
              <a:tblPr/>
              <a:tblGrid>
                <a:gridCol w="1655762"/>
                <a:gridCol w="1584325"/>
                <a:gridCol w="1368425"/>
                <a:gridCol w="1512888"/>
              </a:tblGrid>
              <a:tr h="655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синий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CCFFCC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83%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CCFFCC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синий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CCFFFF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57%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CCFFFF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657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серый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CCFFCC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57%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CCFFCC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серый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CCFFFF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43%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CCFFFF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бежевый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CCFFCC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67%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CCFFCC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белый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CCFFFF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69%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CCFFFF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зеленый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CCFFCC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43%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CCFFCC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черный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CCFFFF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79%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CCFFFF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голубой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CCFFCC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47%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CCFFCC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CCFFFF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CC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CCFFFF"/>
                        </a:gs>
                        <a:gs pos="64999">
                          <a:srgbClr val="F0EBD5"/>
                        </a:gs>
                        <a:gs pos="100000">
                          <a:srgbClr val="D1C39F"/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pic>
        <p:nvPicPr>
          <p:cNvPr id="12323" name="Picture 141" descr="j029917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857628"/>
            <a:ext cx="1535092" cy="1739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0" descr="D:\СВЕТИК\работа с педагогами\2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428604"/>
            <a:ext cx="1905936" cy="1643074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7" name="Picture 2" descr="D:\СВЕТИК\работа с педагогами\i.jpg4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5143512"/>
            <a:ext cx="1571636" cy="154063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8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8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2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1071538" y="928670"/>
            <a:ext cx="6715172" cy="4929222"/>
          </a:xfrm>
          <a:prstGeom prst="ellipse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t="100000"/>
            </a:path>
          </a:gradFill>
          <a:ln>
            <a:solidFill>
              <a:srgbClr val="E59BD7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0232" y="274638"/>
            <a:ext cx="4857784" cy="296842"/>
          </a:xfrm>
        </p:spPr>
        <p:txBody>
          <a:bodyPr>
            <a:noAutofit/>
          </a:bodyPr>
          <a:lstStyle/>
          <a:p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43042" y="1571612"/>
            <a:ext cx="5357850" cy="3686188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  </a:t>
            </a:r>
            <a:r>
              <a:rPr lang="ru-RU" b="1" dirty="0" smtClean="0">
                <a:solidFill>
                  <a:srgbClr val="DD1DC6"/>
                </a:solidFill>
              </a:rPr>
              <a:t>«Учатся у тех, кого любят». Гете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DD1DC6"/>
                </a:solidFill>
              </a:rPr>
              <a:t>  Чтобы изменять других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DD1DC6"/>
                </a:solidFill>
              </a:rPr>
              <a:t>их надо любить.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DD1DC6"/>
                </a:solidFill>
              </a:rPr>
              <a:t>Наше влияние на других прямо пропорционально нашему к ним отношению.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6" name="Picture 3" descr="F:\KORZENNIKOVA\работа с учителями\stock-photo-global-communication-concept-68666548.jpg"/>
          <p:cNvPicPr>
            <a:picLocks noChangeAspect="1" noChangeArrowheads="1"/>
          </p:cNvPicPr>
          <p:nvPr/>
        </p:nvPicPr>
        <p:blipFill>
          <a:blip r:embed="rId2"/>
          <a:srcRect r="10308"/>
          <a:stretch>
            <a:fillRect/>
          </a:stretch>
        </p:blipFill>
        <p:spPr bwMode="auto">
          <a:xfrm>
            <a:off x="7406015" y="0"/>
            <a:ext cx="1737985" cy="1714488"/>
          </a:xfrm>
          <a:prstGeom prst="rect">
            <a:avLst/>
          </a:prstGeom>
          <a:noFill/>
        </p:spPr>
      </p:pic>
      <p:pic>
        <p:nvPicPr>
          <p:cNvPr id="7" name="Picture 6" descr="F:\KORZENNIKOVA\работа с учителями\stock-vector-teacher-and-cute-children-in-the-classroom-59259805.jpg"/>
          <p:cNvPicPr>
            <a:picLocks noChangeAspect="1" noChangeArrowheads="1"/>
          </p:cNvPicPr>
          <p:nvPr/>
        </p:nvPicPr>
        <p:blipFill>
          <a:blip r:embed="rId3"/>
          <a:srcRect r="10000"/>
          <a:stretch>
            <a:fillRect/>
          </a:stretch>
        </p:blipFill>
        <p:spPr bwMode="auto">
          <a:xfrm>
            <a:off x="0" y="-1"/>
            <a:ext cx="1643042" cy="1718215"/>
          </a:xfrm>
          <a:prstGeom prst="rect">
            <a:avLst/>
          </a:prstGeom>
          <a:noFill/>
        </p:spPr>
      </p:pic>
      <p:pic>
        <p:nvPicPr>
          <p:cNvPr id="8" name="Picture 12" descr="D:\СВЕТИК\работа с педагогами\1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164501"/>
            <a:ext cx="1357290" cy="1693499"/>
          </a:xfrm>
          <a:prstGeom prst="rect">
            <a:avLst/>
          </a:prstGeom>
          <a:noFill/>
        </p:spPr>
      </p:pic>
      <p:pic>
        <p:nvPicPr>
          <p:cNvPr id="9" name="Picture 8" descr="D:\СВЕТИК\работа с педагогами\4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43834" y="5098715"/>
            <a:ext cx="1500166" cy="175928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714612" y="152400"/>
            <a:ext cx="2643206" cy="419080"/>
          </a:xfrm>
        </p:spPr>
        <p:txBody>
          <a:bodyPr>
            <a:normAutofit/>
          </a:bodyPr>
          <a:lstStyle/>
          <a:p>
            <a:pPr eaLnBrk="1" hangingPunct="1"/>
            <a:endParaRPr lang="ru-RU" sz="180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85918" y="1500174"/>
            <a:ext cx="5643602" cy="4357718"/>
          </a:xfr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2500" lnSpcReduction="10000"/>
          </a:bodyPr>
          <a:lstStyle/>
          <a:p>
            <a:pPr algn="ctr" eaLnBrk="1" hangingPunct="1">
              <a:buNone/>
            </a:pPr>
            <a:r>
              <a:rPr lang="ru-RU" sz="3600" dirty="0" smtClean="0">
                <a:solidFill>
                  <a:srgbClr val="009900"/>
                </a:solidFill>
              </a:rPr>
              <a:t>   </a:t>
            </a:r>
            <a:r>
              <a:rPr lang="ru-RU" sz="4000" b="1" dirty="0" smtClean="0">
                <a:solidFill>
                  <a:srgbClr val="008600"/>
                </a:solidFill>
              </a:rPr>
              <a:t>Измените свою жизненную    </a:t>
            </a:r>
          </a:p>
          <a:p>
            <a:pPr algn="ctr" eaLnBrk="1" hangingPunct="1">
              <a:buNone/>
            </a:pPr>
            <a:r>
              <a:rPr lang="ru-RU" sz="4000" b="1" dirty="0" smtClean="0">
                <a:solidFill>
                  <a:srgbClr val="008600"/>
                </a:solidFill>
              </a:rPr>
              <a:t>   установку – если она</a:t>
            </a:r>
          </a:p>
          <a:p>
            <a:pPr algn="ctr" eaLnBrk="1" hangingPunct="1">
              <a:buFontTx/>
              <a:buNone/>
            </a:pPr>
            <a:r>
              <a:rPr lang="ru-RU" sz="4000" b="1" dirty="0" smtClean="0">
                <a:solidFill>
                  <a:srgbClr val="008600"/>
                </a:solidFill>
              </a:rPr>
              <a:t>   не способствует успеху, </a:t>
            </a:r>
          </a:p>
          <a:p>
            <a:pPr algn="ctr" eaLnBrk="1" hangingPunct="1">
              <a:buFontTx/>
              <a:buNone/>
            </a:pPr>
            <a:r>
              <a:rPr lang="ru-RU" sz="4000" b="1" dirty="0" smtClean="0">
                <a:solidFill>
                  <a:srgbClr val="008600"/>
                </a:solidFill>
              </a:rPr>
              <a:t>   измените свой</a:t>
            </a:r>
          </a:p>
          <a:p>
            <a:pPr algn="ctr" eaLnBrk="1" hangingPunct="1">
              <a:buFontTx/>
              <a:buNone/>
            </a:pPr>
            <a:r>
              <a:rPr lang="ru-RU" sz="4000" b="1" dirty="0" smtClean="0">
                <a:solidFill>
                  <a:srgbClr val="008600"/>
                </a:solidFill>
              </a:rPr>
              <a:t>   имидж – и вас</a:t>
            </a:r>
          </a:p>
          <a:p>
            <a:pPr algn="ctr" eaLnBrk="1" hangingPunct="1">
              <a:buFontTx/>
              <a:buNone/>
            </a:pPr>
            <a:r>
              <a:rPr lang="ru-RU" sz="4000" b="1" dirty="0" smtClean="0">
                <a:solidFill>
                  <a:srgbClr val="008600"/>
                </a:solidFill>
              </a:rPr>
              <a:t>   ждет успех!</a:t>
            </a:r>
          </a:p>
        </p:txBody>
      </p:sp>
      <p:pic>
        <p:nvPicPr>
          <p:cNvPr id="6" name="Picture 9" descr="j008854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42852"/>
            <a:ext cx="457203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</p:pic>
      <p:pic>
        <p:nvPicPr>
          <p:cNvPr id="1026" name="Picture 2" descr="D:\СВЕТИК\работа с педагогами\CA35SEE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96" y="5354400"/>
            <a:ext cx="1571604" cy="1503600"/>
          </a:xfrm>
          <a:prstGeom prst="rect">
            <a:avLst/>
          </a:prstGeom>
          <a:noFill/>
        </p:spPr>
      </p:pic>
      <p:pic>
        <p:nvPicPr>
          <p:cNvPr id="1027" name="Picture 3" descr="D:\СВЕТИК\работа с педагогами\CARZU5H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174104"/>
            <a:ext cx="1500198" cy="1683896"/>
          </a:xfrm>
          <a:prstGeom prst="rect">
            <a:avLst/>
          </a:prstGeom>
          <a:noFill/>
        </p:spPr>
      </p:pic>
      <p:pic>
        <p:nvPicPr>
          <p:cNvPr id="1028" name="Picture 4" descr="D:\СВЕТИК\работа с педагогами\CAEVWHMZ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43834" y="-1"/>
            <a:ext cx="1500167" cy="1618885"/>
          </a:xfrm>
          <a:prstGeom prst="rect">
            <a:avLst/>
          </a:prstGeom>
          <a:noFill/>
        </p:spPr>
      </p:pic>
      <p:pic>
        <p:nvPicPr>
          <p:cNvPr id="10" name="Picture 2" descr="F:\KORZENNIKOVA\работа с учителями\stock-photo-portrait-of-beautiful-brunette-student-girl-with-books-69152374.jpg"/>
          <p:cNvPicPr>
            <a:picLocks noChangeAspect="1" noChangeArrowheads="1"/>
          </p:cNvPicPr>
          <p:nvPr/>
        </p:nvPicPr>
        <p:blipFill>
          <a:blip r:embed="rId6"/>
          <a:srcRect r="15024"/>
          <a:stretch>
            <a:fillRect/>
          </a:stretch>
        </p:blipFill>
        <p:spPr bwMode="auto">
          <a:xfrm>
            <a:off x="0" y="0"/>
            <a:ext cx="1214414" cy="164307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4800600"/>
            <a:ext cx="5564208" cy="200036"/>
          </a:xfrm>
        </p:spPr>
        <p:txBody>
          <a:bodyPr>
            <a:noAutofit/>
          </a:bodyPr>
          <a:lstStyle/>
          <a:p>
            <a:endParaRPr lang="ru-RU" sz="2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Arial Black" pitchFamily="34" charset="0"/>
            </a:endParaRPr>
          </a:p>
        </p:txBody>
      </p:sp>
      <p:pic>
        <p:nvPicPr>
          <p:cNvPr id="5" name="Рисунок 4" descr="Счастье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608" b="3608"/>
          <a:stretch>
            <a:fillRect/>
          </a:stretch>
        </p:blipFill>
        <p:spPr>
          <a:xfrm>
            <a:off x="1643042" y="612774"/>
            <a:ext cx="5857916" cy="4459300"/>
          </a:xfrm>
          <a:scene3d>
            <a:camera prst="orthographicFront"/>
            <a:lightRig rig="threePt" dir="t"/>
          </a:scene3d>
          <a:sp3d>
            <a:bevelT prst="angle"/>
          </a:sp3d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ru-RU" sz="41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3333CC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  <a:t>Спасибо за внимание!</a:t>
            </a:r>
            <a:br>
              <a:rPr lang="ru-RU" sz="41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3333CC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Black" pitchFamily="34" charset="0"/>
              </a:rPr>
            </a:br>
            <a:endParaRPr lang="ru-RU" sz="41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3333CC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 Black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14480" y="152400"/>
            <a:ext cx="5665808" cy="990584"/>
          </a:xfrm>
        </p:spPr>
        <p:txBody>
          <a:bodyPr>
            <a:normAutofit/>
          </a:bodyPr>
          <a:lstStyle/>
          <a:p>
            <a:r>
              <a:rPr lang="ru-RU" sz="3800" b="1" dirty="0" smtClean="0">
                <a:solidFill>
                  <a:srgbClr val="D60093"/>
                </a:solidFill>
              </a:rPr>
              <a:t>Вопрос: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214422"/>
            <a:ext cx="7561263" cy="4159267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ru-RU" sz="3600" b="1" dirty="0" smtClean="0"/>
              <a:t>   </a:t>
            </a:r>
            <a:r>
              <a:rPr lang="ru-RU" sz="3600" b="1" u="sng" dirty="0" smtClean="0">
                <a:solidFill>
                  <a:srgbClr val="0000CC"/>
                </a:solidFill>
              </a:rPr>
              <a:t>Какие параметры, составляющие профессионализма, </a:t>
            </a:r>
          </a:p>
          <a:p>
            <a:pPr>
              <a:buFontTx/>
              <a:buNone/>
            </a:pPr>
            <a:r>
              <a:rPr lang="ru-RU" sz="3600" b="1" dirty="0" smtClean="0">
                <a:solidFill>
                  <a:srgbClr val="0000CC"/>
                </a:solidFill>
              </a:rPr>
              <a:t>   </a:t>
            </a:r>
            <a:r>
              <a:rPr lang="ru-RU" sz="3600" b="1" u="sng" dirty="0" smtClean="0">
                <a:solidFill>
                  <a:srgbClr val="0000CC"/>
                </a:solidFill>
              </a:rPr>
              <a:t>педагогического мастерства классного руководителя помогают нашим «цветам жизни» расти, расцветать и </a:t>
            </a:r>
            <a:r>
              <a:rPr lang="ru-RU" sz="3600" b="1" u="sng" dirty="0" smtClean="0">
                <a:solidFill>
                  <a:srgbClr val="0000FF"/>
                </a:solidFill>
              </a:rPr>
              <a:t>развиваться?</a:t>
            </a:r>
          </a:p>
        </p:txBody>
      </p:sp>
      <p:pic>
        <p:nvPicPr>
          <p:cNvPr id="3076" name="Picture 4" descr="j02819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4724400"/>
            <a:ext cx="1943100" cy="183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00232" y="2071678"/>
            <a:ext cx="5286412" cy="1928826"/>
          </a:xfr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FF0066"/>
                </a:solidFill>
              </a:rPr>
              <a:t>Имидж</a:t>
            </a:r>
            <a:r>
              <a:rPr lang="en-US" b="1" dirty="0" smtClean="0">
                <a:solidFill>
                  <a:srgbClr val="FF0066"/>
                </a:solidFill>
              </a:rPr>
              <a:t> </a:t>
            </a:r>
            <a:r>
              <a:rPr lang="ru-RU" b="1" dirty="0" smtClean="0">
                <a:solidFill>
                  <a:srgbClr val="FF0066"/>
                </a:solidFill>
              </a:rPr>
              <a:t>классного руководителя</a:t>
            </a:r>
            <a:r>
              <a:rPr lang="en-US" dirty="0" smtClean="0">
                <a:solidFill>
                  <a:srgbClr val="FF0066"/>
                </a:solidFill>
              </a:rPr>
              <a:t/>
            </a:r>
            <a:br>
              <a:rPr lang="en-US" dirty="0" smtClean="0">
                <a:solidFill>
                  <a:srgbClr val="FF0066"/>
                </a:solidFill>
              </a:rPr>
            </a:br>
            <a:endParaRPr lang="ru-RU" dirty="0">
              <a:solidFill>
                <a:srgbClr val="FF0066"/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3786182" y="4929198"/>
            <a:ext cx="3357586" cy="428628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  <p:pic>
        <p:nvPicPr>
          <p:cNvPr id="7" name="Picture 6" descr="D:\СВЕТИК\работа с педагогами\i.j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500570"/>
            <a:ext cx="1428760" cy="2000264"/>
          </a:xfrm>
          <a:prstGeom prst="rect">
            <a:avLst/>
          </a:prstGeom>
          <a:noFill/>
        </p:spPr>
      </p:pic>
      <p:pic>
        <p:nvPicPr>
          <p:cNvPr id="9" name="Picture 3" descr="D:\СВЕТИК\работа с педагогами\i.jpg5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14290"/>
            <a:ext cx="1428760" cy="1887536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1" name="Picture 14" descr="F:\KORZENNIKOVA\Современный подросток\i[29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17796" y="285728"/>
            <a:ext cx="1426190" cy="178595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2" name="Picture 11" descr="F:\KORZENNIKOVA\Современный подросток\images[85]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57950" y="4572008"/>
            <a:ext cx="2643206" cy="203904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000232" y="285729"/>
            <a:ext cx="6121400" cy="1000132"/>
          </a:xfrm>
          <a:solidFill>
            <a:srgbClr val="92D05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eaLnBrk="1" hangingPunct="1"/>
            <a:r>
              <a:rPr lang="ru-RU" dirty="0" smtClean="0">
                <a:solidFill>
                  <a:schemeClr val="hlink"/>
                </a:solidFill>
              </a:rPr>
              <a:t>Что такое имидж?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1538" y="1857364"/>
            <a:ext cx="7572375" cy="4857784"/>
          </a:xfrm>
          <a:solidFill>
            <a:schemeClr val="bg1">
              <a:lumMod val="9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008000"/>
                </a:solidFill>
              </a:rPr>
              <a:t>Имидж </a:t>
            </a:r>
            <a:r>
              <a:rPr lang="ru-RU" sz="2400" dirty="0" smtClean="0">
                <a:solidFill>
                  <a:srgbClr val="008000"/>
                </a:solidFill>
              </a:rPr>
              <a:t>(от англ. «</a:t>
            </a:r>
            <a:r>
              <a:rPr lang="en-US" sz="2400" dirty="0" smtClean="0">
                <a:solidFill>
                  <a:srgbClr val="008000"/>
                </a:solidFill>
              </a:rPr>
              <a:t>image</a:t>
            </a:r>
            <a:r>
              <a:rPr lang="ru-RU" sz="2400" dirty="0" smtClean="0">
                <a:solidFill>
                  <a:srgbClr val="008000"/>
                </a:solidFill>
              </a:rPr>
              <a:t>» - образ, представление) – внешний образ, создаваемый субъектом с целью вызвать определенное впечатление, мнение, отношение окружающих.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ru-RU" sz="2400" b="1" dirty="0" smtClean="0">
                <a:solidFill>
                  <a:srgbClr val="008000"/>
                </a:solidFill>
              </a:rPr>
              <a:t>Имидж</a:t>
            </a:r>
            <a:r>
              <a:rPr lang="ru-RU" sz="2400" dirty="0" smtClean="0">
                <a:solidFill>
                  <a:srgbClr val="008000"/>
                </a:solidFill>
              </a:rPr>
              <a:t> (от англ. </a:t>
            </a:r>
            <a:r>
              <a:rPr lang="ru-RU" sz="2400" i="1" dirty="0" err="1" smtClean="0">
                <a:solidFill>
                  <a:srgbClr val="008000"/>
                </a:solidFill>
              </a:rPr>
              <a:t>image</a:t>
            </a:r>
            <a:r>
              <a:rPr lang="ru-RU" sz="2400" dirty="0" smtClean="0">
                <a:solidFill>
                  <a:srgbClr val="008000"/>
                </a:solidFill>
              </a:rPr>
              <a:t> - «образ», «изображение») — искусственный образ, формируемый в общественном или индивидуальном сознании средствами массовой коммуникации и психологического воздействия. </a:t>
            </a:r>
          </a:p>
        </p:txBody>
      </p:sp>
      <p:pic>
        <p:nvPicPr>
          <p:cNvPr id="4101" name="Picture 8" descr="j02854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866900" cy="177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5" descr="F:\KORZENNIKOVA\Современный подросток\CAUM5XGD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57290" y="5072074"/>
            <a:ext cx="1571636" cy="1500198"/>
          </a:xfrm>
          <a:prstGeom prst="rect">
            <a:avLst/>
          </a:prstGeom>
          <a:noFill/>
        </p:spPr>
      </p:pic>
      <p:pic>
        <p:nvPicPr>
          <p:cNvPr id="7" name="Picture 15" descr="D:\СВЕТИК\работа с педагогами\i.j1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15074" y="4786322"/>
            <a:ext cx="1557358" cy="173038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3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274638"/>
            <a:ext cx="5500726" cy="1368412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r>
              <a:rPr lang="ru-RU" sz="3400" b="1" i="1" dirty="0" smtClean="0">
                <a:solidFill>
                  <a:srgbClr val="FF00FF"/>
                </a:solidFill>
              </a:rPr>
              <a:t>Имидж образовательного учреждения:</a:t>
            </a:r>
            <a:endParaRPr lang="ru-RU" sz="3400" dirty="0">
              <a:solidFill>
                <a:srgbClr val="FF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71670" y="2071678"/>
            <a:ext cx="5572164" cy="34290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1500166" y="1928802"/>
            <a:ext cx="6572296" cy="3857652"/>
          </a:xfrm>
          <a:prstGeom prst="wedgeRoundRectCallou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  <a:tileRect r="-100000" b="-100000"/>
          </a:gradFill>
          <a:ln>
            <a:solidFill>
              <a:srgbClr val="507F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600FF"/>
                </a:solidFill>
              </a:rPr>
              <a:t> … « это эмоционально окрашенный образ, часто сознательно сформированный, обладающий целенаправленно заданными характеристиками и призванный оказывать психологическое влияние определенной направленности на конкретные группы социума ».</a:t>
            </a:r>
            <a:endParaRPr lang="ru-RU" sz="2800" dirty="0">
              <a:noFill/>
            </a:endParaRPr>
          </a:p>
        </p:txBody>
      </p:sp>
      <p:pic>
        <p:nvPicPr>
          <p:cNvPr id="5" name="Picture 5" descr="D:\СВЕТИК\работа с педагогами\i.jpg5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285728"/>
            <a:ext cx="1500198" cy="1357322"/>
          </a:xfrm>
          <a:prstGeom prst="rect">
            <a:avLst/>
          </a:prstGeom>
          <a:noFill/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6" name="Picture 2" descr="D:\СВЕТИК\работа с педагогами\student01[1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86644" y="285728"/>
            <a:ext cx="1714512" cy="1357322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928688" y="2000250"/>
          <a:ext cx="7758112" cy="4125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785918" y="142852"/>
            <a:ext cx="6357982" cy="1000148"/>
          </a:xfr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Autofit/>
          </a:bodyPr>
          <a:lstStyle/>
          <a:p>
            <a:pPr eaLnBrk="1" hangingPunct="1"/>
            <a:r>
              <a:rPr lang="ru-RU" sz="2400" b="1" cap="all" dirty="0" smtClean="0">
                <a:ln w="9000" cmpd="sng">
                  <a:solidFill>
                    <a:srgbClr val="D60093"/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Ведущие компоненты имиджа образовательного учреждения:</a:t>
            </a:r>
          </a:p>
        </p:txBody>
      </p:sp>
      <p:pic>
        <p:nvPicPr>
          <p:cNvPr id="6" name="Picture 5" descr="j029912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9388" y="188913"/>
            <a:ext cx="1100137" cy="180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F:\KORZENNIKOVA\Современный подросток\images[12]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929454" y="4357694"/>
            <a:ext cx="1650218" cy="150019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9" name="Picture 13" descr="F:\KORZENNIKOVA\Современный подросток\images[34]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214414" y="2214554"/>
            <a:ext cx="1285884" cy="1571636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0" name="Picture 4" descr="D:\СВЕТИК\работа с педагогами\i.jpg47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929454" y="2071678"/>
            <a:ext cx="1696010" cy="1571636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1" name="Picture 7" descr="D:\СВЕТИК\работа с педагогами\51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142976" y="4286256"/>
            <a:ext cx="1428750" cy="148113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10" descr="j03012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09384" y="5000636"/>
            <a:ext cx="1819086" cy="164307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angle"/>
          </a:sp3d>
        </p:spPr>
      </p:pic>
      <p:pic>
        <p:nvPicPr>
          <p:cNvPr id="7172" name="Picture 25" descr="j02353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62974" y="142852"/>
            <a:ext cx="1468305" cy="150019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angle"/>
          </a:sp3d>
        </p:spPr>
      </p:pic>
      <p:pic>
        <p:nvPicPr>
          <p:cNvPr id="8" name="Рисунок 7" descr="6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720" y="142852"/>
            <a:ext cx="1500198" cy="135957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</p:pic>
      <p:pic>
        <p:nvPicPr>
          <p:cNvPr id="9" name="Рисунок 8" descr="8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2739" y="4929198"/>
            <a:ext cx="1887537" cy="171451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</p:pic>
      <p:sp>
        <p:nvSpPr>
          <p:cNvPr id="11" name="Скругленный прямоугольник 10"/>
          <p:cNvSpPr/>
          <p:nvPr/>
        </p:nvSpPr>
        <p:spPr>
          <a:xfrm>
            <a:off x="1928794" y="1071546"/>
            <a:ext cx="5214974" cy="3786214"/>
          </a:xfrm>
          <a:prstGeom prst="round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rgbClr val="11B196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70" name="Rectangle 9"/>
          <p:cNvSpPr>
            <a:spLocks noGrp="1" noChangeArrowheads="1"/>
          </p:cNvSpPr>
          <p:nvPr>
            <p:ph type="title"/>
          </p:nvPr>
        </p:nvSpPr>
        <p:spPr>
          <a:xfrm>
            <a:off x="2428860" y="1285860"/>
            <a:ext cx="4357718" cy="3429024"/>
          </a:xfrm>
          <a:noFill/>
          <a:effectLst>
            <a:softEdge rad="12700"/>
          </a:effectLst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8080"/>
                </a:solidFill>
              </a:rPr>
              <a:t>Привлекательный имидж педагогов -важный фактор позитивного имиджа самого образовательного учреждения.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0298" y="285728"/>
            <a:ext cx="5484830" cy="1168386"/>
          </a:xfrm>
          <a:solidFill>
            <a:schemeClr val="accent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rgbClr val="3333CC"/>
                </a:solidFill>
              </a:rPr>
              <a:t>Значение имиджа</a:t>
            </a:r>
          </a:p>
        </p:txBody>
      </p:sp>
      <p:pic>
        <p:nvPicPr>
          <p:cNvPr id="6" name="Picture 3" descr="F:\KORZENNIKOVA\Современный подросток\images[69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8"/>
            <a:ext cx="1643074" cy="1643074"/>
          </a:xfrm>
          <a:prstGeom prst="rect">
            <a:avLst/>
          </a:prstGeom>
          <a:noFill/>
        </p:spPr>
      </p:pic>
      <p:pic>
        <p:nvPicPr>
          <p:cNvPr id="7" name="Picture 17" descr="F:\KORZENNIKOVA\Современный подросток\pupil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85852" y="5143513"/>
            <a:ext cx="1285884" cy="1595536"/>
          </a:xfrm>
          <a:prstGeom prst="rect">
            <a:avLst/>
          </a:prstGeom>
          <a:noFill/>
        </p:spPr>
      </p:pic>
      <p:pic>
        <p:nvPicPr>
          <p:cNvPr id="8" name="Picture 6" descr="F:\KORZENNIKOVA\Современный подросток\images[14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7" y="5072074"/>
            <a:ext cx="1717759" cy="1643074"/>
          </a:xfrm>
          <a:prstGeom prst="rect">
            <a:avLst/>
          </a:prstGeom>
          <a:noFill/>
        </p:spPr>
      </p:pic>
      <p:sp>
        <p:nvSpPr>
          <p:cNvPr id="9" name="Горизонтальный свиток 8"/>
          <p:cNvSpPr/>
          <p:nvPr/>
        </p:nvSpPr>
        <p:spPr>
          <a:xfrm>
            <a:off x="714348" y="1857364"/>
            <a:ext cx="7500990" cy="3357586"/>
          </a:xfrm>
          <a:prstGeom prst="horizontalScroll">
            <a:avLst/>
          </a:prstGeom>
          <a:noFill/>
          <a:ln>
            <a:solidFill>
              <a:srgbClr val="DD1D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28" y="2357430"/>
            <a:ext cx="6572296" cy="2357454"/>
          </a:xfr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  <a:tileRect r="-100000" b="-100000"/>
          </a:gradFill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ru-RU" b="1" dirty="0" smtClean="0">
                <a:solidFill>
                  <a:srgbClr val="CC0099"/>
                </a:solidFill>
              </a:rPr>
              <a:t>Предмет любимый, потому что нравится преподаватель.</a:t>
            </a:r>
          </a:p>
          <a:p>
            <a:pPr eaLnBrk="1" hangingPunct="1"/>
            <a:r>
              <a:rPr lang="ru-RU" b="1" dirty="0" smtClean="0">
                <a:solidFill>
                  <a:srgbClr val="CC0099"/>
                </a:solidFill>
              </a:rPr>
              <a:t>Из двух способов воздействия: </a:t>
            </a:r>
          </a:p>
          <a:p>
            <a:pPr eaLnBrk="1" hangingPunct="1">
              <a:buNone/>
            </a:pPr>
            <a:r>
              <a:rPr lang="ru-RU" b="1" dirty="0" smtClean="0">
                <a:solidFill>
                  <a:srgbClr val="CC0099"/>
                </a:solidFill>
              </a:rPr>
              <a:t>    « убеждать» и «нравиться» - наиболее эффективен второй.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9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2000"/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9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29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29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8195" grpId="3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28596" y="1428736"/>
          <a:ext cx="8358246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2976" y="214290"/>
            <a:ext cx="7215238" cy="928694"/>
          </a:xfrm>
          <a:solidFill>
            <a:srgbClr val="FFCCFF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normAutofit fontScale="90000"/>
          </a:bodyPr>
          <a:lstStyle/>
          <a:p>
            <a:pPr eaLnBrk="1" hangingPunct="1"/>
            <a:r>
              <a:rPr lang="ru-RU" sz="3200" b="1" dirty="0" smtClean="0">
                <a:solidFill>
                  <a:srgbClr val="9900CC"/>
                </a:solidFill>
              </a:rPr>
              <a:t>Основные составляющие имиджа классного руководителя: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3">
        <p:bldAsOne/>
      </p:bldGraphic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778</TotalTime>
  <Words>337</Words>
  <Application>Microsoft Office PowerPoint</Application>
  <PresentationFormat>Экран (4:3)</PresentationFormat>
  <Paragraphs>62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 </vt:lpstr>
      <vt:lpstr>Вопрос:</vt:lpstr>
      <vt:lpstr> Имидж классного руководителя </vt:lpstr>
      <vt:lpstr>Что такое имидж?</vt:lpstr>
      <vt:lpstr>Имидж образовательного учреждения:</vt:lpstr>
      <vt:lpstr>Ведущие компоненты имиджа образовательного учреждения:</vt:lpstr>
      <vt:lpstr>Привлекательный имидж педагогов -важный фактор позитивного имиджа самого образовательного учреждения.</vt:lpstr>
      <vt:lpstr>Значение имиджа</vt:lpstr>
      <vt:lpstr>Основные составляющие имиджа классного руководителя:</vt:lpstr>
      <vt:lpstr>Цветовые  предпочтения</vt:lpstr>
      <vt:lpstr>Предпочтения цветов  Старшеклассники      Педагоги</vt:lpstr>
      <vt:lpstr>Слайд 12</vt:lpstr>
      <vt:lpstr>Слайд 13</vt:lpstr>
      <vt:lpstr>Слайд 14</vt:lpstr>
    </vt:vector>
  </TitlesOfParts>
  <Company>gym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Имидж классного руководителя </dc:title>
  <dc:creator>KORZENNIKOVA</dc:creator>
  <cp:lastModifiedBy>Admin</cp:lastModifiedBy>
  <cp:revision>145</cp:revision>
  <dcterms:created xsi:type="dcterms:W3CDTF">2011-01-12T07:19:11Z</dcterms:created>
  <dcterms:modified xsi:type="dcterms:W3CDTF">2011-01-29T07:46:25Z</dcterms:modified>
</cp:coreProperties>
</file>