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70" r:id="rId3"/>
    <p:sldId id="272" r:id="rId4"/>
    <p:sldId id="274" r:id="rId5"/>
    <p:sldId id="275" r:id="rId6"/>
    <p:sldId id="295" r:id="rId7"/>
    <p:sldId id="296" r:id="rId8"/>
    <p:sldId id="257" r:id="rId9"/>
    <p:sldId id="263" r:id="rId10"/>
    <p:sldId id="262" r:id="rId11"/>
    <p:sldId id="264" r:id="rId12"/>
    <p:sldId id="289" r:id="rId13"/>
    <p:sldId id="267" r:id="rId14"/>
    <p:sldId id="268" r:id="rId15"/>
    <p:sldId id="299" r:id="rId16"/>
    <p:sldId id="301" r:id="rId17"/>
    <p:sldId id="285" r:id="rId18"/>
    <p:sldId id="286" r:id="rId19"/>
    <p:sldId id="291" r:id="rId20"/>
    <p:sldId id="276" r:id="rId21"/>
    <p:sldId id="277" r:id="rId22"/>
    <p:sldId id="292" r:id="rId23"/>
    <p:sldId id="269" r:id="rId24"/>
    <p:sldId id="29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428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79ABD4-8C28-4749-81C2-A991A6A84372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75B7FA-55EF-4111-B93B-B39BF91C0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ABEBEF-CB4F-4509-ACE9-E5AEEDFB99D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3E8114-13A0-46AA-AA56-42BE9207FF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42EA02-42EF-40B8-BDFC-F606F5F082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8189D3-F015-4140-BF2C-239FEF149F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5F971D-A250-417A-AA92-4340B7EA25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3F67D-7A78-4525-926A-BA636D05EE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C1FA51-961E-411C-A54E-B4B13285AA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02963F-73B7-4D41-8064-65ED5E7988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617BB-8A14-46C3-B53F-0CFECBB903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C0F1CE-88CE-411F-94FB-4E15DA3F48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B8903F-561D-4EAE-AC22-FF25BF19BE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A2DE54-C00A-42D4-AFF2-4631B94D06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423868-CCE3-4F06-AEB8-858984B863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996CA6-6CCF-485B-9B86-C32BDB8E93C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2AC56B-60CF-492F-975E-2047F63282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887A20-BD36-4143-8279-C5CE443406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3EC9E-DCDD-4E61-B5EC-8590E5497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7166-E92D-4BD6-92E6-260E85B41D9C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402F-D667-4535-A08C-C6B329E3B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AE28-E773-46EC-9E2A-CB8730295414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2047-9D44-44E2-9854-A3F4EB25C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-2143125" y="857250"/>
            <a:ext cx="914400" cy="9144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B5B5-5E5D-4D81-BD2A-B3C4A1904EA8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ACC8-BE3D-47E9-A9E8-747B01A7B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88B9-5CE8-42DD-A367-99FDB109C5AB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8BC6-FF33-4F1A-BF25-BC6D450DA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0BF9-E108-47A7-9133-9E24621005D7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DDB0-9AE6-4BB4-97B4-D501986F9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1361-C5C4-4B3D-A321-0037AFCE882A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E6AC-D3FF-406B-9C48-CB45FDBDB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DFC4-21D6-47DF-805F-148ED35CB677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3079-97B3-4734-9EE8-114514A6F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2DF8-5D20-43C8-8ED1-95089303ECA1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C414-CB0A-4417-B293-21E91BB73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73B9-4270-4B63-ABA6-BE85660BD315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72B7-BDB0-4B0A-8249-F937B963A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E517-F185-4728-A252-5AFBE760BDF0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D080-F1D8-47F1-A8BF-5ED065148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lang="ru-RU" sz="1000" smtClean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1C62-9A41-46BF-8AA0-B863032CBC8B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C6740-A447-433B-82BA-FC169C455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FB9745-EF5E-4379-A74E-7887F78F77EA}" type="datetimeFigureOut">
              <a:rPr lang="ru-RU"/>
              <a:pPr>
                <a:defRPr/>
              </a:pPr>
              <a:t>19.04.2011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2E6C71-FB88-4F03-A48B-BE96C50CD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22" r:id="rId5"/>
    <p:sldLayoutId id="2147483717" r:id="rId6"/>
    <p:sldLayoutId id="2147483716" r:id="rId7"/>
    <p:sldLayoutId id="2147483723" r:id="rId8"/>
    <p:sldLayoutId id="2147483724" r:id="rId9"/>
    <p:sldLayoutId id="2147483715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706563" y="3803650"/>
            <a:ext cx="7632700" cy="2200275"/>
          </a:xfrm>
        </p:spPr>
      </p:pic>
      <p:pic>
        <p:nvPicPr>
          <p:cNvPr id="3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49275" y="-768350"/>
            <a:ext cx="9307513" cy="6230938"/>
          </a:xfrm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 rot="10800000" flipV="1">
            <a:off x="292100" y="5519738"/>
            <a:ext cx="39957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latin typeface="Monotype Corsiva" pitchFamily="66" charset="0"/>
                <a:cs typeface="Times New Roman" pitchFamily="18" charset="0"/>
              </a:rPr>
              <a:t>Учитель МАОУ СОШ №15  </a:t>
            </a:r>
            <a:endParaRPr lang="ru-RU" sz="2400"/>
          </a:p>
          <a:p>
            <a:pPr eaLnBrk="0" hangingPunct="0"/>
            <a:r>
              <a:rPr lang="ru-RU" sz="2400" i="1">
                <a:latin typeface="Monotype Corsiva" pitchFamily="66" charset="0"/>
                <a:cs typeface="Times New Roman" pitchFamily="18" charset="0"/>
              </a:rPr>
              <a:t>             Гусарова Т.Д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066800"/>
            <a:ext cx="8718550" cy="5473700"/>
          </a:xfrm>
          <a:prstGeom prst="rect">
            <a:avLst/>
          </a:prstGeom>
          <a:noFill/>
        </p:spPr>
      </p:pic>
      <p:pic>
        <p:nvPicPr>
          <p:cNvPr id="5" name="Таблица 4"/>
          <p:cNvPicPr>
            <a:picLocks noGrp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1127125"/>
            <a:ext cx="8740775" cy="5522913"/>
          </a:xfrm>
          <a:prstGeom prst="rect">
            <a:avLst/>
          </a:prstGeom>
          <a:noFill/>
        </p:spPr>
      </p:pic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165100" y="238125"/>
            <a:ext cx="8807450" cy="944563"/>
            <a:chOff x="104" y="150"/>
            <a:chExt cx="5548" cy="595"/>
          </a:xfrm>
        </p:grpSpPr>
        <p:pic>
          <p:nvPicPr>
            <p:cNvPr id="30723" name="Прямоугольник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4" y="150"/>
              <a:ext cx="5548" cy="595"/>
            </a:xfrm>
            <a:prstGeom prst="rect">
              <a:avLst/>
            </a:prstGeom>
            <a:noFill/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180" y="225"/>
              <a:ext cx="540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 i="1">
                  <a:solidFill>
                    <a:srgbClr val="FFFFFF"/>
                  </a:solidFill>
                </a:rPr>
                <a:t>Чистые вещества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1071563"/>
          <a:ext cx="8643937" cy="5743575"/>
        </p:xfrm>
        <a:graphic>
          <a:graphicData uri="http://schemas.openxmlformats.org/drawingml/2006/table">
            <a:tbl>
              <a:tblPr/>
              <a:tblGrid>
                <a:gridCol w="2505075"/>
                <a:gridCol w="2922587"/>
                <a:gridCol w="3216275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Фосфор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2359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Медь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Сульфид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железа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Песок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177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Морск. вода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Сера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Пыль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</a:tbl>
          </a:graphicData>
        </a:graphic>
      </p:graphicFrame>
      <p:pic>
        <p:nvPicPr>
          <p:cNvPr id="3" name="Таблица 2"/>
          <p:cNvPicPr>
            <a:picLocks noGrp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1066800"/>
            <a:ext cx="8645525" cy="56816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50112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/>
              <a:t>Чистые вещества 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71475" y="188913"/>
            <a:ext cx="8143875" cy="1316037"/>
            <a:chOff x="234" y="119"/>
            <a:chExt cx="5130" cy="829"/>
          </a:xfrm>
        </p:grpSpPr>
        <p:pic>
          <p:nvPicPr>
            <p:cNvPr id="33793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4" y="119"/>
              <a:ext cx="5130" cy="829"/>
            </a:xfrm>
            <a:prstGeom prst="rect">
              <a:avLst/>
            </a:prstGeom>
            <a:noFill/>
          </p:spPr>
        </p:pic>
        <p:sp>
          <p:nvSpPr>
            <p:cNvPr id="33794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02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/>
              <a:r>
                <a:rPr lang="ru-RU" sz="4600">
                  <a:solidFill>
                    <a:srgbClr val="000000"/>
                  </a:solidFill>
                </a:rPr>
                <a:t>  Проверь знания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487363" y="1560513"/>
            <a:ext cx="7954962" cy="4668837"/>
            <a:chOff x="307" y="983"/>
            <a:chExt cx="5011" cy="2941"/>
          </a:xfrm>
        </p:grpSpPr>
        <p:pic>
          <p:nvPicPr>
            <p:cNvPr id="33796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" y="983"/>
              <a:ext cx="5011" cy="2941"/>
            </a:xfrm>
            <a:prstGeom prst="rect">
              <a:avLst/>
            </a:prstGeom>
            <a:noFill/>
          </p:spPr>
        </p:pic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360" y="1035"/>
              <a:ext cx="4905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19100" indent="-382588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</a:pPr>
              <a:r>
                <a:rPr lang="ru-RU" sz="3600" b="1">
                  <a:solidFill>
                    <a:srgbClr val="000000"/>
                  </a:solidFill>
                </a:rPr>
                <a:t>Чистые вещества – а,г,д,ж,з,к;    Смеси – б,в,е,л,м,н</a:t>
              </a:r>
            </a:p>
            <a:p>
              <a:pPr marL="419100" indent="-382588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</a:pPr>
              <a:endParaRPr lang="ru-RU" sz="3000">
                <a:solidFill>
                  <a:srgbClr val="000000"/>
                </a:solidFill>
              </a:endParaRPr>
            </a:p>
          </p:txBody>
        </p:sp>
      </p:grpSp>
      <p:pic>
        <p:nvPicPr>
          <p:cNvPr id="6148" name="Picture 4" descr="C:\Documents and Settings\Антоха\Рабочий стол\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5388" y="3035300"/>
            <a:ext cx="6192837" cy="3468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-96838" y="-96838"/>
            <a:ext cx="9337676" cy="1335088"/>
            <a:chOff x="-61" y="-61"/>
            <a:chExt cx="5882" cy="841"/>
          </a:xfrm>
        </p:grpSpPr>
        <p:pic>
          <p:nvPicPr>
            <p:cNvPr id="34817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1" y="-61"/>
              <a:ext cx="5882" cy="841"/>
            </a:xfrm>
            <a:prstGeom prst="rect">
              <a:avLst/>
            </a:prstGeom>
            <a:noFill/>
          </p:spPr>
        </p:pic>
        <p:sp>
          <p:nvSpPr>
            <p:cNvPr id="34818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r>
                <a:rPr lang="ru-RU" sz="4100">
                  <a:solidFill>
                    <a:srgbClr val="FFFFFF"/>
                  </a:solidFill>
                </a:rPr>
                <a:t>                  Получите названия</a:t>
              </a:r>
              <a:br>
                <a:rPr lang="ru-RU" sz="4100">
                  <a:solidFill>
                    <a:srgbClr val="FFFFFF"/>
                  </a:solidFill>
                </a:rPr>
              </a:br>
              <a:r>
                <a:rPr lang="ru-RU" sz="4100">
                  <a:solidFill>
                    <a:srgbClr val="FFFFFF"/>
                  </a:solidFill>
                </a:rPr>
                <a:t>               химических элементов</a:t>
              </a:r>
            </a:p>
          </p:txBody>
        </p:sp>
      </p:grpSp>
      <p:pic>
        <p:nvPicPr>
          <p:cNvPr id="3" name="Таблица 2"/>
          <p:cNvPicPr>
            <a:picLocks noGrp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3025" y="1146175"/>
            <a:ext cx="9290050" cy="5572125"/>
          </a:xfrm>
          <a:prstGeom prst="rect">
            <a:avLst/>
          </a:prstGeom>
          <a:noFill/>
        </p:spPr>
      </p:pic>
      <p:pic>
        <p:nvPicPr>
          <p:cNvPr id="5" name="Таблица 4"/>
          <p:cNvPicPr>
            <a:picLocks noGrp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3025" y="1262063"/>
            <a:ext cx="9290050" cy="589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5" y="957263"/>
            <a:ext cx="9290050" cy="6613525"/>
          </a:xfrm>
          <a:prstGeom prst="rect">
            <a:avLst/>
          </a:prstGeom>
          <a:noFill/>
        </p:spPr>
      </p:pic>
      <p:pic>
        <p:nvPicPr>
          <p:cNvPr id="3" name="Таблица 2"/>
          <p:cNvPicPr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3025" y="1030288"/>
            <a:ext cx="9290050" cy="6613525"/>
          </a:xfrm>
          <a:prstGeom prst="rect">
            <a:avLst/>
          </a:prstGeom>
          <a:noFill/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-96838" y="-96838"/>
            <a:ext cx="9337676" cy="1273176"/>
            <a:chOff x="-61" y="-61"/>
            <a:chExt cx="5882" cy="802"/>
          </a:xfrm>
        </p:grpSpPr>
        <p:pic>
          <p:nvPicPr>
            <p:cNvPr id="36867" name="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61" y="-61"/>
              <a:ext cx="5882" cy="802"/>
            </a:xfrm>
            <a:prstGeom prst="rect">
              <a:avLst/>
            </a:prstGeom>
            <a:noFill/>
          </p:spPr>
        </p:pic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>
                  <a:solidFill>
                    <a:srgbClr val="FFFFFF"/>
                  </a:solidFill>
                </a:rPr>
                <a:t>Получите названия</a:t>
              </a:r>
              <a:br>
                <a:rPr lang="ru-RU" sz="3200">
                  <a:solidFill>
                    <a:srgbClr val="FFFFFF"/>
                  </a:solidFill>
                </a:rPr>
              </a:br>
              <a:r>
                <a:rPr lang="ru-RU" sz="3200">
                  <a:solidFill>
                    <a:srgbClr val="FFFFFF"/>
                  </a:solidFill>
                </a:rPr>
                <a:t>химических элементов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22"/>
          <p:cNvGrpSpPr>
            <a:grpSpLocks/>
          </p:cNvGrpSpPr>
          <p:nvPr/>
        </p:nvGrpSpPr>
        <p:grpSpPr bwMode="auto">
          <a:xfrm>
            <a:off x="714375" y="1357313"/>
            <a:ext cx="1214438" cy="1071562"/>
            <a:chOff x="1000100" y="214290"/>
            <a:chExt cx="2071702" cy="1500198"/>
          </a:xfrm>
        </p:grpSpPr>
        <p:sp>
          <p:nvSpPr>
            <p:cNvPr id="5" name="Овал 4"/>
            <p:cNvSpPr/>
            <p:nvPr/>
          </p:nvSpPr>
          <p:spPr>
            <a:xfrm>
              <a:off x="1000100" y="214290"/>
              <a:ext cx="1199692" cy="11290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858570" y="572114"/>
              <a:ext cx="1213232" cy="11423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7890" name="Группа 18"/>
          <p:cNvGrpSpPr>
            <a:grpSpLocks/>
          </p:cNvGrpSpPr>
          <p:nvPr/>
        </p:nvGrpSpPr>
        <p:grpSpPr bwMode="auto">
          <a:xfrm>
            <a:off x="5786438" y="1500188"/>
            <a:ext cx="2643187" cy="1857375"/>
            <a:chOff x="5000628" y="285728"/>
            <a:chExt cx="3429024" cy="2286016"/>
          </a:xfrm>
        </p:grpSpPr>
        <p:sp>
          <p:nvSpPr>
            <p:cNvPr id="9" name="Овал 8"/>
            <p:cNvSpPr/>
            <p:nvPr/>
          </p:nvSpPr>
          <p:spPr>
            <a:xfrm>
              <a:off x="5501080" y="285728"/>
              <a:ext cx="2213935" cy="221372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000628" y="1571368"/>
              <a:ext cx="1056510" cy="100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358725" y="1501029"/>
              <a:ext cx="1070927" cy="998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7891" name="Группа 21"/>
          <p:cNvGrpSpPr>
            <a:grpSpLocks/>
          </p:cNvGrpSpPr>
          <p:nvPr/>
        </p:nvGrpSpPr>
        <p:grpSpPr bwMode="auto">
          <a:xfrm rot="10800000">
            <a:off x="642938" y="4500563"/>
            <a:ext cx="3786187" cy="1785937"/>
            <a:chOff x="214282" y="4357694"/>
            <a:chExt cx="4572032" cy="2143164"/>
          </a:xfrm>
        </p:grpSpPr>
        <p:sp>
          <p:nvSpPr>
            <p:cNvPr id="12" name="Овал 11"/>
            <p:cNvSpPr/>
            <p:nvPr/>
          </p:nvSpPr>
          <p:spPr>
            <a:xfrm>
              <a:off x="854558" y="4571058"/>
              <a:ext cx="2001343" cy="1929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12364" y="5214960"/>
              <a:ext cx="1000671" cy="9849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140861" y="4357694"/>
              <a:ext cx="2001343" cy="19298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783726" y="5283541"/>
              <a:ext cx="1000671" cy="9144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7892" name="Группа 19"/>
          <p:cNvGrpSpPr>
            <a:grpSpLocks/>
          </p:cNvGrpSpPr>
          <p:nvPr/>
        </p:nvGrpSpPr>
        <p:grpSpPr bwMode="auto">
          <a:xfrm>
            <a:off x="2071688" y="2571750"/>
            <a:ext cx="3286125" cy="1643063"/>
            <a:chOff x="857224" y="1857364"/>
            <a:chExt cx="4572032" cy="2500354"/>
          </a:xfrm>
        </p:grpSpPr>
        <p:sp>
          <p:nvSpPr>
            <p:cNvPr id="14" name="Овал 13"/>
            <p:cNvSpPr/>
            <p:nvPr/>
          </p:nvSpPr>
          <p:spPr>
            <a:xfrm>
              <a:off x="857224" y="2284961"/>
              <a:ext cx="1857525" cy="178769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500505" y="1857364"/>
              <a:ext cx="1786847" cy="178527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715296" y="2642500"/>
              <a:ext cx="1713960" cy="171521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7893" name="Группа 20"/>
          <p:cNvGrpSpPr>
            <a:grpSpLocks/>
          </p:cNvGrpSpPr>
          <p:nvPr/>
        </p:nvGrpSpPr>
        <p:grpSpPr bwMode="auto">
          <a:xfrm rot="-10107983">
            <a:off x="5357813" y="4214813"/>
            <a:ext cx="2714625" cy="1285875"/>
            <a:chOff x="5643570" y="3643314"/>
            <a:chExt cx="2857520" cy="2643230"/>
          </a:xfrm>
        </p:grpSpPr>
        <p:sp>
          <p:nvSpPr>
            <p:cNvPr id="17" name="Овал 16"/>
            <p:cNvSpPr/>
            <p:nvPr/>
          </p:nvSpPr>
          <p:spPr>
            <a:xfrm>
              <a:off x="5644950" y="4576980"/>
              <a:ext cx="1714512" cy="171320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787838" y="3648615"/>
              <a:ext cx="1714512" cy="171320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7894" name="Заголовок 1"/>
          <p:cNvSpPr>
            <a:spLocks noGrp="1"/>
          </p:cNvSpPr>
          <p:nvPr>
            <p:ph type="title"/>
          </p:nvPr>
        </p:nvSpPr>
        <p:spPr>
          <a:xfrm>
            <a:off x="500063" y="1571625"/>
            <a:ext cx="642937" cy="1357313"/>
          </a:xfrm>
        </p:spPr>
        <p:txBody>
          <a:bodyPr/>
          <a:lstStyle/>
          <a:p>
            <a:r>
              <a:rPr lang="ru-RU" sz="4800" b="1" smtClean="0"/>
              <a:t>1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214938" y="1500188"/>
            <a:ext cx="8572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atin typeface="+mj-lt"/>
                <a:ea typeface="+mj-ea"/>
                <a:cs typeface="+mj-cs"/>
              </a:rPr>
              <a:t>2</a:t>
            </a: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428750" y="3214688"/>
            <a:ext cx="714375" cy="7143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atin typeface="+mj-lt"/>
                <a:ea typeface="+mj-ea"/>
                <a:cs typeface="+mj-cs"/>
              </a:rPr>
              <a:t>3</a:t>
            </a: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786563" y="5500688"/>
            <a:ext cx="928687" cy="785812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atin typeface="+mj-lt"/>
                <a:ea typeface="+mj-ea"/>
                <a:cs typeface="+mj-cs"/>
              </a:rPr>
              <a:t>4</a:t>
            </a: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143250" y="5857875"/>
            <a:ext cx="928688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atin typeface="+mj-lt"/>
                <a:ea typeface="+mj-ea"/>
                <a:cs typeface="+mj-cs"/>
              </a:rPr>
              <a:t>5</a:t>
            </a: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7158" y="285728"/>
            <a:ext cx="850112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ea typeface="Times New Roman" pitchFamily="18" charset="0"/>
              </a:rPr>
              <a:t>Простые  и сложные  вещества  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8143875" y="3143250"/>
            <a:ext cx="500063" cy="571500"/>
          </a:xfrm>
        </p:spPr>
        <p:txBody>
          <a:bodyPr/>
          <a:lstStyle/>
          <a:p>
            <a:r>
              <a:rPr lang="ru-RU" sz="4000" b="1" smtClean="0"/>
              <a:t>2</a:t>
            </a:r>
          </a:p>
        </p:txBody>
      </p:sp>
      <p:grpSp>
        <p:nvGrpSpPr>
          <p:cNvPr id="39938" name="Группа 21"/>
          <p:cNvGrpSpPr>
            <a:grpSpLocks/>
          </p:cNvGrpSpPr>
          <p:nvPr/>
        </p:nvGrpSpPr>
        <p:grpSpPr bwMode="auto">
          <a:xfrm>
            <a:off x="500063" y="1500188"/>
            <a:ext cx="3500437" cy="3000375"/>
            <a:chOff x="214282" y="1500174"/>
            <a:chExt cx="4572032" cy="3571900"/>
          </a:xfrm>
        </p:grpSpPr>
        <p:sp>
          <p:nvSpPr>
            <p:cNvPr id="3" name="Овал 2"/>
            <p:cNvSpPr/>
            <p:nvPr/>
          </p:nvSpPr>
          <p:spPr>
            <a:xfrm>
              <a:off x="214282" y="1500174"/>
              <a:ext cx="1714771" cy="164231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00423" y="3429755"/>
              <a:ext cx="1642199" cy="149868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071543" y="1857363"/>
              <a:ext cx="1714771" cy="164231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85983" y="4000503"/>
              <a:ext cx="1142489" cy="1071571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85402" y="2857118"/>
              <a:ext cx="1144563" cy="10715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29344" y="2214554"/>
              <a:ext cx="1142489" cy="107156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9939" name="Группа 23"/>
          <p:cNvGrpSpPr>
            <a:grpSpLocks/>
          </p:cNvGrpSpPr>
          <p:nvPr/>
        </p:nvGrpSpPr>
        <p:grpSpPr bwMode="auto">
          <a:xfrm>
            <a:off x="3500438" y="4429125"/>
            <a:ext cx="2143125" cy="1643063"/>
            <a:chOff x="4500562" y="4071942"/>
            <a:chExt cx="2200284" cy="2343160"/>
          </a:xfrm>
        </p:grpSpPr>
        <p:sp>
          <p:nvSpPr>
            <p:cNvPr id="4" name="Овал 3"/>
            <p:cNvSpPr/>
            <p:nvPr/>
          </p:nvSpPr>
          <p:spPr>
            <a:xfrm>
              <a:off x="4500562" y="5500478"/>
              <a:ext cx="914340" cy="914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286145" y="5430295"/>
              <a:ext cx="914340" cy="912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072635" y="4429642"/>
              <a:ext cx="914341" cy="914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786505" y="4071942"/>
              <a:ext cx="914341" cy="914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9940" name="Группа 22"/>
          <p:cNvGrpSpPr>
            <a:grpSpLocks/>
          </p:cNvGrpSpPr>
          <p:nvPr/>
        </p:nvGrpSpPr>
        <p:grpSpPr bwMode="auto">
          <a:xfrm>
            <a:off x="5286375" y="1643063"/>
            <a:ext cx="3000375" cy="2143125"/>
            <a:chOff x="5500694" y="214290"/>
            <a:chExt cx="3214710" cy="2643206"/>
          </a:xfrm>
        </p:grpSpPr>
        <p:sp>
          <p:nvSpPr>
            <p:cNvPr id="10" name="Овал 9"/>
            <p:cNvSpPr/>
            <p:nvPr/>
          </p:nvSpPr>
          <p:spPr>
            <a:xfrm>
              <a:off x="5500694" y="1500650"/>
              <a:ext cx="1357322" cy="1286361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7286644" y="500148"/>
              <a:ext cx="1428760" cy="135684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500826" y="214290"/>
              <a:ext cx="785818" cy="700939"/>
            </a:xfrm>
            <a:prstGeom prst="ellipse">
              <a:avLst/>
            </a:prstGeom>
            <a:solidFill>
              <a:srgbClr val="A277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357950" y="2142851"/>
              <a:ext cx="700773" cy="700939"/>
            </a:xfrm>
            <a:prstGeom prst="ellipse">
              <a:avLst/>
            </a:prstGeom>
            <a:solidFill>
              <a:srgbClr val="A277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7286644" y="1571135"/>
              <a:ext cx="1357322" cy="1286361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072198" y="570633"/>
              <a:ext cx="772211" cy="700939"/>
            </a:xfrm>
            <a:prstGeom prst="ellipse">
              <a:avLst/>
            </a:prstGeom>
            <a:solidFill>
              <a:srgbClr val="A277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2357438" y="3571875"/>
            <a:ext cx="714375" cy="1000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143500" y="5143500"/>
            <a:ext cx="285750" cy="4286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atin typeface="+mj-lt"/>
                <a:ea typeface="+mj-ea"/>
                <a:cs typeface="+mj-cs"/>
              </a:rPr>
              <a:t>3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357166"/>
            <a:ext cx="842968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  Чистые вещества. Смеси</a:t>
            </a:r>
            <a:endParaRPr lang="ru-RU" sz="3600" dirty="0"/>
          </a:p>
        </p:txBody>
      </p:sp>
      <p:sp>
        <p:nvSpPr>
          <p:cNvPr id="399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413375" y="1200150"/>
            <a:ext cx="3224213" cy="2097088"/>
          </a:xfrm>
        </p:spPr>
      </p:pic>
      <p:grpSp>
        <p:nvGrpSpPr>
          <p:cNvPr id="4" name="Текст 3"/>
          <p:cNvGrpSpPr>
            <a:grpSpLocks noGrp="1"/>
          </p:cNvGrpSpPr>
          <p:nvPr/>
        </p:nvGrpSpPr>
        <p:grpSpPr bwMode="auto">
          <a:xfrm>
            <a:off x="201613" y="3773488"/>
            <a:ext cx="8734425" cy="3163887"/>
            <a:chOff x="127" y="2377"/>
            <a:chExt cx="5502" cy="1993"/>
          </a:xfrm>
        </p:grpSpPr>
        <p:pic>
          <p:nvPicPr>
            <p:cNvPr id="41986" name="Текст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7" y="2377"/>
              <a:ext cx="5502" cy="1993"/>
            </a:xfrm>
            <a:prstGeom prst="rect">
              <a:avLst/>
            </a:prstGeom>
            <a:noFill/>
          </p:spPr>
        </p:pic>
        <p:sp>
          <p:nvSpPr>
            <p:cNvPr id="41987" name="Text Box 3"/>
            <p:cNvSpPr txBox="1">
              <a:spLocks noChangeArrowheads="1"/>
            </p:cNvSpPr>
            <p:nvPr/>
          </p:nvSpPr>
          <p:spPr bwMode="auto">
            <a:xfrm>
              <a:off x="180" y="2430"/>
              <a:ext cx="5400" cy="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</a:pPr>
              <a:r>
                <a:rPr lang="ru-RU" sz="2800" b="1" i="1">
                  <a:solidFill>
                    <a:schemeClr val="bg1"/>
                  </a:solidFill>
                  <a:latin typeface="Constantia" pitchFamily="18" charset="0"/>
                  <a:cs typeface="Times New Roman" pitchFamily="18" charset="0"/>
                </a:rPr>
                <a:t>Оловянно-белый металл с серовато–голубым  оттенком . Это самый тяжёлый металл и один из самых твёрдых. Тем не менее трубку, изготовленную из него  можно растереть  в порошок. Плавится при температуре около 3000  С , а температура кипения около 5500  С</a:t>
              </a:r>
            </a:p>
          </p:txBody>
        </p:sp>
      </p:grpSp>
      <p:pic>
        <p:nvPicPr>
          <p:cNvPr id="3074" name="Picture 2" descr="C:\Documents and Settings\Антоха\Рабочий стол\кк.t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33388" y="225425"/>
            <a:ext cx="4278312" cy="7205663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  <p:sp>
        <p:nvSpPr>
          <p:cNvPr id="6" name="Стрелка вправо 5"/>
          <p:cNvSpPr/>
          <p:nvPr/>
        </p:nvSpPr>
        <p:spPr>
          <a:xfrm>
            <a:off x="4857750" y="2214563"/>
            <a:ext cx="642938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285875" y="6143625"/>
            <a:ext cx="71438" cy="460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 flipV="1">
            <a:off x="8215313" y="6143625"/>
            <a:ext cx="46037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089525" y="-12700"/>
            <a:ext cx="3578225" cy="2736850"/>
          </a:xfrm>
        </p:spPr>
      </p:pic>
      <p:grpSp>
        <p:nvGrpSpPr>
          <p:cNvPr id="4" name="Текст 3"/>
          <p:cNvGrpSpPr>
            <a:grpSpLocks noGrp="1"/>
          </p:cNvGrpSpPr>
          <p:nvPr/>
        </p:nvGrpSpPr>
        <p:grpSpPr bwMode="auto">
          <a:xfrm>
            <a:off x="4559300" y="2627313"/>
            <a:ext cx="4451350" cy="4310062"/>
            <a:chOff x="2872" y="1655"/>
            <a:chExt cx="2804" cy="2715"/>
          </a:xfrm>
        </p:grpSpPr>
        <p:pic>
          <p:nvPicPr>
            <p:cNvPr id="44034" name="Текст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72" y="1655"/>
              <a:ext cx="2804" cy="2715"/>
            </a:xfrm>
            <a:prstGeom prst="rect">
              <a:avLst/>
            </a:prstGeom>
            <a:noFill/>
          </p:spPr>
        </p:pic>
        <p:sp>
          <p:nvSpPr>
            <p:cNvPr id="44035" name="Text Box 3"/>
            <p:cNvSpPr txBox="1">
              <a:spLocks noChangeArrowheads="1"/>
            </p:cNvSpPr>
            <p:nvPr/>
          </p:nvSpPr>
          <p:spPr bwMode="auto">
            <a:xfrm>
              <a:off x="2925" y="1710"/>
              <a:ext cx="2700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</a:pPr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  Ртуть - жидкий металл серебристого цвета, в 13,6 раза тяжелее</a:t>
              </a:r>
              <a:r>
                <a:rPr lang="en-US" sz="2400" b="1">
                  <a:solidFill>
                    <a:srgbClr val="000000"/>
                  </a:solidFill>
                  <a:latin typeface="Constantia" pitchFamily="18" charset="0"/>
                </a:rPr>
                <a:t> </a:t>
              </a:r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воды, имеет большой коэффициент расширения, почти в 2 раза больше других металлов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</a:pPr>
              <a:r>
                <a:rPr lang="ru-RU" sz="2400" b="1">
                  <a:solidFill>
                    <a:srgbClr val="000000"/>
                  </a:solidFill>
                  <a:latin typeface="Constantia" pitchFamily="18" charset="0"/>
                </a:rPr>
                <a:t>Ртуть и её соединения  - ядовиты (если ртуть пролилась  - соберите её стеклянной пипеткой)</a:t>
              </a: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SzPct val="80000"/>
              </a:pPr>
              <a:endParaRPr lang="ru-RU" sz="2400" b="1">
                <a:solidFill>
                  <a:srgbClr val="000000"/>
                </a:solidFill>
              </a:endParaRPr>
            </a:p>
          </p:txBody>
        </p:sp>
      </p:grpSp>
      <p:pic>
        <p:nvPicPr>
          <p:cNvPr id="4098" name="Picture 2" descr="C:\Documents and Settings\Антоха\Рабочий стол\дотл.t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82563" y="622300"/>
            <a:ext cx="4340225" cy="10204450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  <p:sp>
        <p:nvSpPr>
          <p:cNvPr id="6" name="Стрелка вправо 5"/>
          <p:cNvSpPr/>
          <p:nvPr/>
        </p:nvSpPr>
        <p:spPr>
          <a:xfrm>
            <a:off x="4643438" y="12144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6786563" y="2643188"/>
            <a:ext cx="285750" cy="21431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 flipH="1">
            <a:off x="5429250" y="2643188"/>
            <a:ext cx="285750" cy="21431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8286750" y="2643188"/>
            <a:ext cx="214313" cy="21431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01613" y="201613"/>
            <a:ext cx="8667750" cy="1382712"/>
          </a:xfrm>
        </p:spPr>
      </p:pic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8125" y="1450975"/>
            <a:ext cx="8661400" cy="5943600"/>
          </a:xfrm>
        </p:spPr>
      </p:pic>
      <p:pic>
        <p:nvPicPr>
          <p:cNvPr id="8196" name="Picture 4" descr="C:\Documents and Settings\Антоха\Рабочий стол\н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6175" y="3767138"/>
            <a:ext cx="2633663" cy="2043112"/>
          </a:xfrm>
          <a:prstGeom prst="rect">
            <a:avLst/>
          </a:prstGeom>
          <a:noFill/>
        </p:spPr>
      </p:pic>
      <p:pic>
        <p:nvPicPr>
          <p:cNvPr id="8197" name="Picture 5" descr="C:\Documents and Settings\Антоха\Рабочий стол\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8613" y="2633663"/>
            <a:ext cx="4078287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384175"/>
            <a:ext cx="2382838" cy="1120775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714500"/>
            <a:ext cx="7715250" cy="4500563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 smtClean="0"/>
              <a:t>систематизировать и обобщить знания по первоначальным понятиям  вещества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 smtClean="0"/>
              <a:t>способствовать развитию творчества и повышению активности обучаемых детей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 smtClean="0"/>
              <a:t>воспитывать у школьников стремление расширять свой кругозор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Антоха\Рабочий стол\з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1613" y="1731963"/>
            <a:ext cx="2609851" cy="2889250"/>
          </a:xfrm>
          <a:prstGeom prst="rect">
            <a:avLst/>
          </a:prstGeom>
          <a:noFill/>
        </p:spPr>
      </p:pic>
      <p:pic>
        <p:nvPicPr>
          <p:cNvPr id="37891" name="Picture 3" descr="C:\Documents and Settings\Антоха\Рабочий стол\а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4013" y="4419600"/>
            <a:ext cx="4627563" cy="2646363"/>
          </a:xfrm>
          <a:prstGeom prst="rect">
            <a:avLst/>
          </a:prstGeom>
          <a:noFill/>
        </p:spPr>
      </p:pic>
      <p:pic>
        <p:nvPicPr>
          <p:cNvPr id="48131" name="Picture 4" descr="C:\Documents and Settings\Антоха\Рабочий стол\а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C:\Documents and Settings\Антоха\Рабочий стол\2к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8725" y="2219325"/>
            <a:ext cx="2322513" cy="1566863"/>
          </a:xfrm>
          <a:prstGeom prst="rect">
            <a:avLst/>
          </a:prstGeom>
          <a:noFill/>
        </p:spPr>
      </p:pic>
      <p:pic>
        <p:nvPicPr>
          <p:cNvPr id="37894" name="Picture 6" descr="C:\Documents and Settings\Антоха\Рабочий стол\4к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63888" y="1792288"/>
            <a:ext cx="2614612" cy="1968500"/>
          </a:xfrm>
          <a:prstGeom prst="rect">
            <a:avLst/>
          </a:prstGeom>
          <a:noFill/>
        </p:spPr>
      </p:pic>
      <p:pic>
        <p:nvPicPr>
          <p:cNvPr id="37895" name="Picture 7" descr="C:\Documents and Settings\Антоха\Рабочий стол\i5к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4550" y="4065588"/>
            <a:ext cx="2225675" cy="1871662"/>
          </a:xfrm>
          <a:prstGeom prst="rect">
            <a:avLst/>
          </a:prstGeom>
          <a:noFill/>
        </p:spPr>
      </p:pic>
      <p:pic>
        <p:nvPicPr>
          <p:cNvPr id="37897" name="Picture 9" descr="C:\Documents and Settings\Антоха\Рабочий стол\уу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62063" y="2803525"/>
            <a:ext cx="2365375" cy="3030538"/>
          </a:xfrm>
          <a:prstGeom prst="rect">
            <a:avLst/>
          </a:prstGeom>
          <a:noFill/>
        </p:spPr>
      </p:pic>
      <p:pic>
        <p:nvPicPr>
          <p:cNvPr id="37898" name="Picture 10" descr="C:\Documents and Settings\Антоха\Рабочий стол\ууу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6013" y="5138738"/>
            <a:ext cx="1651000" cy="1725612"/>
          </a:xfrm>
          <a:prstGeom prst="rect">
            <a:avLst/>
          </a:prstGeom>
          <a:noFill/>
        </p:spPr>
      </p:pic>
      <p:pic>
        <p:nvPicPr>
          <p:cNvPr id="37900" name="Picture 12" descr="C:\Documents and Settings\Антоха\Рабочий стол\2ц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07963" y="3303588"/>
            <a:ext cx="2554288" cy="3189287"/>
          </a:xfrm>
          <a:prstGeom prst="rect">
            <a:avLst/>
          </a:prstGeom>
          <a:noFill/>
        </p:spPr>
      </p:pic>
      <p:pic>
        <p:nvPicPr>
          <p:cNvPr id="37901" name="Picture 13" descr="C:\Documents and Settings\Антоха\Рабочий стол\у5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73825" y="5638800"/>
            <a:ext cx="2335213" cy="2462213"/>
          </a:xfrm>
          <a:prstGeom prst="rect">
            <a:avLst/>
          </a:prstGeom>
          <a:noFill/>
        </p:spPr>
      </p:pic>
      <p:pic>
        <p:nvPicPr>
          <p:cNvPr id="37903" name="Rectangle 15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38550" y="3219450"/>
            <a:ext cx="2719388" cy="1931988"/>
          </a:xfrm>
          <a:prstGeom prst="rect">
            <a:avLst/>
          </a:prstGeom>
          <a:noFill/>
        </p:spPr>
      </p:pic>
      <p:pic>
        <p:nvPicPr>
          <p:cNvPr id="48140" name="Picture 4" descr="C:\Documents and Settings\Антоха\Рабочий стол\а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Rectangle 1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2100" y="96838"/>
            <a:ext cx="8328025" cy="141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Documents and Settings\Антоха\Рабочий стол\0017-017-Primenenie-s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86439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165100" y="-122238"/>
            <a:ext cx="8807450" cy="823913"/>
            <a:chOff x="104" y="-77"/>
            <a:chExt cx="5548" cy="519"/>
          </a:xfrm>
        </p:grpSpPr>
        <p:pic>
          <p:nvPicPr>
            <p:cNvPr id="50178" name="Прямоугольни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-77"/>
              <a:ext cx="5548" cy="519"/>
            </a:xfrm>
            <a:prstGeom prst="rect">
              <a:avLst/>
            </a:prstGeom>
            <a:noFill/>
          </p:spPr>
        </p:pic>
        <p:sp>
          <p:nvSpPr>
            <p:cNvPr id="50179" name="Text Box 3"/>
            <p:cNvSpPr txBox="1">
              <a:spLocks noChangeArrowheads="1"/>
            </p:cNvSpPr>
            <p:nvPr/>
          </p:nvSpPr>
          <p:spPr bwMode="auto">
            <a:xfrm>
              <a:off x="180" y="0"/>
              <a:ext cx="54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i="1">
                  <a:solidFill>
                    <a:srgbClr val="FFFFFF"/>
                  </a:solidFill>
                </a:rPr>
                <a:t>Сера — химический элемент, неметалл </a:t>
              </a:r>
              <a:endParaRPr lang="ru-RU" sz="32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71475" y="188913"/>
            <a:ext cx="7639050" cy="1316037"/>
            <a:chOff x="234" y="119"/>
            <a:chExt cx="4812" cy="829"/>
          </a:xfrm>
        </p:grpSpPr>
        <p:pic>
          <p:nvPicPr>
            <p:cNvPr id="51201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4" y="119"/>
              <a:ext cx="4812" cy="829"/>
            </a:xfrm>
            <a:prstGeom prst="rect">
              <a:avLst/>
            </a:prstGeom>
            <a:noFill/>
          </p:spPr>
        </p:pic>
        <p:sp>
          <p:nvSpPr>
            <p:cNvPr id="51202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470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r>
                <a:rPr lang="ru-RU" sz="4600">
                  <a:solidFill>
                    <a:srgbClr val="000000"/>
                  </a:solidFill>
                </a:rPr>
                <a:t>Проверь свои знания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371475" y="1517650"/>
            <a:ext cx="7639050" cy="4694238"/>
            <a:chOff x="234" y="956"/>
            <a:chExt cx="4812" cy="2957"/>
          </a:xfrm>
        </p:grpSpPr>
        <p:pic>
          <p:nvPicPr>
            <p:cNvPr id="51204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" y="956"/>
              <a:ext cx="4812" cy="2957"/>
            </a:xfrm>
            <a:prstGeom prst="rect">
              <a:avLst/>
            </a:prstGeom>
            <a:noFill/>
          </p:spPr>
        </p:pic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288" y="1008"/>
              <a:ext cx="4704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19100" indent="-382588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</a:pPr>
              <a:r>
                <a:rPr lang="ru-RU" sz="4000">
                  <a:solidFill>
                    <a:srgbClr val="000000"/>
                  </a:solidFill>
                </a:rPr>
                <a:t>Выпишите буквы физических явлений  </a:t>
              </a:r>
            </a:p>
            <a:p>
              <a:pPr marL="419100" indent="-382588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</a:pPr>
              <a:r>
                <a:rPr lang="ru-RU" sz="4000">
                  <a:solidFill>
                    <a:srgbClr val="000000"/>
                  </a:solidFill>
                </a:rPr>
                <a:t>о-с-б- п -а- с- и</a:t>
              </a:r>
            </a:p>
            <a:p>
              <a:pPr marL="419100" indent="-382588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</a:pPr>
              <a:r>
                <a:rPr lang="ru-RU" sz="4000" u="sng">
                  <a:solidFill>
                    <a:srgbClr val="FF0000"/>
                  </a:solidFill>
                </a:rPr>
                <a:t>СПАСИБО</a:t>
              </a:r>
              <a:endParaRPr lang="ru-RU" sz="4000">
                <a:solidFill>
                  <a:srgbClr val="FF0000"/>
                </a:solidFill>
              </a:endParaRPr>
            </a:p>
          </p:txBody>
        </p:sp>
      </p:grpSp>
      <p:pic>
        <p:nvPicPr>
          <p:cNvPr id="7170" name="Picture 2" descr="C:\Documents and Settings\Антоха\Рабочий стол\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6650" y="2773363"/>
            <a:ext cx="5991225" cy="427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5126038" y="1200150"/>
            <a:ext cx="3743325" cy="1914525"/>
            <a:chOff x="3229" y="756"/>
            <a:chExt cx="2358" cy="1206"/>
          </a:xfrm>
        </p:grpSpPr>
        <p:pic>
          <p:nvPicPr>
            <p:cNvPr id="52225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29" y="756"/>
              <a:ext cx="2358" cy="1206"/>
            </a:xfrm>
            <a:prstGeom prst="rect">
              <a:avLst/>
            </a:prstGeom>
            <a:noFill/>
          </p:spPr>
        </p:pic>
        <p:sp>
          <p:nvSpPr>
            <p:cNvPr id="52226" name="Text Box 2"/>
            <p:cNvSpPr txBox="1">
              <a:spLocks noChangeArrowheads="1"/>
            </p:cNvSpPr>
            <p:nvPr/>
          </p:nvSpPr>
          <p:spPr bwMode="auto">
            <a:xfrm>
              <a:off x="3285" y="810"/>
              <a:ext cx="2250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b"/>
            <a:lstStyle/>
            <a:p>
              <a:pPr algn="ctr"/>
              <a:r>
                <a:rPr lang="ru-RU" sz="3600" b="1">
                  <a:solidFill>
                    <a:schemeClr val="accent1"/>
                  </a:solidFill>
                </a:rPr>
                <a:t>Домашнее задание:</a:t>
              </a:r>
              <a:br>
                <a:rPr lang="ru-RU" sz="3600" b="1">
                  <a:solidFill>
                    <a:schemeClr val="accent1"/>
                  </a:solidFill>
                </a:rPr>
              </a:br>
              <a:endParaRPr lang="ru-RU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52228" name="Текст 3"/>
          <p:cNvSpPr>
            <a:spLocks noGrp="1"/>
          </p:cNvSpPr>
          <p:nvPr>
            <p:ph type="body" sz="half" idx="2"/>
          </p:nvPr>
        </p:nvSpPr>
        <p:spPr>
          <a:xfrm>
            <a:off x="5286375" y="3071813"/>
            <a:ext cx="3643313" cy="3143250"/>
          </a:xfrm>
        </p:spPr>
        <p:txBody>
          <a:bodyPr/>
          <a:lstStyle/>
          <a:p>
            <a:r>
              <a:rPr lang="ru-RU" sz="2400" b="1" i="1" smtClean="0"/>
              <a:t>Мини-сочинение «Химия…</a:t>
            </a:r>
          </a:p>
          <a:p>
            <a:r>
              <a:rPr lang="ru-RU" sz="2400" b="1" i="1" smtClean="0"/>
              <a:t>Рисунок </a:t>
            </a:r>
          </a:p>
          <a:p>
            <a:r>
              <a:rPr lang="ru-RU" sz="2400" b="1" i="1" smtClean="0"/>
              <a:t>природные явления</a:t>
            </a:r>
          </a:p>
          <a:p>
            <a:r>
              <a:rPr lang="ru-RU" sz="2400" b="1" i="1" smtClean="0"/>
              <a:t>Рубус или кроссворд по изученной теме</a:t>
            </a:r>
          </a:p>
          <a:p>
            <a:r>
              <a:rPr lang="ru-RU" sz="2400" b="1" i="1" smtClean="0"/>
              <a:t>(по выбору)</a:t>
            </a:r>
          </a:p>
          <a:p>
            <a:r>
              <a:rPr lang="ru-RU" sz="2400" smtClean="0"/>
              <a:t> </a:t>
            </a:r>
          </a:p>
          <a:p>
            <a:r>
              <a:rPr lang="ru-RU" sz="2400" smtClean="0"/>
              <a:t> </a:t>
            </a:r>
          </a:p>
          <a:p>
            <a:endParaRPr lang="ru-RU" sz="2400" smtClean="0"/>
          </a:p>
        </p:txBody>
      </p:sp>
      <p:pic>
        <p:nvPicPr>
          <p:cNvPr id="1026" name="Picture 2" descr="C:\Documents and Settings\Антоха\Рабочий стол\hydrogen-ste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9988" y="1731963"/>
            <a:ext cx="3298825" cy="415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928688" y="285750"/>
            <a:ext cx="74295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cs typeface="Times New Roman" pitchFamily="18" charset="0"/>
              </a:rPr>
              <a:t>Литература</a:t>
            </a:r>
            <a:endParaRPr lang="ru-RU" sz="2400" i="1"/>
          </a:p>
          <a:p>
            <a:pPr eaLnBrk="0" hangingPunct="0">
              <a:buFontTx/>
              <a:buChar char="•"/>
            </a:pPr>
            <a:r>
              <a:rPr lang="ru-RU" sz="2400" i="1">
                <a:cs typeface="Times New Roman" pitchFamily="18" charset="0"/>
              </a:rPr>
              <a:t>О.С. Габриелян  «Химия». 8 класс. -  М., Дрофа, 2005</a:t>
            </a:r>
            <a:endParaRPr lang="ru-RU" sz="2400" i="1"/>
          </a:p>
          <a:p>
            <a:pPr eaLnBrk="0" hangingPunct="0">
              <a:buFontTx/>
              <a:buChar char="•"/>
            </a:pPr>
            <a:r>
              <a:rPr lang="ru-RU" sz="2400" i="1">
                <a:cs typeface="Times New Roman" pitchFamily="18" charset="0"/>
              </a:rPr>
              <a:t>Энциклопедия школьника. Неорганическая химия. Главный редактор академик И.П. Алимарин. -  М., изд «Советская энциклопедия», 1975</a:t>
            </a:r>
            <a:endParaRPr lang="ru-RU" sz="2400" i="1"/>
          </a:p>
          <a:p>
            <a:pPr eaLnBrk="0" hangingPunct="0">
              <a:buFontTx/>
              <a:buChar char="•"/>
            </a:pPr>
            <a:r>
              <a:rPr lang="ru-RU" sz="2400" i="1">
                <a:cs typeface="Times New Roman" pitchFamily="18" charset="0"/>
              </a:rPr>
              <a:t>Н. Корнеев. Алхимик. Журнал «Химия в школе», №5, 2003</a:t>
            </a:r>
          </a:p>
          <a:p>
            <a:pPr eaLnBrk="0" hangingPunct="0">
              <a:buFontTx/>
              <a:buChar char="•"/>
            </a:pPr>
            <a:r>
              <a:rPr lang="ru-RU" sz="2400" i="1"/>
              <a:t>Ю.И. Соловьёв. История химии. - м., Просвещение,1976</a:t>
            </a:r>
          </a:p>
          <a:p>
            <a:pPr eaLnBrk="0" hangingPunct="0">
              <a:buFontTx/>
              <a:buChar char="•"/>
            </a:pPr>
            <a:r>
              <a:rPr lang="ru-RU" sz="2400" i="1"/>
              <a:t>Популярная библиотека химических элементов.  Кн. вторая, ответственный редактор академик И.П. Петрянов- Соколов. - М., Изд., «Наука», 1983</a:t>
            </a:r>
          </a:p>
          <a:p>
            <a:pPr eaLnBrk="0" hangingPunct="0">
              <a:buFontTx/>
              <a:buChar char="•"/>
            </a:pPr>
            <a:r>
              <a:rPr lang="ru-RU" sz="2400" i="1"/>
              <a:t>Л.Е.Соломин. Увлекательная химия. – М., Просвещение,1978</a:t>
            </a:r>
          </a:p>
          <a:p>
            <a:pPr eaLnBrk="0" hangingPunct="0"/>
            <a:endParaRPr lang="ru-RU" sz="3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-122238" y="-122238"/>
            <a:ext cx="9382126" cy="1951038"/>
            <a:chOff x="-77" y="-77"/>
            <a:chExt cx="5910" cy="1229"/>
          </a:xfrm>
        </p:grpSpPr>
        <p:pic>
          <p:nvPicPr>
            <p:cNvPr id="18433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7" y="-77"/>
              <a:ext cx="5910" cy="1229"/>
            </a:xfrm>
            <a:prstGeom prst="rect">
              <a:avLst/>
            </a:prstGeom>
            <a:noFill/>
          </p:spPr>
        </p:pic>
        <p:sp>
          <p:nvSpPr>
            <p:cNvPr id="1843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/>
              <a:r>
                <a:rPr lang="ru-RU" sz="4100" b="1"/>
                <a:t>Химия</a:t>
              </a:r>
              <a:r>
                <a:rPr lang="ru-RU" sz="4100" b="1">
                  <a:solidFill>
                    <a:srgbClr val="FF6600"/>
                  </a:solidFill>
                </a:rPr>
                <a:t>  </a:t>
              </a:r>
              <a:r>
                <a:rPr lang="ru-RU" sz="4100" b="1">
                  <a:solidFill>
                    <a:srgbClr val="FFFFFF"/>
                  </a:solidFill>
                </a:rPr>
                <a:t>-</a:t>
              </a:r>
              <a:r>
                <a:rPr lang="en-US" sz="4100" b="1">
                  <a:solidFill>
                    <a:srgbClr val="FFFFFF"/>
                  </a:solidFill>
                </a:rPr>
                <a:t> </a:t>
              </a:r>
              <a:r>
                <a:rPr lang="ru-RU" sz="4100" b="1">
                  <a:solidFill>
                    <a:srgbClr val="FFFFFF"/>
                  </a:solidFill>
                </a:rPr>
                <a:t>это наука о веществах</a:t>
              </a:r>
              <a:r>
                <a:rPr lang="en-US" sz="4100" b="1">
                  <a:solidFill>
                    <a:srgbClr val="FFFFFF"/>
                  </a:solidFill>
                </a:rPr>
                <a:t/>
              </a:r>
              <a:br>
                <a:rPr lang="en-US" sz="4100" b="1">
                  <a:solidFill>
                    <a:srgbClr val="FFFFFF"/>
                  </a:solidFill>
                </a:rPr>
              </a:br>
              <a:r>
                <a:rPr lang="ru-RU" sz="4100" b="1">
                  <a:solidFill>
                    <a:srgbClr val="FFFFFF"/>
                  </a:solidFill>
                </a:rPr>
                <a:t> их свойствах и превращениях</a:t>
              </a: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8786812" cy="4929187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000" b="1" i="1" dirty="0" smtClean="0">
                <a:solidFill>
                  <a:srgbClr val="00B0F0"/>
                </a:solidFill>
                <a:latin typeface="+mj-lt"/>
              </a:rPr>
              <a:t>Х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И</a:t>
            </a:r>
            <a:r>
              <a:rPr lang="ru-RU" sz="4000" b="1" i="1" dirty="0" smtClean="0">
                <a:solidFill>
                  <a:srgbClr val="00B0F0"/>
                </a:solidFill>
                <a:latin typeface="+mj-lt"/>
              </a:rPr>
              <a:t>М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И-</a:t>
            </a:r>
            <a:r>
              <a:rPr lang="ru-RU" sz="6000" b="1" i="1" dirty="0" smtClean="0">
                <a:solidFill>
                  <a:srgbClr val="00B0F0"/>
                </a:solidFill>
                <a:latin typeface="+mj-lt"/>
              </a:rPr>
              <a:t>Я</a:t>
            </a:r>
            <a:r>
              <a:rPr lang="ru-RU" sz="4000" b="1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4000" dirty="0" smtClean="0">
                <a:latin typeface="+mj-lt"/>
              </a:rPr>
              <a:t> -  </a:t>
            </a:r>
            <a:r>
              <a:rPr lang="ru-RU" sz="4000" b="1" i="1" dirty="0" smtClean="0">
                <a:latin typeface="+mj-lt"/>
              </a:rPr>
              <a:t>это наука, умеющая творить чудеса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Х</a:t>
            </a:r>
            <a:r>
              <a:rPr lang="ru-RU" sz="4000" b="1" i="1" dirty="0" smtClean="0">
                <a:solidFill>
                  <a:srgbClr val="00B0F0"/>
                </a:solidFill>
                <a:latin typeface="+mj-lt"/>
              </a:rPr>
              <a:t>И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М</a:t>
            </a:r>
            <a:r>
              <a:rPr lang="ru-RU" sz="4000" b="1" i="1" dirty="0" smtClean="0">
                <a:solidFill>
                  <a:srgbClr val="00B0F0"/>
                </a:solidFill>
                <a:latin typeface="+mj-lt"/>
              </a:rPr>
              <a:t>И</a:t>
            </a: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Я </a:t>
            </a:r>
            <a:r>
              <a:rPr lang="ru-RU" sz="4000" b="1" i="1" dirty="0" smtClean="0">
                <a:latin typeface="+mj-lt"/>
              </a:rPr>
              <a:t>– это наука о веществах и превращениях настолько необыкновенных, что для непосвящённых они кажутся чудом</a:t>
            </a:r>
            <a:endParaRPr lang="ru-RU" sz="40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нтоха\Рабочий стол\4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354013"/>
            <a:ext cx="3438525" cy="4735512"/>
          </a:xfrm>
          <a:prstGeom prst="rect">
            <a:avLst/>
          </a:prstGeom>
          <a:noFill/>
        </p:spPr>
      </p:pic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3643313" y="428625"/>
            <a:ext cx="55006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Arial Narrow" pitchFamily="34" charset="0"/>
              </a:rPr>
              <a:t>«Первоклассный химик, которому многим обязана химия...», «Равно могуч и талантлив как в симфонии, так и в опере, и в романсе...» – так говорили Д.И.Менделеев и В.В.Стасов об одном и том же человеке, о своем современнике – Александре Порфирьевиче Бородине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нтоха\Рабочий стол\45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088" y="-6350"/>
            <a:ext cx="6761162" cy="9607550"/>
          </a:xfrm>
          <a:prstGeom prst="rect">
            <a:avLst/>
          </a:prstGeom>
          <a:noFill/>
        </p:spPr>
      </p:pic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274638" y="4773613"/>
            <a:ext cx="8740775" cy="1987550"/>
            <a:chOff x="173" y="3007"/>
            <a:chExt cx="5506" cy="1252"/>
          </a:xfrm>
        </p:grpSpPr>
        <p:pic>
          <p:nvPicPr>
            <p:cNvPr id="20482" name="Прямоугольни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3" y="3007"/>
              <a:ext cx="5506" cy="1252"/>
            </a:xfrm>
            <a:prstGeom prst="rect">
              <a:avLst/>
            </a:prstGeom>
            <a:noFill/>
          </p:spPr>
        </p:pic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225" y="3060"/>
              <a:ext cx="540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i="1">
                  <a:solidFill>
                    <a:srgbClr val="000000"/>
                  </a:solidFill>
                </a:rPr>
                <a:t>Русские ученые-химики в Гейдельберге</a:t>
              </a:r>
            </a:p>
            <a:p>
              <a:pPr algn="ctr"/>
              <a:r>
                <a:rPr lang="ru-RU" sz="2800" b="1" i="1">
                  <a:solidFill>
                    <a:srgbClr val="000000"/>
                  </a:solidFill>
                </a:rPr>
                <a:t>(1859–1860).</a:t>
              </a:r>
            </a:p>
            <a:p>
              <a:pPr algn="ctr"/>
              <a:r>
                <a:rPr lang="ru-RU" sz="2800" b="1" i="1">
                  <a:solidFill>
                    <a:srgbClr val="000000"/>
                  </a:solidFill>
                </a:rPr>
                <a:t>Слева направо: Н.Житинский, А.П.Бородин,</a:t>
              </a:r>
            </a:p>
            <a:p>
              <a:pPr algn="ctr"/>
              <a:r>
                <a:rPr lang="ru-RU" sz="2800" b="1" i="1">
                  <a:solidFill>
                    <a:srgbClr val="000000"/>
                  </a:solidFill>
                </a:rPr>
                <a:t>Д.И.Менделеев, В.И.Олевинский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914400" y="5559425"/>
            <a:ext cx="3455988" cy="884238"/>
            <a:chOff x="576" y="3502"/>
            <a:chExt cx="2177" cy="557"/>
          </a:xfrm>
        </p:grpSpPr>
        <p:pic>
          <p:nvPicPr>
            <p:cNvPr id="22529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502"/>
              <a:ext cx="2177" cy="557"/>
            </a:xfrm>
            <a:prstGeom prst="rect">
              <a:avLst/>
            </a:prstGeom>
            <a:noFill/>
          </p:spPr>
        </p:pic>
        <p:sp>
          <p:nvSpPr>
            <p:cNvPr id="22530" name="Text Box 2"/>
            <p:cNvSpPr txBox="1">
              <a:spLocks noChangeArrowheads="1"/>
            </p:cNvSpPr>
            <p:nvPr/>
          </p:nvSpPr>
          <p:spPr bwMode="auto">
            <a:xfrm>
              <a:off x="630" y="3555"/>
              <a:ext cx="207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b"/>
            <a:lstStyle/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Алхимик Бранд  </a:t>
              </a:r>
              <a:br>
                <a:rPr lang="ru-RU" sz="2000" b="1" i="1">
                  <a:solidFill>
                    <a:schemeClr val="bg1"/>
                  </a:solidFill>
                </a:rPr>
              </a:br>
              <a:r>
                <a:rPr lang="ru-RU" sz="2000" b="1">
                  <a:solidFill>
                    <a:schemeClr val="bg1"/>
                  </a:solidFill>
                </a:rPr>
                <a:t>открывает фосфор</a:t>
              </a:r>
            </a:p>
          </p:txBody>
        </p:sp>
      </p:grpSp>
      <p:pic>
        <p:nvPicPr>
          <p:cNvPr id="4" name="Текст 3"/>
          <p:cNvPicPr>
            <a:picLocks noGrp="1" noChangeArrowheads="1"/>
          </p:cNvPicPr>
          <p:nvPr>
            <p:ph type="body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8113" y="774700"/>
            <a:ext cx="3767137" cy="5454650"/>
          </a:xfrm>
        </p:spPr>
      </p:pic>
      <p:pic>
        <p:nvPicPr>
          <p:cNvPr id="2050" name="Picture 2" descr="C:\Documents and Settings\Антоха\Рабочий стол\76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46113" y="871538"/>
            <a:ext cx="3919537" cy="8918575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/>
            <a:lightRig rig="balanced" dir="t"/>
          </a:scene3d>
          <a:sp3d prstMaterial="plastic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1"/>
          <p:cNvGrpSpPr>
            <a:grpSpLocks/>
          </p:cNvGrpSpPr>
          <p:nvPr/>
        </p:nvGrpSpPr>
        <p:grpSpPr bwMode="auto">
          <a:xfrm>
            <a:off x="2627313" y="554038"/>
            <a:ext cx="5956300" cy="5743575"/>
            <a:chOff x="1655" y="349"/>
            <a:chExt cx="3752" cy="3618"/>
          </a:xfrm>
        </p:grpSpPr>
        <p:pic>
          <p:nvPicPr>
            <p:cNvPr id="24577" name="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5" y="349"/>
              <a:ext cx="3752" cy="3618"/>
            </a:xfrm>
            <a:prstGeom prst="rect">
              <a:avLst/>
            </a:prstGeom>
            <a:noFill/>
          </p:spPr>
        </p:pic>
        <p:sp>
          <p:nvSpPr>
            <p:cNvPr id="24578" name="Text Box 2"/>
            <p:cNvSpPr txBox="1">
              <a:spLocks noChangeArrowheads="1"/>
            </p:cNvSpPr>
            <p:nvPr/>
          </p:nvSpPr>
          <p:spPr bwMode="auto">
            <a:xfrm>
              <a:off x="1665" y="360"/>
              <a:ext cx="3735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FFC000"/>
                  </a:solidFill>
                  <a:latin typeface="Franklin Gothic Book"/>
                </a:rPr>
                <a:t>  Алхимик верил в то, что можно </a:t>
              </a:r>
              <a:endParaRPr lang="ru-RU" sz="3200">
                <a:solidFill>
                  <a:srgbClr val="FFC000"/>
                </a:solidFill>
                <a:latin typeface="Franklin Gothic Book"/>
              </a:endParaRPr>
            </a:p>
            <a:p>
              <a:r>
                <a:rPr lang="ru-RU" sz="3200" b="1">
                  <a:solidFill>
                    <a:srgbClr val="FFC000"/>
                  </a:solidFill>
                  <a:latin typeface="Franklin Gothic Book"/>
                </a:rPr>
                <a:t>  Железо в злато превратить. </a:t>
              </a:r>
              <a:endParaRPr lang="ru-RU" sz="3200">
                <a:solidFill>
                  <a:srgbClr val="FFC000"/>
                </a:solidFill>
                <a:latin typeface="Franklin Gothic Book"/>
              </a:endParaRPr>
            </a:p>
            <a:p>
              <a:r>
                <a:rPr lang="ru-RU" sz="3200" b="1">
                  <a:solidFill>
                    <a:srgbClr val="FFC000"/>
                  </a:solidFill>
                  <a:latin typeface="Franklin Gothic Book"/>
                </a:rPr>
                <a:t>  Нет, это не было химерой,</a:t>
              </a:r>
              <a:endParaRPr lang="ru-RU" sz="3200">
                <a:solidFill>
                  <a:srgbClr val="FFC000"/>
                </a:solidFill>
                <a:latin typeface="Franklin Gothic Book"/>
              </a:endParaRPr>
            </a:p>
            <a:p>
              <a:r>
                <a:rPr lang="ru-RU" sz="3200" b="1">
                  <a:solidFill>
                    <a:srgbClr val="FFC000"/>
                  </a:solidFill>
                  <a:latin typeface="Franklin Gothic Book"/>
                </a:rPr>
                <a:t>  Огонь под тиглем не погас.</a:t>
              </a:r>
              <a:endParaRPr lang="ru-RU" sz="3200">
                <a:solidFill>
                  <a:srgbClr val="FFC000"/>
                </a:solidFill>
                <a:latin typeface="Franklin Gothic Book"/>
              </a:endParaRPr>
            </a:p>
            <a:p>
              <a:r>
                <a:rPr lang="ru-RU" sz="3200" b="1">
                  <a:solidFill>
                    <a:srgbClr val="FFC000"/>
                  </a:solidFill>
                  <a:latin typeface="Franklin Gothic Book"/>
                </a:rPr>
                <a:t>  Меж элементами барьеры</a:t>
              </a:r>
              <a:endParaRPr lang="ru-RU" sz="3200">
                <a:solidFill>
                  <a:srgbClr val="FFC000"/>
                </a:solidFill>
                <a:latin typeface="Franklin Gothic Book"/>
              </a:endParaRPr>
            </a:p>
            <a:p>
              <a:r>
                <a:rPr lang="ru-RU" sz="3200" b="1">
                  <a:solidFill>
                    <a:srgbClr val="FFC000"/>
                  </a:solidFill>
                  <a:latin typeface="Franklin Gothic Book"/>
                </a:rPr>
                <a:t>  Тряслись и рушились при нас.</a:t>
              </a:r>
              <a:endParaRPr lang="ru-RU" sz="3200">
                <a:solidFill>
                  <a:srgbClr val="FFC000"/>
                </a:solidFill>
                <a:latin typeface="Franklin Gothic Book"/>
              </a:endParaRPr>
            </a:p>
            <a:p>
              <a:r>
                <a:rPr lang="ru-RU" sz="3200" b="1">
                  <a:solidFill>
                    <a:srgbClr val="FFC000"/>
                  </a:solidFill>
                  <a:latin typeface="Franklin Gothic Book"/>
                </a:rPr>
                <a:t>  И мы уверились недавно,</a:t>
              </a:r>
              <a:endParaRPr lang="ru-RU" sz="3200">
                <a:solidFill>
                  <a:srgbClr val="FFC000"/>
                </a:solidFill>
                <a:latin typeface="Franklin Gothic Book"/>
              </a:endParaRPr>
            </a:p>
            <a:p>
              <a:r>
                <a:rPr lang="ru-RU" sz="3200" b="1">
                  <a:solidFill>
                    <a:srgbClr val="FFC000"/>
                  </a:solidFill>
                  <a:latin typeface="Franklin Gothic Book"/>
                </a:rPr>
                <a:t>  Твердыню атома  взломав,</a:t>
              </a:r>
              <a:endParaRPr lang="ru-RU" sz="3200">
                <a:solidFill>
                  <a:srgbClr val="FFC000"/>
                </a:solidFill>
                <a:latin typeface="Franklin Gothic Book"/>
              </a:endParaRPr>
            </a:p>
            <a:p>
              <a:r>
                <a:rPr lang="ru-RU" sz="3200" b="1">
                  <a:solidFill>
                    <a:srgbClr val="FFC000"/>
                  </a:solidFill>
                  <a:latin typeface="Franklin Gothic Book"/>
                </a:rPr>
                <a:t>  Что в самом дерзком</a:t>
              </a:r>
              <a:endParaRPr lang="ru-RU" sz="3200">
                <a:solidFill>
                  <a:srgbClr val="FFC000"/>
                </a:solidFill>
                <a:latin typeface="Franklin Gothic Book"/>
              </a:endParaRPr>
            </a:p>
            <a:p>
              <a:r>
                <a:rPr lang="ru-RU" sz="3200" b="1">
                  <a:solidFill>
                    <a:srgbClr val="FFC000"/>
                  </a:solidFill>
                  <a:latin typeface="Franklin Gothic Book"/>
                </a:rPr>
                <a:t>  В самом главном</a:t>
              </a:r>
              <a:endParaRPr lang="ru-RU" sz="3200">
                <a:solidFill>
                  <a:srgbClr val="FFC000"/>
                </a:solidFill>
                <a:latin typeface="Franklin Gothic Book"/>
              </a:endParaRPr>
            </a:p>
            <a:p>
              <a:r>
                <a:rPr lang="ru-RU" sz="3200" b="1">
                  <a:solidFill>
                    <a:srgbClr val="FFC000"/>
                  </a:solidFill>
                  <a:latin typeface="Franklin Gothic Book"/>
                </a:rPr>
                <a:t>  Алхимик всё-таки был прав</a:t>
              </a:r>
              <a:endParaRPr lang="ru-RU" sz="3200">
                <a:solidFill>
                  <a:srgbClr val="FFC000"/>
                </a:solidFill>
                <a:latin typeface="Franklin Gothic Book"/>
              </a:endParaRPr>
            </a:p>
          </p:txBody>
        </p:sp>
      </p:grpSp>
      <p:pic>
        <p:nvPicPr>
          <p:cNvPr id="57346" name="Picture 2" descr="C:\Documents and Settings\Антоха\Рабочий стол\рисунки\alch_symb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8" y="195263"/>
            <a:ext cx="1401762" cy="647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974725"/>
            <a:ext cx="8832850" cy="5761038"/>
          </a:xfrm>
          <a:prstGeom prst="rect">
            <a:avLst/>
          </a:prstGeom>
          <a:noFill/>
        </p:spPr>
      </p:pic>
      <p:sp>
        <p:nvSpPr>
          <p:cNvPr id="26626" name="Line 1"/>
          <p:cNvSpPr>
            <a:spLocks noChangeShapeType="1"/>
          </p:cNvSpPr>
          <p:nvPr/>
        </p:nvSpPr>
        <p:spPr bwMode="auto">
          <a:xfrm>
            <a:off x="3184525" y="268288"/>
            <a:ext cx="2295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207963"/>
            <a:ext cx="8807450" cy="974725"/>
          </a:xfrm>
          <a:prstGeom prst="rect">
            <a:avLst/>
          </a:prstGeom>
          <a:noFill/>
        </p:spPr>
      </p:pic>
      <p:pic>
        <p:nvPicPr>
          <p:cNvPr id="5" name="Таблица 4"/>
          <p:cNvPicPr>
            <a:picLocks noGrp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3" y="1073150"/>
            <a:ext cx="8693150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блица 1"/>
          <p:cNvPicPr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66800"/>
            <a:ext cx="8718550" cy="5437188"/>
          </a:xfrm>
          <a:prstGeom prst="rect">
            <a:avLst/>
          </a:prstGeom>
          <a:noFill/>
        </p:spPr>
      </p:pic>
      <p:pic>
        <p:nvPicPr>
          <p:cNvPr id="4" name="Таблица 3"/>
          <p:cNvPicPr>
            <a:picLocks noGrp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1066800"/>
            <a:ext cx="9004300" cy="1167447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613" y="133350"/>
            <a:ext cx="9021762" cy="93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1422</TotalTime>
  <Words>371</Words>
  <Application>Microsoft Office PowerPoint</Application>
  <PresentationFormat>On-screen Show (4:3)</PresentationFormat>
  <Paragraphs>98</Paragraphs>
  <Slides>24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Arial</vt:lpstr>
      <vt:lpstr>Franklin Gothic Book</vt:lpstr>
      <vt:lpstr>Wingdings 2</vt:lpstr>
      <vt:lpstr>Calibri</vt:lpstr>
      <vt:lpstr>Monotype Corsiva</vt:lpstr>
      <vt:lpstr>Times New Roman</vt:lpstr>
      <vt:lpstr>Wingdings</vt:lpstr>
      <vt:lpstr>Arial Narrow</vt:lpstr>
      <vt:lpstr>Constantia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1</vt:lpstr>
      <vt:lpstr>2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Антоха</dc:creator>
  <cp:lastModifiedBy>nastya.cherepneva</cp:lastModifiedBy>
  <cp:revision>142</cp:revision>
  <dcterms:created xsi:type="dcterms:W3CDTF">2011-01-15T06:12:37Z</dcterms:created>
  <dcterms:modified xsi:type="dcterms:W3CDTF">2011-04-19T09:34:33Z</dcterms:modified>
</cp:coreProperties>
</file>