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00992-EC2A-487E-B310-87551C9566C1}" type="datetimeFigureOut">
              <a:rPr lang="ru-RU" smtClean="0"/>
              <a:pPr/>
              <a:t>10.04.2011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8F693-9EEB-4633-93B0-202349F5B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98F693-9EEB-4633-93B0-202349F5B58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DB29-DBC1-4C36-8749-9C324F4D7C0C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246-2D5D-41E9-8C4E-B9845DBA42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DB29-DBC1-4C36-8749-9C324F4D7C0C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246-2D5D-41E9-8C4E-B9845DBA42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DB29-DBC1-4C36-8749-9C324F4D7C0C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246-2D5D-41E9-8C4E-B9845DBA42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DB29-DBC1-4C36-8749-9C324F4D7C0C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246-2D5D-41E9-8C4E-B9845DBA42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DB29-DBC1-4C36-8749-9C324F4D7C0C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246-2D5D-41E9-8C4E-B9845DBA42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DB29-DBC1-4C36-8749-9C324F4D7C0C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246-2D5D-41E9-8C4E-B9845DBA42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DB29-DBC1-4C36-8749-9C324F4D7C0C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246-2D5D-41E9-8C4E-B9845DBA42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DB29-DBC1-4C36-8749-9C324F4D7C0C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246-2D5D-41E9-8C4E-B9845DBA42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DB29-DBC1-4C36-8749-9C324F4D7C0C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246-2D5D-41E9-8C4E-B9845DBA42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DB29-DBC1-4C36-8749-9C324F4D7C0C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246-2D5D-41E9-8C4E-B9845DBA42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7DB29-DBC1-4C36-8749-9C324F4D7C0C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B246-2D5D-41E9-8C4E-B9845DBA42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7DB29-DBC1-4C36-8749-9C324F4D7C0C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FB246-2D5D-41E9-8C4E-B9845DBA42B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Тема: «Обобщающее повторение формул сокращенного умножения».</a:t>
            </a:r>
            <a:br>
              <a:rPr lang="ru-RU" b="1" dirty="0" smtClean="0"/>
            </a:br>
            <a:r>
              <a:rPr lang="ru-RU" b="1" dirty="0" smtClean="0"/>
              <a:t>7 класс.</a:t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54560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rgbClr val="002060"/>
                </a:solidFill>
              </a:rPr>
              <a:t>III</a:t>
            </a:r>
            <a:r>
              <a:rPr lang="ru-RU" sz="7200" b="1" dirty="0">
                <a:solidFill>
                  <a:srgbClr val="002060"/>
                </a:solidFill>
              </a:rPr>
              <a:t>.Тренировочная самостоятельная работа по четырем вариантам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5583254"/>
          </a:xfrm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Домашнее </a:t>
            </a:r>
            <a:r>
              <a:rPr lang="ru-RU" sz="7200" dirty="0">
                <a:solidFill>
                  <a:srgbClr val="FF0000"/>
                </a:solidFill>
              </a:rPr>
              <a:t>задание </a:t>
            </a:r>
            <a:br>
              <a:rPr lang="ru-RU" sz="7200" dirty="0">
                <a:solidFill>
                  <a:srgbClr val="FF0000"/>
                </a:solidFill>
              </a:rPr>
            </a:br>
            <a:r>
              <a:rPr lang="ru-RU" sz="7200" dirty="0" smtClean="0">
                <a:solidFill>
                  <a:srgbClr val="FF0000"/>
                </a:solidFill>
              </a:rPr>
              <a:t> </a:t>
            </a:r>
            <a:r>
              <a:rPr lang="ru-RU" sz="7200" dirty="0">
                <a:solidFill>
                  <a:srgbClr val="0070C0"/>
                </a:solidFill>
              </a:rPr>
              <a:t>Повторите ФСУ.</a:t>
            </a:r>
            <a:r>
              <a:rPr lang="ru-RU" sz="7200" dirty="0">
                <a:solidFill>
                  <a:srgbClr val="FF0000"/>
                </a:solidFill>
              </a:rPr>
              <a:t/>
            </a:r>
            <a:br>
              <a:rPr lang="ru-RU" sz="7200" dirty="0">
                <a:solidFill>
                  <a:srgbClr val="FF0000"/>
                </a:solidFill>
              </a:rPr>
            </a:br>
            <a:endParaRPr lang="ru-RU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Autofit/>
          </a:bodyPr>
          <a:lstStyle/>
          <a:p>
            <a:pPr algn="l"/>
            <a:r>
              <a:rPr lang="ru-RU" sz="3200" b="1" dirty="0"/>
              <a:t>Тип урока: </a:t>
            </a:r>
            <a:r>
              <a:rPr lang="ru-RU" sz="2400" dirty="0"/>
              <a:t>урок закрепления полученных знаний</a:t>
            </a:r>
            <a:r>
              <a:rPr lang="ru-RU" sz="2400" dirty="0" smtClean="0"/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b="1" dirty="0"/>
              <a:t>Цели урока: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Дидактические: </a:t>
            </a:r>
            <a:r>
              <a:rPr lang="ru-RU" sz="2400" dirty="0"/>
              <a:t>закрепление навыков применения формул сокращенного умножения (ФСУ); квадрата суммы и квадрата разности  двух алгебраических выражений</a:t>
            </a:r>
            <a:r>
              <a:rPr lang="ru-RU" sz="2400" dirty="0" smtClean="0"/>
              <a:t>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Развивающие:  </a:t>
            </a:r>
            <a:r>
              <a:rPr lang="ru-RU" sz="2400" dirty="0"/>
              <a:t>развитие математического мышления, творческой деятельности учащихся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Воспитательные</a:t>
            </a:r>
            <a:r>
              <a:rPr lang="ru-RU" sz="2400" dirty="0"/>
              <a:t>:  воспитание познавательной активности учащихся</a:t>
            </a:r>
            <a:br>
              <a:rPr lang="ru-RU" sz="2400" dirty="0"/>
            </a:br>
            <a:r>
              <a:rPr lang="ru-RU" sz="2400" b="1" dirty="0"/>
              <a:t>Оборудование:  </a:t>
            </a:r>
            <a:r>
              <a:rPr lang="ru-RU" sz="2400" dirty="0"/>
              <a:t>раздаточный материал,  презентация, карточки</a:t>
            </a:r>
            <a:br>
              <a:rPr lang="ru-RU" sz="2400" dirty="0"/>
            </a:br>
            <a:r>
              <a:rPr lang="ru-RU" sz="2400" dirty="0"/>
              <a:t>                                                           </a:t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714488"/>
            <a:ext cx="4038600" cy="4525963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49х</a:t>
            </a:r>
            <a:r>
              <a:rPr lang="ru-RU" baseline="30000" dirty="0">
                <a:solidFill>
                  <a:srgbClr val="002060"/>
                </a:solidFill>
              </a:rPr>
              <a:t>2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8ху</a:t>
            </a:r>
          </a:p>
          <a:p>
            <a:r>
              <a:rPr lang="ru-RU" dirty="0">
                <a:solidFill>
                  <a:srgbClr val="002060"/>
                </a:solidFill>
              </a:rPr>
              <a:t> 42х</a:t>
            </a:r>
          </a:p>
          <a:p>
            <a:r>
              <a:rPr lang="ru-RU" dirty="0">
                <a:solidFill>
                  <a:srgbClr val="002060"/>
                </a:solidFill>
              </a:rPr>
              <a:t>15х</a:t>
            </a:r>
          </a:p>
          <a:p>
            <a:r>
              <a:rPr lang="ru-RU" dirty="0">
                <a:solidFill>
                  <a:srgbClr val="002060"/>
                </a:solidFill>
              </a:rPr>
              <a:t>16х</a:t>
            </a:r>
            <a:r>
              <a:rPr lang="ru-RU" baseline="30000" dirty="0">
                <a:solidFill>
                  <a:srgbClr val="002060"/>
                </a:solidFill>
              </a:rPr>
              <a:t>2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9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25х</a:t>
            </a:r>
            <a:r>
              <a:rPr lang="ru-RU" baseline="30000" dirty="0" smtClean="0">
                <a:solidFill>
                  <a:srgbClr val="002060"/>
                </a:solidFill>
              </a:rPr>
              <a:t>2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4ху</a:t>
            </a:r>
          </a:p>
          <a:p>
            <a:r>
              <a:rPr lang="ru-RU" dirty="0">
                <a:solidFill>
                  <a:srgbClr val="002060"/>
                </a:solidFill>
              </a:rPr>
              <a:t>У</a:t>
            </a:r>
            <a:r>
              <a:rPr lang="ru-RU" baseline="30000" dirty="0">
                <a:solidFill>
                  <a:srgbClr val="002060"/>
                </a:solidFill>
              </a:rPr>
              <a:t>2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714612" y="1500174"/>
            <a:ext cx="5972188" cy="4625989"/>
          </a:xfrm>
        </p:spPr>
        <p:txBody>
          <a:bodyPr>
            <a:noAutofit/>
          </a:bodyPr>
          <a:lstStyle/>
          <a:p>
            <a:pPr lvl="0"/>
            <a:r>
              <a:rPr lang="ru-RU" sz="4800" dirty="0" smtClean="0"/>
              <a:t>(7х -3 )</a:t>
            </a:r>
            <a:r>
              <a:rPr lang="ru-RU" sz="4800" baseline="30000" dirty="0" smtClean="0"/>
              <a:t>2</a:t>
            </a:r>
            <a:r>
              <a:rPr lang="ru-RU" sz="4800" dirty="0" smtClean="0"/>
              <a:t> </a:t>
            </a:r>
          </a:p>
          <a:p>
            <a:pPr lvl="0"/>
            <a:r>
              <a:rPr lang="ru-RU" sz="4800" dirty="0" smtClean="0"/>
              <a:t>(</a:t>
            </a:r>
            <a:r>
              <a:rPr lang="ru-RU" sz="4800" dirty="0"/>
              <a:t>4х – 3)(4х – 3)</a:t>
            </a:r>
          </a:p>
          <a:p>
            <a:pPr lvl="0"/>
            <a:r>
              <a:rPr lang="ru-RU" sz="4800" dirty="0"/>
              <a:t>(-5х – у)( -у + 5х)</a:t>
            </a:r>
          </a:p>
          <a:p>
            <a:pPr lvl="0"/>
            <a:r>
              <a:rPr lang="ru-RU" sz="4800" dirty="0" smtClean="0"/>
              <a:t>(4х + у)</a:t>
            </a:r>
            <a:r>
              <a:rPr lang="ru-RU" sz="4800" baseline="30000" dirty="0" smtClean="0"/>
              <a:t>2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 smtClean="0"/>
          </a:p>
          <a:p>
            <a:endParaRPr lang="ru-RU" sz="48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-1535949" y="3964785"/>
            <a:ext cx="42148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428596" y="171448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71472" y="1571612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-572330" y="3786190"/>
            <a:ext cx="442995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0800000">
            <a:off x="571472" y="6000768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42910" y="2214554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71472" y="2643182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71472" y="3143248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71472" y="3571876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71472" y="4071942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71472" y="4572008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71472" y="5000636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71472" y="5500702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57224" y="214290"/>
            <a:ext cx="71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Задание 1.</a:t>
            </a:r>
            <a:endParaRPr lang="ru-RU" sz="5400" b="1" dirty="0">
              <a:solidFill>
                <a:srgbClr val="FF0000"/>
              </a:solidFill>
            </a:endParaRPr>
          </a:p>
        </p:txBody>
      </p:sp>
      <p:cxnSp>
        <p:nvCxnSpPr>
          <p:cNvPr id="48" name="Прямая со стрелкой 47"/>
          <p:cNvCxnSpPr/>
          <p:nvPr/>
        </p:nvCxnSpPr>
        <p:spPr>
          <a:xfrm rot="10800000">
            <a:off x="1643042" y="2000240"/>
            <a:ext cx="114300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rot="10800000" flipV="1">
            <a:off x="1571604" y="2000240"/>
            <a:ext cx="1285884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5400000">
            <a:off x="1071538" y="2428868"/>
            <a:ext cx="2214578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rot="10800000" flipV="1">
            <a:off x="1357290" y="2786058"/>
            <a:ext cx="1571636" cy="10001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 rot="10800000" flipV="1">
            <a:off x="1071538" y="2857496"/>
            <a:ext cx="1714512" cy="14287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 rot="5400000">
            <a:off x="1035819" y="3893347"/>
            <a:ext cx="2000264" cy="1643074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rot="10800000" flipV="1">
            <a:off x="1357290" y="3643314"/>
            <a:ext cx="1571636" cy="107157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rot="10800000">
            <a:off x="1285852" y="3714752"/>
            <a:ext cx="1571636" cy="857256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 rot="16200000" flipV="1">
            <a:off x="1000100" y="2643182"/>
            <a:ext cx="2000264" cy="1714512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rot="10800000" flipV="1">
            <a:off x="1500166" y="4572008"/>
            <a:ext cx="1357322" cy="1214446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pPr algn="l"/>
            <a:r>
              <a:rPr lang="ru-RU" sz="6600" b="1" dirty="0" smtClean="0"/>
              <a:t>   25х</a:t>
            </a:r>
            <a:r>
              <a:rPr lang="ru-RU" sz="6600" b="1" baseline="30000" dirty="0" smtClean="0"/>
              <a:t>2</a:t>
            </a:r>
            <a:r>
              <a:rPr lang="ru-RU" sz="6600" b="1" dirty="0"/>
              <a:t/>
            </a:r>
            <a:br>
              <a:rPr lang="ru-RU" sz="6600" b="1" dirty="0"/>
            </a:br>
            <a:r>
              <a:rPr lang="ru-RU" sz="6600" b="1" baseline="30000" dirty="0"/>
              <a:t>  </a:t>
            </a:r>
            <a:r>
              <a:rPr lang="ru-RU" sz="6600" b="1" baseline="30000" dirty="0" smtClean="0"/>
              <a:t>   </a:t>
            </a:r>
            <a:r>
              <a:rPr lang="ru-RU" sz="6600" b="1" dirty="0" smtClean="0"/>
              <a:t>30х         </a:t>
            </a:r>
            <a:r>
              <a:rPr lang="ru-RU" sz="6600" b="1" dirty="0"/>
              <a:t>( 5х-3)</a:t>
            </a:r>
            <a:r>
              <a:rPr lang="ru-RU" sz="6600" b="1" baseline="30000" dirty="0"/>
              <a:t>2</a:t>
            </a:r>
            <a:r>
              <a:rPr lang="ru-RU" sz="6600" b="1" dirty="0"/>
              <a:t/>
            </a:r>
            <a:br>
              <a:rPr lang="ru-RU" sz="6600" b="1" dirty="0"/>
            </a:br>
            <a:r>
              <a:rPr lang="ru-RU" sz="6600" b="1" dirty="0" smtClean="0"/>
              <a:t>      9</a:t>
            </a:r>
            <a:r>
              <a:rPr lang="ru-RU" sz="6600" b="1" dirty="0"/>
              <a:t/>
            </a:r>
            <a:br>
              <a:rPr lang="ru-RU" sz="6600" b="1" dirty="0"/>
            </a:br>
            <a:r>
              <a:rPr lang="ru-RU" sz="6600" b="1" dirty="0"/>
              <a:t> </a:t>
            </a:r>
            <a:r>
              <a:rPr lang="ru-RU" sz="6600" dirty="0"/>
              <a:t/>
            </a:r>
            <a:br>
              <a:rPr lang="ru-RU" sz="6600" dirty="0"/>
            </a:br>
            <a:endParaRPr lang="ru-RU" sz="66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>
            <a:off x="2714612" y="1643050"/>
            <a:ext cx="1143008" cy="571504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0800000">
            <a:off x="2428860" y="2428868"/>
            <a:ext cx="1571636" cy="14287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0800000" flipV="1">
            <a:off x="2500298" y="2714620"/>
            <a:ext cx="1571636" cy="50006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714356"/>
            <a:ext cx="8001056" cy="5715040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 </a:t>
            </a:r>
            <a:r>
              <a:rPr lang="ru-RU" b="1" dirty="0">
                <a:solidFill>
                  <a:srgbClr val="002060"/>
                </a:solidFill>
              </a:rPr>
              <a:t>Представьте в виде квадрата двучлена выражение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</a:p>
          <a:p>
            <a:pPr lvl="0" algn="l"/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endParaRPr lang="ru-RU" sz="8000" b="1" dirty="0" smtClean="0">
              <a:solidFill>
                <a:srgbClr val="0070C0"/>
              </a:solidFill>
            </a:endParaRPr>
          </a:p>
          <a:p>
            <a:pPr lvl="0" algn="l"/>
            <a:endParaRPr lang="ru-RU" sz="8000" b="1" baseline="30000" dirty="0" smtClean="0">
              <a:solidFill>
                <a:srgbClr val="0070C0"/>
              </a:solidFill>
            </a:endParaRPr>
          </a:p>
          <a:p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785794"/>
          </a:xfrm>
        </p:spPr>
        <p:txBody>
          <a:bodyPr>
            <a:noAutofit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Задание 2. 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42910" y="2143116"/>
          <a:ext cx="4786346" cy="1785950"/>
        </p:xfrm>
        <a:graphic>
          <a:graphicData uri="http://schemas.openxmlformats.org/presentationml/2006/ole">
            <p:oleObj spid="_x0000_s3073" name="Формула" r:id="rId3" imgW="1104840" imgH="39348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143636" y="2000240"/>
          <a:ext cx="2614628" cy="1411069"/>
        </p:xfrm>
        <a:graphic>
          <a:graphicData uri="http://schemas.openxmlformats.org/presentationml/2006/ole">
            <p:oleObj spid="_x0000_s3074" name="Формула" r:id="rId4" imgW="799920" imgH="43164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85786" y="4143380"/>
          <a:ext cx="4857784" cy="1500198"/>
        </p:xfrm>
        <a:graphic>
          <a:graphicData uri="http://schemas.openxmlformats.org/presentationml/2006/ole">
            <p:oleObj spid="_x0000_s3075" name="Формула" r:id="rId5" imgW="990360" imgH="27936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027718" y="4000504"/>
          <a:ext cx="3116282" cy="1498213"/>
        </p:xfrm>
        <a:graphic>
          <a:graphicData uri="http://schemas.openxmlformats.org/presentationml/2006/ole">
            <p:oleObj spid="_x0000_s3076" name="Формула" r:id="rId6" imgW="660240" imgH="317160" progId="Equation.3">
              <p:embed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928671"/>
            <a:ext cx="8501122" cy="157163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Задание </a:t>
            </a:r>
            <a:r>
              <a:rPr lang="ru-RU" b="1" dirty="0">
                <a:solidFill>
                  <a:srgbClr val="FF0000"/>
                </a:solidFill>
              </a:rPr>
              <a:t>3.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>
                <a:solidFill>
                  <a:srgbClr val="002060"/>
                </a:solidFill>
              </a:rPr>
              <a:t>Заполните </a:t>
            </a:r>
            <a:r>
              <a:rPr lang="ru-RU" b="1" i="1" dirty="0">
                <a:solidFill>
                  <a:srgbClr val="002060"/>
                </a:solidFill>
              </a:rPr>
              <a:t>таблицу, выбрав буквы, соответствующие верным и неверным равенствам. Назовите ошибку.</a:t>
            </a:r>
            <a:br>
              <a:rPr lang="ru-RU" b="1" i="1" dirty="0">
                <a:solidFill>
                  <a:srgbClr val="002060"/>
                </a:solidFill>
              </a:rPr>
            </a:b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3571876"/>
            <a:ext cx="8572560" cy="22145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57158" y="5072074"/>
            <a:ext cx="85725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3536943" y="4749809"/>
            <a:ext cx="221457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28662" y="3929066"/>
            <a:ext cx="33575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Верные равенства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14876" y="3857628"/>
            <a:ext cx="3571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Неверные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равенства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28670"/>
            <a:ext cx="9144000" cy="5929330"/>
          </a:xfrm>
        </p:spPr>
        <p:txBody>
          <a:bodyPr>
            <a:noAutofit/>
          </a:bodyPr>
          <a:lstStyle/>
          <a:p>
            <a:r>
              <a:rPr lang="ru-RU" sz="4800" b="1" dirty="0"/>
              <a:t>а) х</a:t>
            </a:r>
            <a:r>
              <a:rPr lang="ru-RU" sz="4800" b="1" baseline="30000" dirty="0"/>
              <a:t>2</a:t>
            </a:r>
            <a:r>
              <a:rPr lang="ru-RU" sz="4800" b="1" dirty="0"/>
              <a:t> – у</a:t>
            </a:r>
            <a:r>
              <a:rPr lang="ru-RU" sz="4800" b="1" baseline="30000" dirty="0"/>
              <a:t>2</a:t>
            </a:r>
            <a:r>
              <a:rPr lang="ru-RU" sz="4800" b="1" dirty="0"/>
              <a:t>= (</a:t>
            </a:r>
            <a:r>
              <a:rPr lang="ru-RU" sz="4800" b="1" dirty="0" err="1"/>
              <a:t>х+у</a:t>
            </a:r>
            <a:r>
              <a:rPr lang="ru-RU" sz="4800" b="1" dirty="0"/>
              <a:t>)(</a:t>
            </a:r>
            <a:r>
              <a:rPr lang="ru-RU" sz="4800" b="1" dirty="0" err="1"/>
              <a:t>х-у</a:t>
            </a:r>
            <a:r>
              <a:rPr lang="ru-RU" sz="4800" b="1" dirty="0"/>
              <a:t>)</a:t>
            </a:r>
            <a:br>
              <a:rPr lang="ru-RU" sz="4800" b="1" dirty="0"/>
            </a:br>
            <a:r>
              <a:rPr lang="ru-RU" sz="4800" b="1" dirty="0"/>
              <a:t>б) (</a:t>
            </a:r>
            <a:r>
              <a:rPr lang="ru-RU" sz="4800" b="1" dirty="0" err="1"/>
              <a:t>а-в</a:t>
            </a:r>
            <a:r>
              <a:rPr lang="ru-RU" sz="4800" b="1" dirty="0"/>
              <a:t>)(</a:t>
            </a:r>
            <a:r>
              <a:rPr lang="ru-RU" sz="4800" b="1" dirty="0" err="1"/>
              <a:t>а+в</a:t>
            </a:r>
            <a:r>
              <a:rPr lang="ru-RU" sz="4800" b="1" dirty="0"/>
              <a:t>)=а</a:t>
            </a:r>
            <a:r>
              <a:rPr lang="ru-RU" sz="4800" b="1" baseline="30000" dirty="0"/>
              <a:t>2</a:t>
            </a:r>
            <a:r>
              <a:rPr lang="ru-RU" sz="4800" b="1" dirty="0"/>
              <a:t> – в</a:t>
            </a:r>
            <a:r>
              <a:rPr lang="ru-RU" sz="4800" b="1" baseline="30000" dirty="0"/>
              <a:t>2</a:t>
            </a:r>
            <a:r>
              <a:rPr lang="ru-RU" sz="4800" b="1" dirty="0"/>
              <a:t> + 2ав</a:t>
            </a:r>
            <a:br>
              <a:rPr lang="ru-RU" sz="4800" b="1" dirty="0"/>
            </a:br>
            <a:r>
              <a:rPr lang="ru-RU" sz="4800" b="1" dirty="0"/>
              <a:t>в) ( а – в )</a:t>
            </a:r>
            <a:r>
              <a:rPr lang="ru-RU" sz="4800" b="1" baseline="30000" dirty="0"/>
              <a:t>2</a:t>
            </a:r>
            <a:r>
              <a:rPr lang="ru-RU" sz="4800" b="1" dirty="0"/>
              <a:t>= а</a:t>
            </a:r>
            <a:r>
              <a:rPr lang="ru-RU" sz="4800" b="1" baseline="30000" dirty="0"/>
              <a:t>2</a:t>
            </a:r>
            <a:r>
              <a:rPr lang="ru-RU" sz="4800" b="1" dirty="0"/>
              <a:t>+в</a:t>
            </a:r>
            <a:r>
              <a:rPr lang="ru-RU" sz="4800" b="1" baseline="30000" dirty="0"/>
              <a:t>2</a:t>
            </a:r>
            <a:r>
              <a:rPr lang="ru-RU" sz="4800" b="1" dirty="0"/>
              <a:t>- 2ав</a:t>
            </a:r>
            <a:br>
              <a:rPr lang="ru-RU" sz="4800" b="1" dirty="0"/>
            </a:br>
            <a:r>
              <a:rPr lang="ru-RU" sz="4800" b="1" dirty="0"/>
              <a:t>г) (3а</a:t>
            </a:r>
            <a:r>
              <a:rPr lang="ru-RU" sz="4800" b="1" baseline="30000" dirty="0"/>
              <a:t>2</a:t>
            </a:r>
            <a:r>
              <a:rPr lang="ru-RU" sz="4800" b="1" dirty="0"/>
              <a:t>)</a:t>
            </a:r>
            <a:r>
              <a:rPr lang="ru-RU" sz="4800" b="1" baseline="30000" dirty="0"/>
              <a:t>2</a:t>
            </a:r>
            <a:r>
              <a:rPr lang="ru-RU" sz="4800" b="1" dirty="0"/>
              <a:t>=27а</a:t>
            </a:r>
            <a:r>
              <a:rPr lang="ru-RU" sz="4800" b="1" baseline="30000" dirty="0"/>
              <a:t>4</a:t>
            </a:r>
            <a:r>
              <a:rPr lang="ru-RU" sz="4800" b="1" dirty="0"/>
              <a:t/>
            </a:r>
            <a:br>
              <a:rPr lang="ru-RU" sz="4800" b="1" dirty="0"/>
            </a:br>
            <a:r>
              <a:rPr lang="ru-RU" sz="4800" b="1" dirty="0" err="1"/>
              <a:t>д</a:t>
            </a:r>
            <a:r>
              <a:rPr lang="ru-RU" sz="4800" b="1" dirty="0"/>
              <a:t>) (9а – 7в)( -9а – 7в) = 49в</a:t>
            </a:r>
            <a:r>
              <a:rPr lang="ru-RU" sz="4800" b="1" baseline="30000" dirty="0"/>
              <a:t>2</a:t>
            </a:r>
            <a:r>
              <a:rPr lang="ru-RU" sz="4800" b="1" dirty="0"/>
              <a:t> – 81а</a:t>
            </a:r>
            <a:r>
              <a:rPr lang="ru-RU" sz="4800" b="1" baseline="30000" dirty="0"/>
              <a:t>2</a:t>
            </a:r>
            <a:r>
              <a:rPr lang="ru-RU" sz="4800" b="1" dirty="0"/>
              <a:t/>
            </a:r>
            <a:br>
              <a:rPr lang="ru-RU" sz="4800" b="1" dirty="0"/>
            </a:br>
            <a:r>
              <a:rPr lang="ru-RU" sz="4800" b="1" dirty="0"/>
              <a:t>е)(0,5ав</a:t>
            </a:r>
            <a:r>
              <a:rPr lang="ru-RU" sz="4800" b="1" baseline="30000" dirty="0"/>
              <a:t>2</a:t>
            </a:r>
            <a:r>
              <a:rPr lang="ru-RU" sz="4800" b="1" dirty="0"/>
              <a:t>)</a:t>
            </a:r>
            <a:r>
              <a:rPr lang="ru-RU" sz="4800" b="1" baseline="30000" dirty="0"/>
              <a:t>2</a:t>
            </a:r>
            <a:r>
              <a:rPr lang="ru-RU" sz="4800" b="1" dirty="0"/>
              <a:t>=0.25ав</a:t>
            </a:r>
            <a:r>
              <a:rPr lang="ru-RU" sz="4800" b="1" baseline="30000" dirty="0"/>
              <a:t>4</a:t>
            </a:r>
            <a:r>
              <a:rPr lang="ru-RU" sz="4800" b="1" dirty="0"/>
              <a:t/>
            </a:r>
            <a:br>
              <a:rPr lang="ru-RU" sz="4800" b="1" dirty="0"/>
            </a:br>
            <a:r>
              <a:rPr lang="ru-RU" sz="4800" b="1" dirty="0"/>
              <a:t>ж) (0,1ху</a:t>
            </a:r>
            <a:r>
              <a:rPr lang="ru-RU" sz="4800" b="1" baseline="30000" dirty="0"/>
              <a:t>3</a:t>
            </a:r>
            <a:r>
              <a:rPr lang="ru-RU" sz="4800" b="1" dirty="0"/>
              <a:t>)</a:t>
            </a:r>
            <a:r>
              <a:rPr lang="ru-RU" sz="4800" b="1" baseline="30000" dirty="0"/>
              <a:t>2</a:t>
            </a:r>
            <a:r>
              <a:rPr lang="ru-RU" sz="4800" b="1" dirty="0"/>
              <a:t>= 0,01х</a:t>
            </a:r>
            <a:r>
              <a:rPr lang="ru-RU" sz="4800" b="1" baseline="30000" dirty="0"/>
              <a:t>2</a:t>
            </a:r>
            <a:r>
              <a:rPr lang="ru-RU" sz="4800" b="1" dirty="0"/>
              <a:t>у</a:t>
            </a:r>
            <a:r>
              <a:rPr lang="ru-RU" sz="4800" b="1" baseline="30000" dirty="0"/>
              <a:t>6</a:t>
            </a:r>
            <a:r>
              <a:rPr lang="ru-RU" sz="4800" b="1" dirty="0"/>
              <a:t/>
            </a:r>
            <a:br>
              <a:rPr lang="ru-RU" sz="4800" b="1" dirty="0"/>
            </a:br>
            <a:r>
              <a:rPr lang="ru-RU" sz="4800" b="1" baseline="30000" dirty="0"/>
              <a:t> </a:t>
            </a:r>
            <a:r>
              <a:rPr lang="ru-RU" sz="4800" b="1" dirty="0"/>
              <a:t/>
            </a:r>
            <a:br>
              <a:rPr lang="ru-RU" sz="4800" b="1" dirty="0"/>
            </a:br>
            <a:endParaRPr lang="ru-RU" sz="48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9750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428604"/>
            <a:ext cx="7572428" cy="49292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85786" y="1500174"/>
            <a:ext cx="75724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endCxn id="5" idx="3"/>
          </p:cNvCxnSpPr>
          <p:nvPr/>
        </p:nvCxnSpPr>
        <p:spPr>
          <a:xfrm>
            <a:off x="857224" y="2857496"/>
            <a:ext cx="7572428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57224" y="4071942"/>
            <a:ext cx="75724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0"/>
            <a:endCxn id="5" idx="2"/>
          </p:cNvCxnSpPr>
          <p:nvPr/>
        </p:nvCxnSpPr>
        <p:spPr>
          <a:xfrm rot="16200000" flipH="1">
            <a:off x="2178827" y="2893215"/>
            <a:ext cx="49292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223938" y="795318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1071538" y="571480"/>
            <a:ext cx="33575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Верные равенства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57752" y="500042"/>
            <a:ext cx="3429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Неверные         равенства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43042" y="1785926"/>
            <a:ext cx="20002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а</a:t>
            </a:r>
            <a:endParaRPr lang="ru-RU" sz="6600" dirty="0"/>
          </a:p>
        </p:txBody>
      </p:sp>
      <p:sp>
        <p:nvSpPr>
          <p:cNvPr id="22" name="TextBox 21"/>
          <p:cNvSpPr txBox="1"/>
          <p:nvPr/>
        </p:nvSpPr>
        <p:spPr>
          <a:xfrm>
            <a:off x="1571604" y="3143248"/>
            <a:ext cx="20002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err="1" smtClean="0"/>
              <a:t>д</a:t>
            </a:r>
            <a:endParaRPr lang="ru-RU" sz="6600" dirty="0"/>
          </a:p>
        </p:txBody>
      </p:sp>
      <p:sp>
        <p:nvSpPr>
          <p:cNvPr id="23" name="TextBox 22"/>
          <p:cNvSpPr txBox="1"/>
          <p:nvPr/>
        </p:nvSpPr>
        <p:spPr>
          <a:xfrm>
            <a:off x="1428728" y="4429132"/>
            <a:ext cx="20717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ж</a:t>
            </a:r>
            <a:endParaRPr lang="ru-RU" sz="6600" dirty="0"/>
          </a:p>
        </p:txBody>
      </p:sp>
      <p:sp>
        <p:nvSpPr>
          <p:cNvPr id="24" name="TextBox 23"/>
          <p:cNvSpPr txBox="1"/>
          <p:nvPr/>
        </p:nvSpPr>
        <p:spPr>
          <a:xfrm>
            <a:off x="5214942" y="1785926"/>
            <a:ext cx="23574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б</a:t>
            </a:r>
            <a:endParaRPr lang="ru-RU" sz="6600" dirty="0"/>
          </a:p>
        </p:txBody>
      </p:sp>
      <p:sp>
        <p:nvSpPr>
          <p:cNvPr id="25" name="TextBox 24"/>
          <p:cNvSpPr txBox="1"/>
          <p:nvPr/>
        </p:nvSpPr>
        <p:spPr>
          <a:xfrm>
            <a:off x="5286380" y="3071810"/>
            <a:ext cx="23574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в</a:t>
            </a:r>
            <a:endParaRPr lang="ru-RU" sz="6600" dirty="0"/>
          </a:p>
        </p:txBody>
      </p:sp>
      <p:sp>
        <p:nvSpPr>
          <p:cNvPr id="26" name="TextBox 25"/>
          <p:cNvSpPr txBox="1"/>
          <p:nvPr/>
        </p:nvSpPr>
        <p:spPr>
          <a:xfrm>
            <a:off x="5286380" y="4357694"/>
            <a:ext cx="23574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г</a:t>
            </a:r>
            <a:endParaRPr lang="ru-RU" sz="6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642917"/>
          </a:xfrm>
        </p:spPr>
        <p:txBody>
          <a:bodyPr>
            <a:noAutofit/>
          </a:bodyPr>
          <a:lstStyle/>
          <a:p>
            <a:r>
              <a:rPr lang="ru-RU" sz="8000" b="1" dirty="0">
                <a:solidFill>
                  <a:srgbClr val="002060"/>
                </a:solidFill>
              </a:rPr>
              <a:t>Задание </a:t>
            </a:r>
            <a:r>
              <a:rPr lang="ru-RU" sz="8000" b="1" dirty="0" smtClean="0">
                <a:solidFill>
                  <a:srgbClr val="002060"/>
                </a:solidFill>
              </a:rPr>
              <a:t>4 </a:t>
            </a:r>
            <a:endParaRPr lang="ru-RU" sz="80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000108"/>
            <a:ext cx="6400800" cy="4638692"/>
          </a:xfrm>
        </p:spPr>
        <p:txBody>
          <a:bodyPr/>
          <a:lstStyle/>
          <a:p>
            <a:r>
              <a:rPr lang="ru-RU" sz="6600" b="1" i="1" dirty="0" smtClean="0">
                <a:solidFill>
                  <a:srgbClr val="FF0000"/>
                </a:solidFill>
              </a:rPr>
              <a:t>Вычислите</a:t>
            </a:r>
            <a:r>
              <a:rPr lang="ru-RU" sz="6600" b="1" i="1" dirty="0">
                <a:solidFill>
                  <a:srgbClr val="FF0000"/>
                </a:solidFill>
              </a:rPr>
              <a:t>: </a:t>
            </a:r>
          </a:p>
          <a:p>
            <a:endParaRPr lang="ru-RU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171575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643182"/>
            <a:ext cx="7929618" cy="285752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2|0.5"/>
</p:tagLst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103</Words>
  <Application>Microsoft Office PowerPoint</Application>
  <PresentationFormat>Экран (4:3)</PresentationFormat>
  <Paragraphs>38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Формула</vt:lpstr>
      <vt:lpstr> Тема: «Обобщающее повторение формул сокращенного умножения». 7 класс. </vt:lpstr>
      <vt:lpstr>Тип урока: урок закрепления полученных знаний. Цели урока:  Дидактические: закрепление навыков применения формул сокращенного умножения (ФСУ); квадрата суммы и квадрата разности  двух алгебраических выражений.  Развивающие:  развитие математического мышления, творческой деятельности учащихся.  Воспитательные:  воспитание познавательной активности учащихся Оборудование:  раздаточный материал,  презентация, карточки                                                             </vt:lpstr>
      <vt:lpstr>Слайд 3</vt:lpstr>
      <vt:lpstr>   25х2      30х         ( 5х-3)2       9   </vt:lpstr>
      <vt:lpstr>Задание 2. </vt:lpstr>
      <vt:lpstr> Задание 3.  Заполните таблицу, выбрав буквы, соответствующие верным и неверным равенствам. Назовите ошибку. </vt:lpstr>
      <vt:lpstr>а) х2 – у2= (х+у)(х-у) б) (а-в)(а+в)=а2 – в2 + 2ав в) ( а – в )2= а2+в2- 2ав г) (3а2)2=27а4 д) (9а – 7в)( -9а – 7в) = 49в2 – 81а2 е)(0,5ав2)2=0.25ав4 ж) (0,1ху3)2= 0,01х2у6   </vt:lpstr>
      <vt:lpstr>Слайд 8</vt:lpstr>
      <vt:lpstr>Задание 4 </vt:lpstr>
      <vt:lpstr>III.Тренировочная самостоятельная работа по четырем вариантам</vt:lpstr>
      <vt:lpstr>Домашнее задание   Повторите ФСУ.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класс.  Тема: «Обобщающее повторение формул сокращенного умножения». </dc:title>
  <dc:creator>XTreme</dc:creator>
  <cp:lastModifiedBy>Tata</cp:lastModifiedBy>
  <cp:revision>24</cp:revision>
  <dcterms:created xsi:type="dcterms:W3CDTF">2009-03-19T18:23:18Z</dcterms:created>
  <dcterms:modified xsi:type="dcterms:W3CDTF">2011-04-10T11:08:28Z</dcterms:modified>
</cp:coreProperties>
</file>