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D3D38-F6AE-4709-8FD1-F8D3DBCF356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22.01.2011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9427E-3A17-42E9-BCD6-7F33844A126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1714511"/>
          </a:xfrm>
        </p:spPr>
        <p:txBody>
          <a:bodyPr>
            <a:normAutofit fontScale="90000"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Отмена крепостного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права в России.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Гражданские права: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FFFF00"/>
                </a:solidFill>
              </a:rPr>
              <a:t>Производить сделки с движимым и недвижимым имуществом (покупка, продажа)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FFFF00"/>
                </a:solidFill>
              </a:rPr>
              <a:t>Открывать торговые и промышленные предприятия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FFFF00"/>
                </a:solidFill>
              </a:rPr>
              <a:t>Выступать от  своего имени в суде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FFFF00"/>
                </a:solidFill>
              </a:rPr>
              <a:t>Не могут подвергаться телесному наказанию иначе как по  приговору суда или законному распоряжению поставленных над  ними властей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rgbClr val="FFFF00"/>
                </a:solidFill>
              </a:rPr>
              <a:t>Переходить в другие сословия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571481"/>
            <a:ext cx="8715436" cy="2143139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Временнообязанный</a:t>
            </a:r>
            <a:r>
              <a:rPr lang="ru-RU" b="1" dirty="0" smtClean="0">
                <a:solidFill>
                  <a:srgbClr val="FF0000"/>
                </a:solidFill>
              </a:rPr>
              <a:t> крестьянин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643182"/>
            <a:ext cx="8572560" cy="2995618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4400" b="1" dirty="0" smtClean="0">
                <a:solidFill>
                  <a:srgbClr val="FFFF00"/>
                </a:solidFill>
              </a:rPr>
              <a:t>лично свободный крестьянин, вынужденный выполнять все свои повинности перед помещиком до перехода на выкуп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Размеры крестьянского надела.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85786" y="1857364"/>
            <a:ext cx="7643866" cy="5000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Россия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7224" y="2786058"/>
            <a:ext cx="2071702" cy="78581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Нечерноземная полоса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43306" y="4000504"/>
            <a:ext cx="2071702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Размер надела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43306" y="2786058"/>
            <a:ext cx="2071702" cy="78581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Черноземная полоса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286512" y="2786058"/>
            <a:ext cx="2071702" cy="785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Степная полоса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4348" y="5643578"/>
            <a:ext cx="1928826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14348" y="5143512"/>
            <a:ext cx="4643470" cy="92869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b="1" dirty="0" smtClean="0">
                <a:solidFill>
                  <a:schemeClr val="tx1"/>
                </a:solidFill>
              </a:rPr>
              <a:t>максимальный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57818" y="5143512"/>
            <a:ext cx="2071702" cy="92869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отрезки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85786" y="5572140"/>
            <a:ext cx="228601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минимальный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4348" y="6072206"/>
            <a:ext cx="6572296" cy="57150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Надел, которым крестьянин пользовался до реформы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1714480" y="2285992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2481102">
            <a:off x="6034169" y="3438317"/>
            <a:ext cx="428628" cy="12670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9172270">
            <a:off x="2935294" y="3405374"/>
            <a:ext cx="428628" cy="13012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4500562" y="4714884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4500562" y="3571876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4429124" y="2357430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7215206" y="2357430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2357453"/>
          </a:xfrm>
        </p:spPr>
        <p:txBody>
          <a:bodyPr>
            <a:normAutofit/>
          </a:bodyPr>
          <a:lstStyle/>
          <a:p>
            <a:pPr algn="l"/>
            <a:r>
              <a:rPr lang="ru-RU" sz="6600" b="1" dirty="0" smtClean="0">
                <a:solidFill>
                  <a:srgbClr val="FF0000"/>
                </a:solidFill>
              </a:rPr>
              <a:t>Отрезок -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786058"/>
            <a:ext cx="8643998" cy="2852742"/>
          </a:xfrm>
        </p:spPr>
        <p:txBody>
          <a:bodyPr>
            <a:noAutofit/>
          </a:bodyPr>
          <a:lstStyle/>
          <a:p>
            <a:pPr algn="just"/>
            <a:r>
              <a:rPr lang="ru-RU" sz="4400" b="1" dirty="0" smtClean="0">
                <a:solidFill>
                  <a:srgbClr val="FFFF00"/>
                </a:solidFill>
              </a:rPr>
              <a:t>участок земли, отошедший помещику, отрезанный от участка, которым ранее пользовался крестьянин.</a:t>
            </a:r>
            <a:endParaRPr lang="ru-RU" sz="4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Порядок совершения выкупной сделки.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64360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28860" y="1000108"/>
            <a:ext cx="414340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Выкупная сумма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072330" y="1000108"/>
            <a:ext cx="178595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1,5 раз &gt; реальной стоимости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28662" y="1928802"/>
            <a:ext cx="2571768" cy="6429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20% крестьянин платил  сам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72132" y="2000240"/>
            <a:ext cx="2571768" cy="64294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80% государственная ссуда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8596" y="2786058"/>
            <a:ext cx="1714512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выплатил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43174" y="2786058"/>
            <a:ext cx="1714512" cy="42862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не выплатил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00628" y="2928934"/>
            <a:ext cx="3571900" cy="5715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крестьянин должен возвратить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0034" y="4000504"/>
            <a:ext cx="1785950" cy="100013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полностью свободен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71736" y="4000504"/>
            <a:ext cx="1785950" cy="221457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</a:rPr>
              <a:t>временнообязанный</a:t>
            </a:r>
            <a:r>
              <a:rPr lang="ru-RU" sz="2000" b="1" dirty="0" smtClean="0">
                <a:solidFill>
                  <a:schemeClr val="tx1"/>
                </a:solidFill>
              </a:rPr>
              <a:t> (несет феодальные повинности)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929454" y="4000504"/>
            <a:ext cx="1785950" cy="100013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начисление  6% годовых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857752" y="5857892"/>
            <a:ext cx="371477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Выкупные платежи  (до 1907 г.)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14876" y="4071942"/>
            <a:ext cx="1785950" cy="100013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 течение 49 лет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2714612" y="1428736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3214678" y="257174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3214678" y="3214686"/>
            <a:ext cx="428628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1142976" y="3214686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6072198" y="1428736"/>
            <a:ext cx="285752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1357290" y="2571744"/>
            <a:ext cx="21431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6643702" y="2643182"/>
            <a:ext cx="28575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5500694" y="3500438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7858148" y="3500438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 стрелкой 29"/>
          <p:cNvCxnSpPr>
            <a:stCxn id="4" idx="3"/>
            <a:endCxn id="5" idx="1"/>
          </p:cNvCxnSpPr>
          <p:nvPr/>
        </p:nvCxnSpPr>
        <p:spPr>
          <a:xfrm>
            <a:off x="6572264" y="1214422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авая фигурная скобка 30"/>
          <p:cNvSpPr/>
          <p:nvPr/>
        </p:nvSpPr>
        <p:spPr>
          <a:xfrm rot="5400000">
            <a:off x="6465107" y="4179099"/>
            <a:ext cx="714380" cy="264320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5" grpId="0" animBg="1"/>
      <p:bldP spid="17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928825"/>
          </a:xfrm>
        </p:spPr>
        <p:txBody>
          <a:bodyPr>
            <a:normAutofit/>
          </a:bodyPr>
          <a:lstStyle/>
          <a:p>
            <a:pPr algn="just"/>
            <a:r>
              <a:rPr lang="ru-RU" sz="6000" b="1" dirty="0" smtClean="0">
                <a:solidFill>
                  <a:srgbClr val="FF0000"/>
                </a:solidFill>
              </a:rPr>
              <a:t>Дарственный надел -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286124"/>
            <a:ext cx="8572560" cy="2352676"/>
          </a:xfrm>
        </p:spPr>
        <p:txBody>
          <a:bodyPr>
            <a:normAutofit/>
          </a:bodyPr>
          <a:lstStyle/>
          <a:p>
            <a:pPr algn="just"/>
            <a:r>
              <a:rPr lang="ru-RU" sz="4000" b="1" dirty="0" smtClean="0">
                <a:solidFill>
                  <a:srgbClr val="FFFF00"/>
                </a:solidFill>
              </a:rPr>
              <a:t>¼ часть от высшей нормы земельного надела, которую крестьянин мог получить бесплатно.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928671"/>
            <a:ext cx="8358246" cy="2000263"/>
          </a:xfrm>
        </p:spPr>
        <p:txBody>
          <a:bodyPr>
            <a:normAutofit/>
          </a:bodyPr>
          <a:lstStyle/>
          <a:p>
            <a:pPr algn="just"/>
            <a:r>
              <a:rPr lang="ru-RU" sz="6000" b="1" dirty="0" smtClean="0">
                <a:solidFill>
                  <a:srgbClr val="FF0000"/>
                </a:solidFill>
              </a:rPr>
              <a:t>Уставная грамота -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886200"/>
            <a:ext cx="8429684" cy="1752600"/>
          </a:xfrm>
        </p:spPr>
        <p:txBody>
          <a:bodyPr>
            <a:normAutofit/>
          </a:bodyPr>
          <a:lstStyle/>
          <a:p>
            <a:pPr algn="just"/>
            <a:r>
              <a:rPr lang="ru-RU" sz="4400" b="1" dirty="0" smtClean="0">
                <a:solidFill>
                  <a:srgbClr val="FFFF00"/>
                </a:solidFill>
              </a:rPr>
              <a:t>договор помещика с крестьянином.</a:t>
            </a:r>
            <a:endParaRPr lang="ru-RU" sz="4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500043"/>
            <a:ext cx="8572560" cy="2286015"/>
          </a:xfrm>
        </p:spPr>
        <p:txBody>
          <a:bodyPr>
            <a:normAutofit/>
          </a:bodyPr>
          <a:lstStyle/>
          <a:p>
            <a:pPr algn="just"/>
            <a:r>
              <a:rPr lang="ru-RU" sz="5400" b="1" dirty="0" smtClean="0">
                <a:solidFill>
                  <a:srgbClr val="FF0000"/>
                </a:solidFill>
              </a:rPr>
              <a:t>Мировые посредники -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643182"/>
            <a:ext cx="8429684" cy="299561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Должностное лицо в период проведения крестьянской реформы 1861 г. Назначался из дворян для составления и утверждения уставных грамот и разбора споров между  крестьянами и помещиками. Обладал судебно-административной властью.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>
            <a:noAutofit/>
          </a:bodyPr>
          <a:lstStyle/>
          <a:p>
            <a:pPr marL="742950" indent="-742950"/>
            <a:r>
              <a:rPr lang="ru-RU" sz="3200" b="1" dirty="0" smtClean="0">
                <a:solidFill>
                  <a:srgbClr val="FF0000"/>
                </a:solidFill>
              </a:rPr>
              <a:t>Значение отмены крепостного права.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572164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FFFF00"/>
                </a:solidFill>
              </a:rPr>
              <a:t>«+»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FF00"/>
                </a:solidFill>
              </a:rPr>
              <a:t>Созданы условия для развития рыночных отношений</a:t>
            </a:r>
          </a:p>
          <a:p>
            <a:pPr algn="just">
              <a:buNone/>
            </a:pPr>
            <a:endParaRPr lang="ru-RU" b="1" dirty="0" smtClean="0">
              <a:solidFill>
                <a:srgbClr val="FFFF0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FF00"/>
                </a:solidFill>
              </a:rPr>
              <a:t>Появление новых социальных слоев – пролетариата и буржуазии</a:t>
            </a:r>
          </a:p>
          <a:p>
            <a:pPr algn="just">
              <a:buNone/>
            </a:pPr>
            <a:endParaRPr lang="ru-RU" b="1" dirty="0" smtClean="0">
              <a:solidFill>
                <a:srgbClr val="FFFF0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FF00"/>
                </a:solidFill>
              </a:rPr>
              <a:t>Реформа открыла путь преобразованиям в земстве, суде, армии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«-»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FF00"/>
                </a:solidFill>
              </a:rPr>
              <a:t>Появилось противоречие между крупными помещичьим землевладением и малоземельем крестьян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FF00"/>
                </a:solidFill>
              </a:rPr>
              <a:t>Сохранение помещичьего землевладения</a:t>
            </a:r>
          </a:p>
          <a:p>
            <a:pPr>
              <a:buNone/>
            </a:pPr>
            <a:endParaRPr lang="ru-RU" b="1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FF00"/>
                </a:solidFill>
              </a:rPr>
              <a:t>Крестьяне не получили землю в частную собственность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 ОТМЕНИТЬ КРЕПОСТНОЕ ПРАВО!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 НО КАК ?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3177" r="3177"/>
          <a:stretch>
            <a:fillRect/>
          </a:stretch>
        </p:blipFill>
        <p:spPr bwMode="auto">
          <a:xfrm>
            <a:off x="500034" y="571480"/>
            <a:ext cx="8286808" cy="453073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Какие крестьяне считались </a:t>
            </a:r>
            <a:r>
              <a:rPr lang="ru-RU" b="1" dirty="0" err="1" smtClean="0">
                <a:solidFill>
                  <a:schemeClr val="bg1"/>
                </a:solidFill>
              </a:rPr>
              <a:t>временнообязанными</a:t>
            </a:r>
            <a:r>
              <a:rPr lang="ru-RU" b="1" dirty="0" smtClean="0">
                <a:solidFill>
                  <a:schemeClr val="bg1"/>
                </a:solidFill>
              </a:rPr>
              <a:t>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А) крестьяне, не заключившие выкупные сделки со своими помещиками после объявления реформы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Б) крестьяне, записавшиеся в народное ополчение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В) государственные крестьяне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</a:rPr>
              <a:t>Какие крестьяне считались </a:t>
            </a:r>
            <a:r>
              <a:rPr lang="ru-RU" b="1" dirty="0" err="1" smtClean="0">
                <a:solidFill>
                  <a:schemeClr val="bg1"/>
                </a:solidFill>
              </a:rPr>
              <a:t>временнообязанными</a:t>
            </a:r>
            <a:r>
              <a:rPr lang="ru-RU" b="1" dirty="0" smtClean="0">
                <a:solidFill>
                  <a:schemeClr val="bg1"/>
                </a:solidFill>
              </a:rPr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chemeClr val="bg1"/>
                </a:solidFill>
              </a:rPr>
              <a:t>А) крестьяне, не заключившие выкупные сделки со своими помещиками после объявления реформы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Б) крестьяне, записавшиеся в народное ополчение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В) государственные крестьяне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Временнообязанные крестьяне должны были: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А) платить оброк или отбывать барщину в пользу своего бывшего владельца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Б) бесплатно трудиться на государство 2 раза в неделю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В) принимать участие в общественных работах в своем уезде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Временнообязанные крестьяне должны были: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chemeClr val="bg1"/>
                </a:solidFill>
              </a:rPr>
              <a:t>А) платить оброк или отбывать барщину в пользу своего бывшего владельца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Б) бесплатно трудиться на государство 2 раза в неделю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В) принимать участие в общественных работах в своем уезде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Что такое отрезки: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А) земля, которой наделялись крестьяне по реформе1861г.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Б) земля, которую отрезали у помещиков в пользу крестьян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В) часть крестьянского надела, оказавшаяся «лишней» по сравнению с установленной в 1861 г. нормой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Что такое отрезки: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А) земля, которой наделялись крестьяне по реформе1861г.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Б) земля, которую отрезали у помещиков в пользу крестьян</a:t>
            </a:r>
          </a:p>
          <a:p>
            <a:r>
              <a:rPr lang="ru-RU" b="1" i="1" dirty="0" smtClean="0">
                <a:solidFill>
                  <a:schemeClr val="bg1"/>
                </a:solidFill>
              </a:rPr>
              <a:t>В) часть крестьянского надела, оказавшаяся «лишней» по сравнению с установленной в 1861 г. нормой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Кто такой мировой посредник: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А) представитель помещиков, участвующий в разработке крестьянской реформы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Б) представитель крестьянской общины, участвующий в разрешении споров между помещиком и крестьянами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В) представитель дворянства, призванный следить за осуществлением крестьянской реформы на местах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Кто такой мировой посредник:</a:t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bg1"/>
                </a:solidFill>
              </a:rPr>
              <a:t>А) представитель помещиков, участвующий в разработке крестьянской реформы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Б) представитель крестьянской общины, участвующий в разрешении споров между помещиком и крестьянами</a:t>
            </a:r>
          </a:p>
          <a:p>
            <a:pPr algn="just"/>
            <a:r>
              <a:rPr lang="ru-RU" b="1" i="1" dirty="0" smtClean="0">
                <a:solidFill>
                  <a:schemeClr val="bg1"/>
                </a:solidFill>
              </a:rPr>
              <a:t>В) представитель дворянства, призванный следить за осуществлением крестьянской реформы на местах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rgbClr val="FFFF00"/>
                </a:solidFill>
              </a:rPr>
              <a:t>Домашнее задание: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sz="4400" b="1" dirty="0" smtClean="0">
                <a:solidFill>
                  <a:schemeClr val="bg1"/>
                </a:solidFill>
              </a:rPr>
              <a:t>§ 20, выучить исторические термины, составить:</a:t>
            </a:r>
          </a:p>
          <a:p>
            <a:r>
              <a:rPr lang="en-US" sz="4400" b="1" dirty="0" smtClean="0">
                <a:solidFill>
                  <a:schemeClr val="bg1"/>
                </a:solidFill>
              </a:rPr>
              <a:t>I</a:t>
            </a:r>
            <a:r>
              <a:rPr lang="ru-RU" sz="4400" b="1" dirty="0" smtClean="0">
                <a:solidFill>
                  <a:schemeClr val="bg1"/>
                </a:solidFill>
              </a:rPr>
              <a:t> вариант – «Проект отмены крепостного права» – от имени помещика</a:t>
            </a:r>
            <a:endParaRPr lang="en-US" sz="4400" b="1" dirty="0" smtClean="0">
              <a:solidFill>
                <a:schemeClr val="bg1"/>
              </a:solidFill>
            </a:endParaRPr>
          </a:p>
          <a:p>
            <a:r>
              <a:rPr lang="en-US" sz="4400" b="1" dirty="0" smtClean="0">
                <a:solidFill>
                  <a:schemeClr val="bg1"/>
                </a:solidFill>
              </a:rPr>
              <a:t>II</a:t>
            </a:r>
            <a:r>
              <a:rPr lang="ru-RU" sz="4400" b="1" dirty="0" smtClean="0">
                <a:solidFill>
                  <a:schemeClr val="bg1"/>
                </a:solidFill>
              </a:rPr>
              <a:t> вариант – «Проект отмены крепостного права» – от имени  крестьянина</a:t>
            </a:r>
            <a:endParaRPr lang="ru-RU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FF00"/>
                </a:solidFill>
              </a:rPr>
              <a:t>Александр </a:t>
            </a:r>
            <a:r>
              <a:rPr lang="en-US" sz="2800" dirty="0" smtClean="0">
                <a:solidFill>
                  <a:srgbClr val="FFFF00"/>
                </a:solidFill>
              </a:rPr>
              <a:t>II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398864"/>
            <a:ext cx="4511964" cy="6030531"/>
          </a:xfrm>
          <a:prstGeom prst="rect">
            <a:avLst/>
          </a:prstGeom>
          <a:solidFill>
            <a:schemeClr val="bg1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57166"/>
          <a:ext cx="8229600" cy="6067571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114800"/>
                <a:gridCol w="4114800"/>
              </a:tblGrid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Учреждения, занимавшиеся подготовкой реформы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обязанности</a:t>
                      </a:r>
                      <a:endParaRPr lang="ru-RU" sz="3200" dirty="0"/>
                    </a:p>
                  </a:txBody>
                  <a:tcPr/>
                </a:tc>
              </a:tr>
              <a:tr h="1584243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Государственный совет</a:t>
                      </a:r>
                    </a:p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Секретный комитет с 1858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 г. 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chemeClr val="tx1"/>
                          </a:solidFill>
                        </a:rPr>
                        <a:t>Главный комитет по крестьянскому делу.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Завершение обсуждения проекта закона</a:t>
                      </a:r>
                      <a:endParaRPr lang="ru-RU" sz="3200" dirty="0"/>
                    </a:p>
                  </a:txBody>
                  <a:tcPr/>
                </a:tc>
              </a:tr>
              <a:tr h="231543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Редакционные комиссии (председатель – Я.И.Ростовцев)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Рассмотрение материалов, представленных губернскими комитетами, составление единого проекта закона</a:t>
                      </a:r>
                    </a:p>
                    <a:p>
                      <a:r>
                        <a:rPr lang="ru-RU" sz="2400" dirty="0" smtClean="0"/>
                        <a:t>Внесение поправок и изменений в проект</a:t>
                      </a:r>
                      <a:endParaRPr lang="ru-RU" sz="2400" dirty="0"/>
                    </a:p>
                  </a:txBody>
                  <a:tcPr/>
                </a:tc>
              </a:tr>
              <a:tr h="121864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Губернские дворянские комитеты об улучшении быта помещичьих крестьян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Разработка вариантов отмены крепостного права с учетом местных особенностей каждой губернии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rgbClr val="FFFF00"/>
                </a:solidFill>
              </a:rPr>
              <a:t>Ростовцев Яков Иванович (1803/4 0 1860)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031" descr="Рисунок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6000" contrast="24000"/>
          </a:blip>
          <a:srcRect/>
          <a:stretch>
            <a:fillRect/>
          </a:stretch>
        </p:blipFill>
        <p:spPr bwMode="auto">
          <a:xfrm>
            <a:off x="3428992" y="357166"/>
            <a:ext cx="4929222" cy="6072230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err="1" smtClean="0">
                <a:solidFill>
                  <a:srgbClr val="FFFF00"/>
                </a:solidFill>
              </a:rPr>
              <a:t>Милютин</a:t>
            </a:r>
            <a:r>
              <a:rPr lang="ru-RU" sz="2400" dirty="0" smtClean="0">
                <a:solidFill>
                  <a:srgbClr val="FFFF00"/>
                </a:solidFill>
              </a:rPr>
              <a:t>  Алексей Николаевич (1818 – 1872)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Admin\Рабочий стол\Pm5412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571480"/>
            <a:ext cx="4572032" cy="51435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Платить ли крестьянам выкуп за свою свободу?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sz="3600" b="1" dirty="0" smtClean="0">
                <a:solidFill>
                  <a:schemeClr val="bg1"/>
                </a:solidFill>
              </a:rPr>
              <a:t>Давать ли крестьянам землю?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ru-RU" sz="3600" b="1" dirty="0" smtClean="0">
                <a:solidFill>
                  <a:schemeClr val="bg1"/>
                </a:solidFill>
              </a:rPr>
              <a:t>Кто компенсирует помещикам потерю части земли?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Проекты освобождения крестьян.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FFFF00"/>
                </a:solidFill>
              </a:rPr>
              <a:t>в черноземных губерниях (освобождение крестьян без земли или с очень меленьким наделом за большой выкуп)</a:t>
            </a:r>
          </a:p>
          <a:p>
            <a:pPr>
              <a:buFont typeface="Wingdings" pitchFamily="2" charset="2"/>
              <a:buChar char="Ø"/>
            </a:pPr>
            <a:endParaRPr lang="ru-RU" dirty="0">
              <a:solidFill>
                <a:srgbClr val="FFFF00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ru-RU" dirty="0">
                <a:solidFill>
                  <a:srgbClr val="FFFF00"/>
                </a:solidFill>
              </a:rPr>
              <a:t>в</a:t>
            </a:r>
            <a:r>
              <a:rPr lang="ru-RU" dirty="0" smtClean="0">
                <a:solidFill>
                  <a:srgbClr val="FFFF00"/>
                </a:solidFill>
              </a:rPr>
              <a:t> нечерноземных губерниях (освобождение с землей, но выкуп не только за землю, но и за личность  крестьянина).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19 февраля 1861 г. -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4000" b="1" dirty="0" smtClean="0">
                <a:solidFill>
                  <a:srgbClr val="FFFF00"/>
                </a:solidFill>
              </a:rPr>
              <a:t>«Манифест об освобождении помещичьих крестьян из крепостной зависимости»</a:t>
            </a:r>
          </a:p>
          <a:p>
            <a:pPr algn="just"/>
            <a:endParaRPr lang="ru-RU" sz="4000" b="1" dirty="0">
              <a:solidFill>
                <a:srgbClr val="FFFF00"/>
              </a:solidFill>
            </a:endParaRPr>
          </a:p>
          <a:p>
            <a:pPr algn="just"/>
            <a:r>
              <a:rPr lang="ru-RU" sz="4000" b="1" dirty="0" smtClean="0">
                <a:solidFill>
                  <a:srgbClr val="FFFF00"/>
                </a:solidFill>
              </a:rPr>
              <a:t>«Положение о крестьянах, вышедших из крепостной зависимости».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789</Words>
  <Application>Microsoft Office PowerPoint</Application>
  <PresentationFormat>Экран (4:3)</PresentationFormat>
  <Paragraphs>119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1_Тема Office</vt:lpstr>
      <vt:lpstr>Отмена крепостного</vt:lpstr>
      <vt:lpstr>Слайд 2</vt:lpstr>
      <vt:lpstr>Александр II</vt:lpstr>
      <vt:lpstr>Слайд 4</vt:lpstr>
      <vt:lpstr>Ростовцев Яков Иванович (1803/4 0 1860)</vt:lpstr>
      <vt:lpstr>Милютин  Алексей Николаевич (1818 – 1872)</vt:lpstr>
      <vt:lpstr>Слайд 7</vt:lpstr>
      <vt:lpstr>Проекты освобождения крестьян.</vt:lpstr>
      <vt:lpstr>19 февраля 1861 г. -</vt:lpstr>
      <vt:lpstr>Гражданские права:</vt:lpstr>
      <vt:lpstr>Временнообязанный крестьянин</vt:lpstr>
      <vt:lpstr>Размеры крестьянского надела.</vt:lpstr>
      <vt:lpstr>Отрезок -</vt:lpstr>
      <vt:lpstr>Порядок совершения выкупной сделки.</vt:lpstr>
      <vt:lpstr>Дарственный надел -</vt:lpstr>
      <vt:lpstr>Уставная грамота -</vt:lpstr>
      <vt:lpstr>Мировые посредники -</vt:lpstr>
      <vt:lpstr>Значение отмены крепостного права.</vt:lpstr>
      <vt:lpstr>«-»</vt:lpstr>
      <vt:lpstr>Какие крестьяне считались временнообязанными:</vt:lpstr>
      <vt:lpstr>Какие крестьяне считались временнообязанными:</vt:lpstr>
      <vt:lpstr>Временнообязанные крестьяне должны были:</vt:lpstr>
      <vt:lpstr>Временнообязанные крестьяне должны были:</vt:lpstr>
      <vt:lpstr>Что такое отрезки:</vt:lpstr>
      <vt:lpstr>Что такое отрезки:</vt:lpstr>
      <vt:lpstr>Кто такой мировой посредник: </vt:lpstr>
      <vt:lpstr>Кто такой мировой посредник: </vt:lpstr>
      <vt:lpstr>Домашнее задание: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Отмена крепостного</dc:title>
  <dc:creator>Dream Admin</dc:creator>
  <cp:lastModifiedBy>Dream Admin</cp:lastModifiedBy>
  <cp:revision>1</cp:revision>
  <dcterms:created xsi:type="dcterms:W3CDTF">2011-01-22T16:25:21Z</dcterms:created>
  <dcterms:modified xsi:type="dcterms:W3CDTF">2011-01-22T16:30:05Z</dcterms:modified>
</cp:coreProperties>
</file>