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8" r:id="rId3"/>
    <p:sldId id="266" r:id="rId4"/>
    <p:sldId id="269" r:id="rId5"/>
    <p:sldId id="281" r:id="rId6"/>
    <p:sldId id="279" r:id="rId7"/>
    <p:sldId id="259" r:id="rId8"/>
    <p:sldId id="270" r:id="rId9"/>
    <p:sldId id="260" r:id="rId10"/>
    <p:sldId id="271" r:id="rId11"/>
    <p:sldId id="261" r:id="rId12"/>
    <p:sldId id="272" r:id="rId13"/>
    <p:sldId id="282" r:id="rId14"/>
    <p:sldId id="275" r:id="rId15"/>
    <p:sldId id="265" r:id="rId16"/>
    <p:sldId id="274" r:id="rId17"/>
    <p:sldId id="284" r:id="rId18"/>
    <p:sldId id="286" r:id="rId19"/>
    <p:sldId id="28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3A5D6A-1B94-4719-A16C-E6B65E570967}" type="datetimeFigureOut">
              <a:rPr lang="ru-RU" smtClean="0"/>
              <a:t>31.01.2011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99DAE7-5867-4991-B472-604D12C1D1C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BF64D-99E9-4DD9-B485-4E5E570FDEF8}" type="datetimeFigureOut">
              <a:rPr lang="ru-RU" smtClean="0"/>
              <a:pPr/>
              <a:t>31.01.2011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2ECAD-ABB6-462A-934B-134319E5B3A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85918" y="571480"/>
            <a:ext cx="61436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Электронные таблицы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pic>
        <p:nvPicPr>
          <p:cNvPr id="1026" name="Picture 2" descr="C:\Documents and Settings\EVM\Рабочий стол\ЭТ\EXCEL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1643050"/>
            <a:ext cx="2530472" cy="2432728"/>
          </a:xfrm>
          <a:prstGeom prst="rect">
            <a:avLst/>
          </a:prstGeom>
          <a:noFill/>
        </p:spPr>
      </p:pic>
      <p:pic>
        <p:nvPicPr>
          <p:cNvPr id="1027" name="Picture 3" descr="C:\Documents and Settings\EVM\Рабочий стол\ЭТ\lotuslive_логотип-web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4214818"/>
            <a:ext cx="1500198" cy="1500198"/>
          </a:xfrm>
          <a:prstGeom prst="rect">
            <a:avLst/>
          </a:prstGeom>
          <a:noFill/>
        </p:spPr>
      </p:pic>
      <p:pic>
        <p:nvPicPr>
          <p:cNvPr id="1028" name="Picture 4" descr="C:\Documents and Settings\EVM\Рабочий стол\ЭТ\логотипopenoffweb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1785926"/>
            <a:ext cx="2224086" cy="22240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642918"/>
            <a:ext cx="821537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Одна из ячеек на листе всегда является текущей (активной). Она выделена жирной рамкой. Операции ввода и редактирования всегда производятся в активной ячейке. Переместить рамку активной ячейки можно с помощью курсорных клавиш или указателя мыши.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t="11719" r="57154" b="60708"/>
          <a:stretch>
            <a:fillRect/>
          </a:stretch>
        </p:blipFill>
        <p:spPr bwMode="auto">
          <a:xfrm>
            <a:off x="1928794" y="3143248"/>
            <a:ext cx="642942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ЭТ\меню-openofice-диапазонwe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3376" y="2285992"/>
            <a:ext cx="6237720" cy="429955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85720" y="428604"/>
            <a:ext cx="857256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Можно обрабатывать одновременно несколько ячеек – диапазон ячеек. Для обозначения диапазона ячеек используется двоеточие. Например, В3:</a:t>
            </a:r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D7</a:t>
            </a:r>
            <a:endParaRPr lang="ru-RU" sz="2600" b="1" dirty="0" smtClean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428604"/>
            <a:ext cx="85725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Ячейка может содержать следующие типы данных: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числовые, текстовые, формулы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214422"/>
            <a:ext cx="857256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Формула всегда начинается с символа “=” (знака равенства) и содержит числа, ссылки на адреса ячеек, встроенные функции, соединенные знаками математических операций.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Если ячейка содержит формулу, то в рабочем листе отображается результат вычисления этой формулы. Если сделать ячейку текущей, то формула отображается в строке формул.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8485" r="56816" b="72812"/>
          <a:stretch>
            <a:fillRect/>
          </a:stretch>
        </p:blipFill>
        <p:spPr bwMode="auto">
          <a:xfrm>
            <a:off x="1907704" y="4509120"/>
            <a:ext cx="6207099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548680"/>
            <a:ext cx="676875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u="sng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Ввод</a:t>
            </a:r>
            <a:r>
              <a:rPr lang="en-US" sz="2600" b="1" u="sng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ru-RU" sz="2600" b="1" u="sng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данных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осуществляют непосредственно в текущую ячейку или в строку формул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.</a:t>
            </a:r>
            <a:endParaRPr lang="en-US" sz="2600" b="1" smtClean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  <a:p>
            <a:pPr algn="just"/>
            <a:r>
              <a:rPr lang="ru-RU" sz="2600" b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Место 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ввода отмечается текстовым курсором. 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Для редактирования содержимого ячейки можно щелкнуть на строке формул или дважды щелкнуть на текущей ячейке или нажать клавишу </a:t>
            </a:r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F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2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Чтобы завершить ввод, сохранив введенные данные, используют кнопку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Enter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в строке формул или клавишу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Enter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1412776"/>
            <a:ext cx="684076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Чтобы отменить внесенные изменения и восстановить прежнее значение ячейки, используют кнопку Отмена в строке формул или клавишу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Esc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. 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Для очистки текущей ячейки или выделенного диапазона удобно использовать клавишу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Delete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76672"/>
            <a:ext cx="849995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Формат данных – это способ представления данных, который отражает их внешний вид в соответствии с их назначением</a:t>
            </a:r>
            <a:endParaRPr lang="ru-RU" sz="2600" b="1" dirty="0" smtClean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25465" t="24208" r="18426" b="18672"/>
          <a:stretch>
            <a:fillRect/>
          </a:stretch>
        </p:blipFill>
        <p:spPr bwMode="auto">
          <a:xfrm>
            <a:off x="2051720" y="1772816"/>
            <a:ext cx="6660232" cy="5085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640960" cy="1453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</a:pPr>
            <a:r>
              <a:rPr lang="ru-RU" sz="25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Форматирование содержимого ячеек</a:t>
            </a:r>
          </a:p>
          <a:p>
            <a:pPr algn="just">
              <a:lnSpc>
                <a:spcPct val="85000"/>
              </a:lnSpc>
            </a:pPr>
            <a:r>
              <a:rPr lang="ru-RU" sz="25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Чтобы изменить формат отображения данных в текущей ячейке или выбранном диапазоне, используют команду Формат &gt; Ячейки</a:t>
            </a:r>
            <a:r>
              <a:rPr lang="ru-RU" sz="25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.</a:t>
            </a:r>
            <a:endParaRPr lang="ru-RU" sz="2500" b="1" dirty="0" smtClean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 l="24727" t="23250" r="17688" b="17688"/>
          <a:stretch>
            <a:fillRect/>
          </a:stretch>
        </p:blipFill>
        <p:spPr bwMode="auto">
          <a:xfrm>
            <a:off x="1907704" y="1700807"/>
            <a:ext cx="6624736" cy="509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:\ЭТ\много-вопросовweb.gif"/>
          <p:cNvPicPr>
            <a:picLocks noChangeAspect="1" noChangeArrowheads="1"/>
          </p:cNvPicPr>
          <p:nvPr/>
        </p:nvPicPr>
        <p:blipFill>
          <a:blip r:embed="rId2" cstate="print"/>
          <a:srcRect l="8131"/>
          <a:stretch>
            <a:fillRect/>
          </a:stretch>
        </p:blipFill>
        <p:spPr bwMode="auto">
          <a:xfrm>
            <a:off x="5076056" y="404664"/>
            <a:ext cx="4067944" cy="3829348"/>
          </a:xfrm>
          <a:prstGeom prst="rect">
            <a:avLst/>
          </a:prstGeom>
          <a:noFill/>
        </p:spPr>
      </p:pic>
      <p:pic>
        <p:nvPicPr>
          <p:cNvPr id="3" name="Picture 2" descr="H:\ЭТ\много-вопросовweb.gif"/>
          <p:cNvPicPr>
            <a:picLocks noChangeAspect="1" noChangeArrowheads="1"/>
          </p:cNvPicPr>
          <p:nvPr/>
        </p:nvPicPr>
        <p:blipFill>
          <a:blip r:embed="rId2" cstate="print"/>
          <a:srcRect l="53018"/>
          <a:stretch>
            <a:fillRect/>
          </a:stretch>
        </p:blipFill>
        <p:spPr bwMode="auto">
          <a:xfrm>
            <a:off x="323528" y="548680"/>
            <a:ext cx="1850522" cy="3528392"/>
          </a:xfrm>
          <a:prstGeom prst="rect">
            <a:avLst/>
          </a:prstGeom>
          <a:noFill/>
        </p:spPr>
      </p:pic>
      <p:pic>
        <p:nvPicPr>
          <p:cNvPr id="4" name="Picture 2" descr="H:\ЭТ\много-вопросовweb.gif"/>
          <p:cNvPicPr>
            <a:picLocks noChangeAspect="1" noChangeArrowheads="1"/>
          </p:cNvPicPr>
          <p:nvPr/>
        </p:nvPicPr>
        <p:blipFill>
          <a:blip r:embed="rId2" cstate="print"/>
          <a:srcRect r="46815"/>
          <a:stretch>
            <a:fillRect/>
          </a:stretch>
        </p:blipFill>
        <p:spPr bwMode="auto">
          <a:xfrm>
            <a:off x="2339752" y="620688"/>
            <a:ext cx="2664296" cy="382934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915816" y="3212976"/>
            <a:ext cx="31683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Тест</a:t>
            </a:r>
            <a:endParaRPr lang="ru-RU" sz="6600" b="1" dirty="0" smtClean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9995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Определите количество ячеек, входящих в диапазон </a:t>
            </a:r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B2:E6</a:t>
            </a:r>
          </a:p>
          <a:p>
            <a:pPr algn="just"/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1)25    2)15    3)20    4)30</a:t>
            </a:r>
            <a:endParaRPr lang="ru-RU" sz="2600" b="1" dirty="0" smtClean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060848"/>
            <a:ext cx="849995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Перечислите номера ответов, в которых правильно указан адрес ячейки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1)5В    2)</a:t>
            </a:r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G20   3)DB5   4)AZ </a:t>
            </a:r>
            <a:endParaRPr lang="ru-RU" sz="2600" b="1" dirty="0" smtClean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:\ЭТ\ученица-у-доскиwe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7782" y="1399639"/>
            <a:ext cx="4172450" cy="40455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571480"/>
            <a:ext cx="4214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Цель урока: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1500174"/>
            <a:ext cx="807246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познакомить учащихся с </a:t>
            </a:r>
            <a:r>
              <a:rPr lang="ru-RU" sz="34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програм</a:t>
            </a:r>
            <a:r>
              <a:rPr lang="ru-RU" sz="3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- </a:t>
            </a:r>
            <a:r>
              <a:rPr lang="ru-RU" sz="34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мными</a:t>
            </a:r>
            <a:r>
              <a:rPr lang="ru-RU" sz="3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приложениями, </a:t>
            </a:r>
            <a:r>
              <a:rPr lang="ru-RU" sz="34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предназна-ченными</a:t>
            </a:r>
            <a:r>
              <a:rPr lang="ru-RU" sz="3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для обработки числовых данных, рассказать о структуре электронных таблиц</a:t>
            </a:r>
            <a:endParaRPr lang="ru-RU" sz="3400" b="1" dirty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071546"/>
            <a:ext cx="8501122" cy="333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Родоначальником электронных таблиц как отдельного класса ПО является Дэн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Бриклин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, совместно с Бобом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Фрэнкстоном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разработавший программу табличный редактор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VisiCalc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в 1979 г.  для компьютера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Apple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II.</a:t>
            </a:r>
          </a:p>
          <a:p>
            <a:pPr algn="just">
              <a:lnSpc>
                <a:spcPct val="90000"/>
              </a:lnSpc>
            </a:pP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Это позволило превратить персональный компьютер из игрушки в инструмент для обработки больших объемов  числовой информации.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282" y="357166"/>
            <a:ext cx="5500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История создания</a:t>
            </a:r>
            <a:endParaRPr lang="ru-RU" sz="4000" b="1" dirty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14480" y="4286256"/>
            <a:ext cx="7215238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Впоследствии появились  —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SuperCalc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,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Microsoft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MultiPlan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,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Quattro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Pro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,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Lotus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1-2-3,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Microsoft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Excel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,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OpenOffice.org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Calc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, Spread32 (для КПК).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828680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u="sng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Электронная таблица 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– это программное приложение, которое работает в диалоговом режиме и позволяет хранить и обрабатывать числовые данные в таблицах.</a:t>
            </a:r>
          </a:p>
        </p:txBody>
      </p:sp>
      <p:pic>
        <p:nvPicPr>
          <p:cNvPr id="5" name="Picture 4" descr="C:\Documents and Settings\EVM\Рабочий стол\ЭТ\логотипopenoffwe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214686"/>
            <a:ext cx="928694" cy="92869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357554" y="3429000"/>
            <a:ext cx="365677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OpenOffice.org</a:t>
            </a:r>
            <a:r>
              <a:rPr lang="en-US" sz="2600" b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Calc</a:t>
            </a:r>
            <a:endParaRPr lang="ru-RU" sz="2600" b="1" dirty="0" smtClean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pic>
        <p:nvPicPr>
          <p:cNvPr id="7" name="Picture 2" descr="C:\Documents and Settings\EVM\Рабочий стол\ЭТ\EXCELлоготип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4357694"/>
            <a:ext cx="1000132" cy="9615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428992" y="4500570"/>
            <a:ext cx="164660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MS Excel</a:t>
            </a:r>
            <a:endParaRPr lang="ru-RU" sz="2600" b="1" dirty="0" smtClean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pic>
        <p:nvPicPr>
          <p:cNvPr id="9" name="Picture 3" descr="C:\Documents and Settings\EVM\Рабочий стол\ЭТ\lotuslive_логотип-web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28860" y="5429264"/>
            <a:ext cx="857256" cy="857256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3428992" y="5500702"/>
            <a:ext cx="219483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Lotus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1-2-3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2214554"/>
            <a:ext cx="835824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Программные приложения, используемые </a:t>
            </a:r>
          </a:p>
          <a:p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для создания электронных таблиц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428604"/>
            <a:ext cx="3500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Рабочее поле</a:t>
            </a:r>
            <a:endParaRPr lang="ru-RU" sz="3000" b="1" dirty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r="50079" b="59664"/>
          <a:stretch>
            <a:fillRect/>
          </a:stretch>
        </p:blipFill>
        <p:spPr bwMode="auto">
          <a:xfrm>
            <a:off x="2285984" y="1785926"/>
            <a:ext cx="6359281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5720" y="1000108"/>
            <a:ext cx="2441694" cy="400110"/>
          </a:xfrm>
          <a:prstGeom prst="rect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Строка заголовка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785926"/>
            <a:ext cx="1357322" cy="707886"/>
          </a:xfrm>
          <a:prstGeom prst="rect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Строка меню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000108"/>
            <a:ext cx="2723823" cy="400110"/>
          </a:xfrm>
          <a:prstGeom prst="rect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Управляющие кнопки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3214686"/>
            <a:ext cx="1736373" cy="400110"/>
          </a:xfrm>
          <a:prstGeom prst="rect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Листы книги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3857628"/>
            <a:ext cx="1454244" cy="707886"/>
          </a:xfrm>
          <a:prstGeom prst="rect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Строка </a:t>
            </a:r>
          </a:p>
          <a:p>
            <a:pPr algn="ctr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состояния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 t="78126" r="49463"/>
          <a:stretch>
            <a:fillRect/>
          </a:stretch>
        </p:blipFill>
        <p:spPr bwMode="auto">
          <a:xfrm>
            <a:off x="2285984" y="4786322"/>
            <a:ext cx="6429420" cy="192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Прямая со стрелкой 12"/>
          <p:cNvCxnSpPr>
            <a:stCxn id="5" idx="2"/>
          </p:cNvCxnSpPr>
          <p:nvPr/>
        </p:nvCxnSpPr>
        <p:spPr>
          <a:xfrm rot="16200000" flipH="1">
            <a:off x="1953454" y="953330"/>
            <a:ext cx="385708" cy="1279483"/>
          </a:xfrm>
          <a:prstGeom prst="straightConnector1">
            <a:avLst/>
          </a:prstGeom>
          <a:ln w="317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3"/>
          </p:cNvCxnSpPr>
          <p:nvPr/>
        </p:nvCxnSpPr>
        <p:spPr>
          <a:xfrm>
            <a:off x="1643042" y="2139869"/>
            <a:ext cx="642942" cy="3247"/>
          </a:xfrm>
          <a:prstGeom prst="straightConnector1">
            <a:avLst/>
          </a:prstGeom>
          <a:ln w="317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3964777" y="1750207"/>
            <a:ext cx="785818" cy="142876"/>
          </a:xfrm>
          <a:prstGeom prst="straightConnector1">
            <a:avLst/>
          </a:prstGeom>
          <a:ln w="317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1500166" y="3929065"/>
            <a:ext cx="2571767" cy="1571637"/>
          </a:xfrm>
          <a:prstGeom prst="straightConnector1">
            <a:avLst/>
          </a:prstGeom>
          <a:ln w="317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9" idx="3"/>
          </p:cNvCxnSpPr>
          <p:nvPr/>
        </p:nvCxnSpPr>
        <p:spPr>
          <a:xfrm>
            <a:off x="1882840" y="4211571"/>
            <a:ext cx="1046089" cy="2074950"/>
          </a:xfrm>
          <a:prstGeom prst="straightConnector1">
            <a:avLst/>
          </a:prstGeom>
          <a:ln w="317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6215074" y="1071546"/>
            <a:ext cx="2018501" cy="400110"/>
          </a:xfrm>
          <a:prstGeom prst="rect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Строка формул</a:t>
            </a:r>
          </a:p>
        </p:txBody>
      </p:sp>
      <p:cxnSp>
        <p:nvCxnSpPr>
          <p:cNvPr id="29" name="Прямая со стрелкой 28"/>
          <p:cNvCxnSpPr>
            <a:stCxn id="28" idx="2"/>
          </p:cNvCxnSpPr>
          <p:nvPr/>
        </p:nvCxnSpPr>
        <p:spPr>
          <a:xfrm rot="5400000">
            <a:off x="5521952" y="1236085"/>
            <a:ext cx="1466803" cy="1937944"/>
          </a:xfrm>
          <a:prstGeom prst="straightConnector1">
            <a:avLst/>
          </a:prstGeom>
          <a:ln w="317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5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 animBg="1"/>
      <p:bldP spid="9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00042"/>
            <a:ext cx="828680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Документ электронной таблицы  называется </a:t>
            </a:r>
            <a:r>
              <a:rPr lang="ru-RU" sz="2600" b="1" u="sng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рабочей книгой 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или </a:t>
            </a:r>
            <a:r>
              <a:rPr lang="ru-RU" sz="2600" b="1" u="sng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книгой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.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Книга представляет собой набор рабочих листов.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143116"/>
            <a:ext cx="8286808" cy="1232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</a:pP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В окне документа в приложении отображается текущий рабочий лист, с которым ведется работа.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429000"/>
            <a:ext cx="835824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Каждый лист представляет собой таблицу и имеет название, которое отображается на ярлычке листа.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t="88867" r="69852" b="3320"/>
          <a:stretch>
            <a:fillRect/>
          </a:stretch>
        </p:blipFill>
        <p:spPr bwMode="auto">
          <a:xfrm>
            <a:off x="1785918" y="4929198"/>
            <a:ext cx="6906515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трелка вниз 7"/>
          <p:cNvSpPr/>
          <p:nvPr/>
        </p:nvSpPr>
        <p:spPr>
          <a:xfrm rot="19488423">
            <a:off x="3339882" y="4190448"/>
            <a:ext cx="378047" cy="1124856"/>
          </a:xfrm>
          <a:prstGeom prst="downArrow">
            <a:avLst/>
          </a:prstGeom>
          <a:noFill/>
          <a:ln w="444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428604"/>
            <a:ext cx="857256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С помощью ярлычков можно переключаться к другим рабочим листам, входящим в ту же самую рабочую книгу.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Листы можно переименовывать (для этого надо дважды щелкнуть на его ярлычке), добавлять,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500306"/>
            <a:ext cx="264320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удалять,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перемещать, 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копировать,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изменять цвет ярлычка </a:t>
            </a:r>
          </a:p>
        </p:txBody>
      </p:sp>
      <p:pic>
        <p:nvPicPr>
          <p:cNvPr id="2050" name="Picture 2" descr="G:\ЭТ\меню-openofice-листы1web.gif"/>
          <p:cNvPicPr>
            <a:picLocks noChangeAspect="1" noChangeArrowheads="1"/>
          </p:cNvPicPr>
          <p:nvPr/>
        </p:nvPicPr>
        <p:blipFill>
          <a:blip r:embed="rId2" cstate="print"/>
          <a:srcRect t="3445"/>
          <a:stretch>
            <a:fillRect/>
          </a:stretch>
        </p:blipFill>
        <p:spPr bwMode="auto">
          <a:xfrm>
            <a:off x="3000364" y="2487833"/>
            <a:ext cx="5737892" cy="41592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428604"/>
            <a:ext cx="850112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Таблица состоит из строк и столбцов.</a:t>
            </a:r>
          </a:p>
          <a:p>
            <a:pPr algn="just"/>
            <a:r>
              <a:rPr lang="ru-RU" sz="2600" b="1" u="sng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Столбцы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озаглавлены прописными латинскими буквами или буквенными комбинациями (А, В, С, … </a:t>
            </a:r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Z, AA, AB, … AZ, BA, … IV</a:t>
            </a:r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).</a:t>
            </a:r>
            <a:endParaRPr lang="en-US" sz="2600" b="1" dirty="0" smtClean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Строки нумеруются числами, от 1 до 65536 (максимально допустимый номер строки).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t="11719" r="43800" b="46289"/>
          <a:stretch>
            <a:fillRect/>
          </a:stretch>
        </p:blipFill>
        <p:spPr bwMode="auto">
          <a:xfrm>
            <a:off x="2143108" y="3000372"/>
            <a:ext cx="6643734" cy="37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428604"/>
            <a:ext cx="857256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Ячейка располагается на пересечении столбца и строки.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Каждая ячейка имеет адрес, который состоит из имени столбца и номера строки. </a:t>
            </a:r>
          </a:p>
          <a:p>
            <a:pPr algn="just"/>
            <a:r>
              <a:rPr lang="ru-RU" sz="26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Например, В2, С5 и т.д.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t="11719" r="43800" b="46289"/>
          <a:stretch>
            <a:fillRect/>
          </a:stretch>
        </p:blipFill>
        <p:spPr bwMode="auto">
          <a:xfrm>
            <a:off x="1714480" y="2500306"/>
            <a:ext cx="7215206" cy="402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3000364" y="3214686"/>
            <a:ext cx="1285884" cy="428628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000496" y="3929066"/>
            <a:ext cx="1285884" cy="428628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549</Words>
  <Application>Microsoft Office PowerPoint</Application>
  <PresentationFormat>Экран (4:3)</PresentationFormat>
  <Paragraphs>57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ГОУ гимназия №70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104</cp:revision>
  <dcterms:created xsi:type="dcterms:W3CDTF">2003-01-01T04:56:56Z</dcterms:created>
  <dcterms:modified xsi:type="dcterms:W3CDTF">2011-01-31T08:26:20Z</dcterms:modified>
</cp:coreProperties>
</file>