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57" r:id="rId10"/>
    <p:sldId id="272" r:id="rId11"/>
    <p:sldId id="273" r:id="rId12"/>
    <p:sldId id="274" r:id="rId13"/>
    <p:sldId id="275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2BC5"/>
    <a:srgbClr val="000000"/>
    <a:srgbClr val="D5E50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D303D-8E33-405F-AAAB-97F0B71CEF44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873E5-C648-4E89-AEF9-16539B6F2B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D303D-8E33-405F-AAAB-97F0B71CEF44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873E5-C648-4E89-AEF9-16539B6F2B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D303D-8E33-405F-AAAB-97F0B71CEF44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873E5-C648-4E89-AEF9-16539B6F2B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D303D-8E33-405F-AAAB-97F0B71CEF44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873E5-C648-4E89-AEF9-16539B6F2B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D303D-8E33-405F-AAAB-97F0B71CEF44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873E5-C648-4E89-AEF9-16539B6F2B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D303D-8E33-405F-AAAB-97F0B71CEF44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873E5-C648-4E89-AEF9-16539B6F2B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D303D-8E33-405F-AAAB-97F0B71CEF44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873E5-C648-4E89-AEF9-16539B6F2B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D303D-8E33-405F-AAAB-97F0B71CEF44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873E5-C648-4E89-AEF9-16539B6F2B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D303D-8E33-405F-AAAB-97F0B71CEF44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873E5-C648-4E89-AEF9-16539B6F2B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D303D-8E33-405F-AAAB-97F0B71CEF44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873E5-C648-4E89-AEF9-16539B6F2B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D303D-8E33-405F-AAAB-97F0B71CEF44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873E5-C648-4E89-AEF9-16539B6F2B3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6D303D-8E33-405F-AAAB-97F0B71CEF44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873E5-C648-4E89-AEF9-16539B6F2B3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7" Type="http://schemas.openxmlformats.org/officeDocument/2006/relationships/image" Target="../media/image25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jpeg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2439982"/>
          </a:xfrm>
          <a:solidFill>
            <a:schemeClr val="accent4">
              <a:lumMod val="40000"/>
              <a:lumOff val="6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sz="66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Путешествие в лесные сны</a:t>
            </a:r>
            <a:r>
              <a:rPr lang="ru-RU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.</a:t>
            </a:r>
            <a:endParaRPr lang="ru-RU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3000372"/>
            <a:ext cx="8858312" cy="3643338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buNone/>
            </a:pPr>
            <a:r>
              <a:rPr lang="ru-RU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       </a:t>
            </a:r>
            <a:r>
              <a:rPr lang="ru-RU" sz="4000" b="1" dirty="0" smtClean="0">
                <a:ln w="11430"/>
                <a:solidFill>
                  <a:srgbClr val="92D05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Урок математики для 1 класса.</a:t>
            </a:r>
          </a:p>
          <a:p>
            <a:pPr>
              <a:buNone/>
            </a:pPr>
            <a:r>
              <a:rPr lang="ru-RU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</a:t>
            </a:r>
            <a:r>
              <a:rPr lang="ru-RU" sz="4000" b="1" u="sng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Тема:</a:t>
            </a:r>
            <a:r>
              <a:rPr lang="ru-RU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Сложение и вычитание вида : а +_4,5,6,7,8,9.</a:t>
            </a:r>
          </a:p>
          <a:p>
            <a:pPr>
              <a:buNone/>
            </a:pPr>
            <a:r>
              <a:rPr lang="ru-RU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                                Скворцова С. Н.    МОУ СОШ №13, ст. Дмитриевская</a:t>
            </a:r>
          </a:p>
          <a:p>
            <a:pPr>
              <a:buNone/>
            </a:pPr>
            <a:endParaRPr lang="ru-RU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ru-RU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Здравствуй, поползень!</a:t>
            </a:r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B0F0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500174"/>
            <a:ext cx="8572560" cy="5072098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ru-RU" sz="4000" dirty="0" smtClean="0"/>
          </a:p>
          <a:p>
            <a:pPr>
              <a:buNone/>
            </a:pPr>
            <a:endParaRPr lang="ru-RU" sz="4000" dirty="0" smtClean="0"/>
          </a:p>
          <a:p>
            <a:pPr>
              <a:buNone/>
            </a:pPr>
            <a:endParaRPr lang="ru-RU" sz="4000" dirty="0" smtClean="0"/>
          </a:p>
          <a:p>
            <a:pPr>
              <a:buNone/>
            </a:pPr>
            <a:endParaRPr lang="ru-RU" sz="4000" dirty="0" smtClean="0"/>
          </a:p>
          <a:p>
            <a:pPr>
              <a:buNone/>
            </a:pPr>
            <a:r>
              <a:rPr lang="ru-RU" sz="4000" b="1" dirty="0" smtClean="0"/>
              <a:t>Было -  8 </a:t>
            </a:r>
            <a:r>
              <a:rPr lang="ru-RU" sz="4000" b="1" dirty="0" err="1" smtClean="0"/>
              <a:t>кладовочек</a:t>
            </a:r>
            <a:r>
              <a:rPr lang="ru-RU" sz="4000" b="1" dirty="0" smtClean="0"/>
              <a:t>.</a:t>
            </a:r>
          </a:p>
          <a:p>
            <a:pPr>
              <a:buNone/>
            </a:pPr>
            <a:r>
              <a:rPr lang="ru-RU" sz="4000" b="1" dirty="0" smtClean="0"/>
              <a:t>Проверил – 4 </a:t>
            </a:r>
            <a:r>
              <a:rPr lang="ru-RU" sz="4000" b="1" dirty="0" err="1" smtClean="0"/>
              <a:t>кладовочки</a:t>
            </a:r>
            <a:r>
              <a:rPr lang="ru-RU" sz="4000" b="1" dirty="0" smtClean="0"/>
              <a:t>.</a:t>
            </a:r>
          </a:p>
          <a:p>
            <a:pPr>
              <a:buNone/>
            </a:pPr>
            <a:r>
              <a:rPr lang="ru-RU" sz="4000" b="1" dirty="0" smtClean="0"/>
              <a:t>Осталось - ? (дополни).</a:t>
            </a:r>
          </a:p>
          <a:p>
            <a:pPr>
              <a:buNone/>
            </a:pPr>
            <a:endParaRPr lang="ru-RU" sz="4000" b="1" dirty="0"/>
          </a:p>
        </p:txBody>
      </p:sp>
      <p:pic>
        <p:nvPicPr>
          <p:cNvPr id="4" name="Picture 6" descr="C:\Documents and Settings\Оксана\Рабочий стол\Мои рисунки\thumbnailCAH16AJ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1158454" cy="1000132"/>
          </a:xfrm>
          <a:prstGeom prst="rect">
            <a:avLst/>
          </a:prstGeom>
          <a:noFill/>
        </p:spPr>
      </p:pic>
      <p:pic>
        <p:nvPicPr>
          <p:cNvPr id="5" name="Picture 4" descr="C:\Documents and Settings\Оксана\Рабочий стол\Мои рисунки\thumbnailCA2XKRF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86512" y="2000240"/>
            <a:ext cx="2028825" cy="28575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6" descr="C:\Documents and Settings\Оксана\Рабочий стол\Мои рисунки\thumbnailCA3NG5WO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728" y="1643050"/>
            <a:ext cx="2857500" cy="21431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7166"/>
            <a:ext cx="8258204" cy="5768997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     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b="1" dirty="0" smtClean="0">
                <a:solidFill>
                  <a:srgbClr val="FF0000"/>
                </a:solidFill>
              </a:rPr>
              <a:t>Смастерите кормушку для птиц.    </a:t>
            </a:r>
            <a:r>
              <a:rPr lang="ru-RU" b="1" dirty="0" smtClean="0"/>
              <a:t>Начертите отрезки – реечки: одна длиной 7см, другая на 2 см короче. А сколько таких реечек вы должны заготовить всего?</a:t>
            </a:r>
            <a:endParaRPr lang="ru-RU" b="1" dirty="0"/>
          </a:p>
        </p:txBody>
      </p:sp>
      <p:pic>
        <p:nvPicPr>
          <p:cNvPr id="4" name="Picture 5" descr="C:\Documents and Settings\Оксана\Рабочий стол\Мои рисунки\thumbnailCASA0COC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147725">
            <a:off x="5810072" y="727128"/>
            <a:ext cx="2146085" cy="27280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b="1" cap="all" dirty="0" smtClean="0">
                <a:ln>
                  <a:solidFill>
                    <a:srgbClr val="E92BC5"/>
                  </a:solidFill>
                </a:ln>
                <a:solidFill>
                  <a:srgbClr val="FF0000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А скоро весна!!!</a:t>
            </a:r>
            <a:endParaRPr lang="ru-RU" b="1" cap="all" dirty="0">
              <a:ln>
                <a:solidFill>
                  <a:srgbClr val="E92BC5"/>
                </a:solidFill>
              </a:ln>
              <a:solidFill>
                <a:srgbClr val="FF0000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1071538" y="2500306"/>
            <a:ext cx="500066" cy="571504"/>
          </a:xfrm>
          <a:prstGeom prst="ellipse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омб 6"/>
          <p:cNvSpPr/>
          <p:nvPr/>
        </p:nvSpPr>
        <p:spPr>
          <a:xfrm>
            <a:off x="1071538" y="1643050"/>
            <a:ext cx="500066" cy="785818"/>
          </a:xfrm>
          <a:prstGeom prst="diamond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омб 8"/>
          <p:cNvSpPr/>
          <p:nvPr/>
        </p:nvSpPr>
        <p:spPr>
          <a:xfrm rot="5400000">
            <a:off x="1785918" y="2357430"/>
            <a:ext cx="500066" cy="785818"/>
          </a:xfrm>
          <a:prstGeom prst="diamond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омб 9"/>
          <p:cNvSpPr/>
          <p:nvPr/>
        </p:nvSpPr>
        <p:spPr>
          <a:xfrm rot="2370980">
            <a:off x="533857" y="2930157"/>
            <a:ext cx="500066" cy="785818"/>
          </a:xfrm>
          <a:prstGeom prst="diamond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Ромб 10"/>
          <p:cNvSpPr/>
          <p:nvPr/>
        </p:nvSpPr>
        <p:spPr>
          <a:xfrm rot="19009262">
            <a:off x="1558446" y="2850758"/>
            <a:ext cx="500066" cy="785818"/>
          </a:xfrm>
          <a:prstGeom prst="diamond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омб 12"/>
          <p:cNvSpPr/>
          <p:nvPr/>
        </p:nvSpPr>
        <p:spPr>
          <a:xfrm rot="16200000">
            <a:off x="357158" y="2357430"/>
            <a:ext cx="500066" cy="785818"/>
          </a:xfrm>
          <a:prstGeom prst="diamond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Ромб 14"/>
          <p:cNvSpPr/>
          <p:nvPr/>
        </p:nvSpPr>
        <p:spPr>
          <a:xfrm rot="2366362">
            <a:off x="1549956" y="1855296"/>
            <a:ext cx="500066" cy="785818"/>
          </a:xfrm>
          <a:prstGeom prst="diamond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Ромб 15"/>
          <p:cNvSpPr/>
          <p:nvPr/>
        </p:nvSpPr>
        <p:spPr>
          <a:xfrm rot="19238720">
            <a:off x="549610" y="1855379"/>
            <a:ext cx="500066" cy="785818"/>
          </a:xfrm>
          <a:prstGeom prst="diamond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Трапеция 18"/>
          <p:cNvSpPr/>
          <p:nvPr/>
        </p:nvSpPr>
        <p:spPr>
          <a:xfrm rot="16200000">
            <a:off x="1428728" y="4714884"/>
            <a:ext cx="714380" cy="857256"/>
          </a:xfrm>
          <a:prstGeom prst="trapezoid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Трапеция 19"/>
          <p:cNvSpPr/>
          <p:nvPr/>
        </p:nvSpPr>
        <p:spPr>
          <a:xfrm rot="5400000">
            <a:off x="500034" y="4143380"/>
            <a:ext cx="714380" cy="857256"/>
          </a:xfrm>
          <a:prstGeom prst="trapezoid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1285852" y="3857628"/>
            <a:ext cx="142876" cy="2643206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Ромб 11"/>
          <p:cNvSpPr/>
          <p:nvPr/>
        </p:nvSpPr>
        <p:spPr>
          <a:xfrm>
            <a:off x="1071538" y="3143248"/>
            <a:ext cx="500066" cy="785818"/>
          </a:xfrm>
          <a:prstGeom prst="diamond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3857620" y="3929066"/>
            <a:ext cx="4357718" cy="200026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Равнобедренный треугольник 22"/>
          <p:cNvSpPr/>
          <p:nvPr/>
        </p:nvSpPr>
        <p:spPr>
          <a:xfrm>
            <a:off x="3643306" y="1785926"/>
            <a:ext cx="4714908" cy="2214578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5643570" y="4429132"/>
            <a:ext cx="1428760" cy="92869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6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До встречи весной!</a:t>
            </a:r>
            <a:endParaRPr lang="ru-RU" sz="6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4" name="Picture 5" descr="C:\Documents and Settings\Оксана\Рабочий стол\Мои рисунки\IMG_6914_cr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1" y="1714488"/>
            <a:ext cx="2476517" cy="185738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4" descr="C:\Documents and Settings\Оксана\Рабочий стол\Мои рисунки\IMG_890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57620" y="1714488"/>
            <a:ext cx="2500330" cy="187524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6" name="Picture 3" descr="C:\Documents and Settings\Оксана\Рабочий стол\Мои рисунки\IMG_7787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4357694"/>
            <a:ext cx="2714644" cy="214314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7" name="Picture 6" descr="C:\Documents and Settings\Оксана\Рабочий стол\Мои рисунки\IMG_4414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86512" y="3929066"/>
            <a:ext cx="2571768" cy="1928827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Picture 2" descr="C:\Documents and Settings\Оксана\Рабочий стол\Мои рисунки\fox01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215206" y="1142984"/>
            <a:ext cx="1619250" cy="1905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9" name="Picture 2" descr="C:\Documents and Settings\Оксана\Рабочий стол\Мои рисунки\1226510123_vorishka004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571868" y="4071942"/>
            <a:ext cx="2214578" cy="203741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85728"/>
            <a:ext cx="8643998" cy="6429420"/>
          </a:xfrm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pPr>
              <a:buNone/>
            </a:pP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          «Я люблю гулять по лесу,</a:t>
            </a:r>
          </a:p>
          <a:p>
            <a:pPr>
              <a:buNone/>
            </a:pP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            в лесу хожу я каждый день.</a:t>
            </a:r>
          </a:p>
          <a:p>
            <a:pPr>
              <a:buNone/>
            </a:pP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            всё в лесу мне интересно:</a:t>
            </a:r>
          </a:p>
          <a:p>
            <a:pPr>
              <a:buNone/>
            </a:pP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            Каждый куст и каждый пень.</a:t>
            </a:r>
          </a:p>
          <a:p>
            <a:pPr>
              <a:buNone/>
            </a:pP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            я весёлый старичок,</a:t>
            </a:r>
          </a:p>
          <a:p>
            <a:pPr>
              <a:buNone/>
            </a:pP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            старичок -  </a:t>
            </a:r>
            <a:r>
              <a:rPr lang="ru-RU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лесовичок</a:t>
            </a:r>
            <a:endParaRPr lang="ru-RU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>
              <a:buNone/>
            </a:pP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            знаю лес и лес люблю</a:t>
            </a:r>
          </a:p>
          <a:p>
            <a:pPr>
              <a:buNone/>
            </a:pP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            в гости вас к себе зову».</a:t>
            </a:r>
          </a:p>
          <a:p>
            <a:pPr>
              <a:buNone/>
            </a:pP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                                 </a:t>
            </a:r>
            <a:r>
              <a:rPr lang="ru-RU" b="1" i="1" u="sng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Старик – лесовик.</a:t>
            </a:r>
          </a:p>
          <a:p>
            <a:pPr>
              <a:buNone/>
            </a:pPr>
            <a:r>
              <a:rPr lang="ru-RU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- А помогут вам снежинки,  в зимний сон вас приведут.</a:t>
            </a:r>
          </a:p>
          <a:p>
            <a:pPr>
              <a:buNone/>
            </a:pPr>
            <a:endParaRPr lang="ru-RU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>
              <a:buNone/>
            </a:pPr>
            <a:endParaRPr lang="ru-RU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8" name="Picture 2" descr="C:\Documents and Settings\Оксана\Рабочий стол\Мои рисунки\thumbnailCAY1EL8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43834" y="2643182"/>
            <a:ext cx="952366" cy="1995161"/>
          </a:xfrm>
          <a:prstGeom prst="rect">
            <a:avLst/>
          </a:prstGeom>
          <a:noFill/>
        </p:spPr>
      </p:pic>
      <p:pic>
        <p:nvPicPr>
          <p:cNvPr id="9" name="Picture 7" descr="C:\Documents and Settings\Оксана\Рабочий стол\Мои рисунки\thumbnailCAB1K73M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1000108"/>
            <a:ext cx="1143008" cy="11584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214282" y="214290"/>
            <a:ext cx="8786874" cy="6429420"/>
          </a:xfrm>
        </p:spPr>
        <p:txBody>
          <a:bodyPr/>
          <a:lstStyle/>
          <a:p>
            <a:pPr>
              <a:buNone/>
            </a:pPr>
            <a:r>
              <a:rPr lang="ru-RU" sz="4000" b="1" dirty="0" smtClean="0">
                <a:solidFill>
                  <a:srgbClr val="00B050"/>
                </a:solidFill>
              </a:rPr>
              <a:t>             «Ищем лесную тропинку».</a:t>
            </a:r>
          </a:p>
          <a:p>
            <a:pPr>
              <a:buNone/>
            </a:pPr>
            <a:endParaRPr lang="ru-RU" sz="4000" b="1" dirty="0" smtClean="0">
              <a:solidFill>
                <a:srgbClr val="00B050"/>
              </a:solidFill>
            </a:endParaRPr>
          </a:p>
          <a:p>
            <a:pPr>
              <a:buFontTx/>
              <a:buChar char="-"/>
            </a:pPr>
            <a:r>
              <a:rPr lang="ru-RU" b="1" dirty="0" smtClean="0"/>
              <a:t>Расположи числа в порядке возрастания:</a:t>
            </a:r>
          </a:p>
          <a:p>
            <a:pPr>
              <a:buNone/>
            </a:pPr>
            <a:r>
              <a:rPr lang="ru-RU" b="1" dirty="0" smtClean="0"/>
              <a:t>                  </a:t>
            </a:r>
            <a:r>
              <a:rPr lang="ru-RU" b="1" dirty="0" smtClean="0">
                <a:solidFill>
                  <a:srgbClr val="0070C0"/>
                </a:solidFill>
              </a:rPr>
              <a:t>- 4, 8, 3, 1, 7, 5, 2, 6, 9.</a:t>
            </a:r>
          </a:p>
          <a:p>
            <a:pPr>
              <a:buNone/>
            </a:pPr>
            <a:r>
              <a:rPr lang="ru-RU" b="1" dirty="0" smtClean="0">
                <a:solidFill>
                  <a:srgbClr val="0070C0"/>
                </a:solidFill>
              </a:rPr>
              <a:t>             </a:t>
            </a:r>
            <a:r>
              <a:rPr lang="ru-RU" b="1" dirty="0" smtClean="0"/>
              <a:t>- Покажи ответ:</a:t>
            </a:r>
          </a:p>
          <a:p>
            <a:pPr>
              <a:buNone/>
            </a:pPr>
            <a:r>
              <a:rPr lang="ru-RU" b="1" dirty="0" smtClean="0"/>
              <a:t>                    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142844" y="3571876"/>
            <a:ext cx="4000528" cy="114300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6 уменьши на 1</a:t>
            </a:r>
            <a:endParaRPr lang="ru-RU" sz="2800" b="1" dirty="0"/>
          </a:p>
        </p:txBody>
      </p:sp>
      <p:sp>
        <p:nvSpPr>
          <p:cNvPr id="8" name="Овал 7"/>
          <p:cNvSpPr/>
          <p:nvPr/>
        </p:nvSpPr>
        <p:spPr>
          <a:xfrm>
            <a:off x="4286248" y="4071942"/>
            <a:ext cx="4000528" cy="114300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3 увеличь на 2</a:t>
            </a:r>
            <a:endParaRPr lang="ru-RU" sz="2800" b="1" dirty="0"/>
          </a:p>
        </p:txBody>
      </p:sp>
      <p:sp>
        <p:nvSpPr>
          <p:cNvPr id="9" name="Овал 8"/>
          <p:cNvSpPr/>
          <p:nvPr/>
        </p:nvSpPr>
        <p:spPr>
          <a:xfrm>
            <a:off x="4643438" y="5429264"/>
            <a:ext cx="4000528" cy="1143008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Соседей  числа 2, 6.</a:t>
            </a:r>
            <a:endParaRPr lang="ru-RU" sz="2800" b="1" dirty="0"/>
          </a:p>
        </p:txBody>
      </p:sp>
      <p:sp>
        <p:nvSpPr>
          <p:cNvPr id="10" name="Овал 9"/>
          <p:cNvSpPr/>
          <p:nvPr/>
        </p:nvSpPr>
        <p:spPr>
          <a:xfrm>
            <a:off x="285720" y="4929198"/>
            <a:ext cx="4000528" cy="1143008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2 увеличь на 8 и уменьши на 1</a:t>
            </a:r>
            <a:endParaRPr lang="ru-RU" sz="2800" b="1" dirty="0"/>
          </a:p>
        </p:txBody>
      </p:sp>
      <p:sp>
        <p:nvSpPr>
          <p:cNvPr id="11" name="Овал 10"/>
          <p:cNvSpPr/>
          <p:nvPr/>
        </p:nvSpPr>
        <p:spPr>
          <a:xfrm>
            <a:off x="4929190" y="2714620"/>
            <a:ext cx="4000528" cy="1143008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Предшествующее число 4, 8, 10, 3</a:t>
            </a:r>
            <a:endParaRPr lang="ru-RU" sz="2400" b="1" dirty="0"/>
          </a:p>
        </p:txBody>
      </p:sp>
      <p:pic>
        <p:nvPicPr>
          <p:cNvPr id="12" name="Picture 6" descr="C:\Documents and Settings\Оксана\Рабочий стол\Мои рисунки\thumbnailCAH16AJ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85727"/>
            <a:ext cx="1428760" cy="123349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86874" cy="1296974"/>
          </a:xfrm>
          <a:solidFill>
            <a:srgbClr val="00B050"/>
          </a:solidFill>
        </p:spPr>
        <p:txBody>
          <a:bodyPr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ru-RU" sz="36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      </a:t>
            </a:r>
            <a:r>
              <a:rPr lang="ru-RU" sz="5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«Сон бельчонка».      </a:t>
            </a:r>
            <a:endParaRPr lang="ru-RU" sz="54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571612"/>
            <a:ext cx="8501122" cy="5072098"/>
          </a:xfrm>
        </p:spPr>
        <p:txBody>
          <a:bodyPr/>
          <a:lstStyle/>
          <a:p>
            <a:pPr>
              <a:buNone/>
            </a:pPr>
            <a:r>
              <a:rPr lang="ru-RU" sz="4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   </a:t>
            </a:r>
            <a:r>
              <a:rPr lang="ru-RU" sz="4800" b="1" dirty="0" smtClean="0">
                <a:ln w="24500" cmpd="dbl">
                  <a:noFill/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Игра «Поймай шишку».</a:t>
            </a:r>
          </a:p>
          <a:p>
            <a:pPr>
              <a:buNone/>
            </a:pPr>
            <a:endParaRPr lang="ru-RU" b="1" dirty="0">
              <a:ln w="24500" cmpd="dbl">
                <a:noFill/>
                <a:prstDash val="solid"/>
                <a:miter lim="800000"/>
              </a:ln>
              <a:solidFill>
                <a:srgbClr val="0070C0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pic>
        <p:nvPicPr>
          <p:cNvPr id="4" name="Picture 7" descr="C:\Documents and Settings\Оксана\Рабочий стол\Мои рисунки\thumbnailCAB1K73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42852"/>
            <a:ext cx="1285884" cy="130326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2" descr="C:\Documents and Settings\Оксана\Рабочий стол\Мои рисунки\thumbnailCA4WCNLR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2786058"/>
            <a:ext cx="2329500" cy="178595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Picture 3" descr="C:\Documents and Settings\Оксана\Рабочий стол\Мои рисунки\thumbnailCAVY1JF0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28926" y="4572008"/>
            <a:ext cx="2451897" cy="192882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5" descr="C:\Documents and Settings\Оксана\Рабочий стол\Мои рисунки\thumbnailCAHKUG3K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857884" y="2857496"/>
            <a:ext cx="2857500" cy="214312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9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72518" cy="796908"/>
          </a:xfrm>
          <a:solidFill>
            <a:schemeClr val="accent4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b="1" dirty="0" smtClean="0">
                <a:ln>
                  <a:solidFill>
                    <a:srgbClr val="000000"/>
                  </a:solidFill>
                </a:ln>
                <a:solidFill>
                  <a:srgbClr val="D5E509"/>
                </a:solidFill>
              </a:rPr>
              <a:t>«Сон пчёлки».</a:t>
            </a:r>
            <a:endParaRPr lang="ru-RU" b="1" dirty="0">
              <a:ln>
                <a:solidFill>
                  <a:srgbClr val="000000"/>
                </a:solidFill>
              </a:ln>
              <a:solidFill>
                <a:srgbClr val="D5E509"/>
              </a:solidFill>
            </a:endParaRPr>
          </a:p>
        </p:txBody>
      </p:sp>
      <p:pic>
        <p:nvPicPr>
          <p:cNvPr id="4" name="Picture 3" descr="C:\Documents and Settings\Оксана\Рабочий стол\Мои рисунки\110_F_22440921_UfUvN4Xb2B4u2R0Rgs8iae2cVkHkY2gt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57224" y="785794"/>
            <a:ext cx="1143008" cy="1479187"/>
          </a:xfrm>
          <a:prstGeom prst="rect">
            <a:avLst/>
          </a:prstGeom>
          <a:noFill/>
        </p:spPr>
      </p:pic>
      <p:pic>
        <p:nvPicPr>
          <p:cNvPr id="5" name="Picture 3" descr="C:\Documents and Settings\Оксана\Рабочий стол\Мои рисунки\110_F_22440921_UfUvN4Xb2B4u2R0Rgs8iae2cVkHkY2g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2428868"/>
            <a:ext cx="1079500" cy="1397000"/>
          </a:xfrm>
          <a:prstGeom prst="rect">
            <a:avLst/>
          </a:prstGeom>
          <a:noFill/>
        </p:spPr>
      </p:pic>
      <p:pic>
        <p:nvPicPr>
          <p:cNvPr id="6" name="Picture 3" descr="C:\Documents and Settings\Оксана\Рабочий стол\Мои рисунки\110_F_22440921_UfUvN4Xb2B4u2R0Rgs8iae2cVkHkY2g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3857628"/>
            <a:ext cx="1079500" cy="1397000"/>
          </a:xfrm>
          <a:prstGeom prst="rect">
            <a:avLst/>
          </a:prstGeom>
          <a:noFill/>
        </p:spPr>
      </p:pic>
      <p:pic>
        <p:nvPicPr>
          <p:cNvPr id="7" name="Picture 3" descr="C:\Documents and Settings\Оксана\Рабочий стол\Мои рисунки\110_F_22440921_UfUvN4Xb2B4u2R0Rgs8iae2cVkHkY2g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5072074"/>
            <a:ext cx="1079500" cy="1397000"/>
          </a:xfrm>
          <a:prstGeom prst="rect">
            <a:avLst/>
          </a:prstGeom>
          <a:noFill/>
        </p:spPr>
      </p:pic>
      <p:sp>
        <p:nvSpPr>
          <p:cNvPr id="8" name="Трапеция 7"/>
          <p:cNvSpPr/>
          <p:nvPr/>
        </p:nvSpPr>
        <p:spPr>
          <a:xfrm>
            <a:off x="2571736" y="1571612"/>
            <a:ext cx="928694" cy="714380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smtClean="0"/>
              <a:t>2</a:t>
            </a:r>
            <a:endParaRPr lang="ru-RU" sz="6000" dirty="0"/>
          </a:p>
        </p:txBody>
      </p:sp>
      <p:sp>
        <p:nvSpPr>
          <p:cNvPr id="9" name="Трапеция 8"/>
          <p:cNvSpPr/>
          <p:nvPr/>
        </p:nvSpPr>
        <p:spPr>
          <a:xfrm>
            <a:off x="3929058" y="1571612"/>
            <a:ext cx="928694" cy="714380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smtClean="0"/>
              <a:t>5</a:t>
            </a:r>
            <a:endParaRPr lang="ru-RU" sz="6000" dirty="0"/>
          </a:p>
        </p:txBody>
      </p:sp>
      <p:sp>
        <p:nvSpPr>
          <p:cNvPr id="10" name="Трапеция 9"/>
          <p:cNvSpPr/>
          <p:nvPr/>
        </p:nvSpPr>
        <p:spPr>
          <a:xfrm>
            <a:off x="5143504" y="1571612"/>
            <a:ext cx="928694" cy="714380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smtClean="0"/>
              <a:t>6</a:t>
            </a:r>
            <a:endParaRPr lang="ru-RU" sz="6000" dirty="0"/>
          </a:p>
        </p:txBody>
      </p:sp>
      <p:sp>
        <p:nvSpPr>
          <p:cNvPr id="11" name="Трапеция 10"/>
          <p:cNvSpPr/>
          <p:nvPr/>
        </p:nvSpPr>
        <p:spPr>
          <a:xfrm>
            <a:off x="6357950" y="1571612"/>
            <a:ext cx="928694" cy="714380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smtClean="0"/>
              <a:t>1</a:t>
            </a:r>
            <a:endParaRPr lang="ru-RU" sz="6000" dirty="0"/>
          </a:p>
        </p:txBody>
      </p:sp>
      <p:sp>
        <p:nvSpPr>
          <p:cNvPr id="12" name="Трапеция 11"/>
          <p:cNvSpPr/>
          <p:nvPr/>
        </p:nvSpPr>
        <p:spPr>
          <a:xfrm>
            <a:off x="285720" y="1571612"/>
            <a:ext cx="928694" cy="714380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smtClean="0"/>
              <a:t>8</a:t>
            </a:r>
            <a:endParaRPr lang="ru-RU" sz="6000" dirty="0"/>
          </a:p>
        </p:txBody>
      </p:sp>
      <p:sp>
        <p:nvSpPr>
          <p:cNvPr id="13" name="Трапеция 12"/>
          <p:cNvSpPr/>
          <p:nvPr/>
        </p:nvSpPr>
        <p:spPr>
          <a:xfrm>
            <a:off x="500034" y="3214686"/>
            <a:ext cx="928694" cy="714380"/>
          </a:xfrm>
          <a:prstGeom prst="trapezoid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smtClean="0"/>
              <a:t>6</a:t>
            </a:r>
            <a:endParaRPr lang="ru-RU" sz="6000" dirty="0"/>
          </a:p>
        </p:txBody>
      </p:sp>
      <p:sp>
        <p:nvSpPr>
          <p:cNvPr id="14" name="Трапеция 13"/>
          <p:cNvSpPr/>
          <p:nvPr/>
        </p:nvSpPr>
        <p:spPr>
          <a:xfrm>
            <a:off x="857224" y="4643446"/>
            <a:ext cx="928694" cy="714380"/>
          </a:xfrm>
          <a:prstGeom prst="trapezoid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smtClean="0"/>
              <a:t>3</a:t>
            </a:r>
            <a:endParaRPr lang="ru-RU" sz="6000" dirty="0"/>
          </a:p>
        </p:txBody>
      </p:sp>
      <p:sp>
        <p:nvSpPr>
          <p:cNvPr id="15" name="Трапеция 14"/>
          <p:cNvSpPr/>
          <p:nvPr/>
        </p:nvSpPr>
        <p:spPr>
          <a:xfrm>
            <a:off x="1285852" y="5929330"/>
            <a:ext cx="928694" cy="714380"/>
          </a:xfrm>
          <a:prstGeom prst="trapezoid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smtClean="0"/>
              <a:t>9</a:t>
            </a:r>
            <a:endParaRPr lang="ru-RU" sz="6000" dirty="0"/>
          </a:p>
        </p:txBody>
      </p:sp>
      <p:sp>
        <p:nvSpPr>
          <p:cNvPr id="16" name="Трапеция 15"/>
          <p:cNvSpPr/>
          <p:nvPr/>
        </p:nvSpPr>
        <p:spPr>
          <a:xfrm>
            <a:off x="2714612" y="3214686"/>
            <a:ext cx="928694" cy="714380"/>
          </a:xfrm>
          <a:prstGeom prst="trapezoid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smtClean="0"/>
              <a:t>3</a:t>
            </a:r>
            <a:endParaRPr lang="ru-RU" sz="6000" dirty="0"/>
          </a:p>
        </p:txBody>
      </p:sp>
      <p:sp>
        <p:nvSpPr>
          <p:cNvPr id="17" name="Трапеция 16"/>
          <p:cNvSpPr/>
          <p:nvPr/>
        </p:nvSpPr>
        <p:spPr>
          <a:xfrm>
            <a:off x="3929058" y="3214686"/>
            <a:ext cx="928694" cy="714380"/>
          </a:xfrm>
          <a:prstGeom prst="trapezoid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smtClean="0"/>
              <a:t>2</a:t>
            </a:r>
            <a:endParaRPr lang="ru-RU" sz="6000" dirty="0"/>
          </a:p>
        </p:txBody>
      </p:sp>
      <p:sp>
        <p:nvSpPr>
          <p:cNvPr id="18" name="Трапеция 17"/>
          <p:cNvSpPr/>
          <p:nvPr/>
        </p:nvSpPr>
        <p:spPr>
          <a:xfrm>
            <a:off x="5143504" y="3214686"/>
            <a:ext cx="928694" cy="714380"/>
          </a:xfrm>
          <a:prstGeom prst="trapezoid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smtClean="0"/>
              <a:t>7</a:t>
            </a:r>
            <a:endParaRPr lang="ru-RU" sz="6000" dirty="0"/>
          </a:p>
        </p:txBody>
      </p:sp>
      <p:sp>
        <p:nvSpPr>
          <p:cNvPr id="19" name="Трапеция 18"/>
          <p:cNvSpPr/>
          <p:nvPr/>
        </p:nvSpPr>
        <p:spPr>
          <a:xfrm>
            <a:off x="6357950" y="3214686"/>
            <a:ext cx="928694" cy="714380"/>
          </a:xfrm>
          <a:prstGeom prst="trapezoid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smtClean="0"/>
              <a:t>3</a:t>
            </a:r>
            <a:endParaRPr lang="ru-RU" sz="6000" dirty="0"/>
          </a:p>
        </p:txBody>
      </p:sp>
      <p:sp>
        <p:nvSpPr>
          <p:cNvPr id="21" name="Трапеция 20"/>
          <p:cNvSpPr/>
          <p:nvPr/>
        </p:nvSpPr>
        <p:spPr>
          <a:xfrm>
            <a:off x="2786050" y="4643446"/>
            <a:ext cx="928694" cy="714380"/>
          </a:xfrm>
          <a:prstGeom prst="trapezoid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smtClean="0"/>
              <a:t>0</a:t>
            </a:r>
            <a:endParaRPr lang="ru-RU" sz="6000" dirty="0"/>
          </a:p>
        </p:txBody>
      </p:sp>
      <p:sp>
        <p:nvSpPr>
          <p:cNvPr id="22" name="Трапеция 21"/>
          <p:cNvSpPr/>
          <p:nvPr/>
        </p:nvSpPr>
        <p:spPr>
          <a:xfrm>
            <a:off x="3929058" y="4643446"/>
            <a:ext cx="928694" cy="714380"/>
          </a:xfrm>
          <a:prstGeom prst="trapezoid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smtClean="0"/>
              <a:t>1</a:t>
            </a:r>
            <a:endParaRPr lang="ru-RU" sz="6000" dirty="0"/>
          </a:p>
        </p:txBody>
      </p:sp>
      <p:sp>
        <p:nvSpPr>
          <p:cNvPr id="23" name="Трапеция 22"/>
          <p:cNvSpPr/>
          <p:nvPr/>
        </p:nvSpPr>
        <p:spPr>
          <a:xfrm>
            <a:off x="5143504" y="4643446"/>
            <a:ext cx="928694" cy="714380"/>
          </a:xfrm>
          <a:prstGeom prst="trapezoid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smtClean="0"/>
              <a:t>4</a:t>
            </a:r>
            <a:endParaRPr lang="ru-RU" sz="6000" dirty="0"/>
          </a:p>
        </p:txBody>
      </p:sp>
      <p:sp>
        <p:nvSpPr>
          <p:cNvPr id="24" name="Трапеция 23"/>
          <p:cNvSpPr/>
          <p:nvPr/>
        </p:nvSpPr>
        <p:spPr>
          <a:xfrm>
            <a:off x="6500826" y="4643446"/>
            <a:ext cx="928694" cy="714380"/>
          </a:xfrm>
          <a:prstGeom prst="trapezoid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smtClean="0"/>
              <a:t>2</a:t>
            </a:r>
            <a:endParaRPr lang="ru-RU" sz="6000" dirty="0"/>
          </a:p>
        </p:txBody>
      </p:sp>
      <p:sp>
        <p:nvSpPr>
          <p:cNvPr id="25" name="Трапеция 24"/>
          <p:cNvSpPr/>
          <p:nvPr/>
        </p:nvSpPr>
        <p:spPr>
          <a:xfrm>
            <a:off x="3071802" y="5929330"/>
            <a:ext cx="928694" cy="714380"/>
          </a:xfrm>
          <a:prstGeom prst="trapezoid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smtClean="0"/>
              <a:t>6</a:t>
            </a:r>
            <a:endParaRPr lang="ru-RU" sz="6000" dirty="0"/>
          </a:p>
        </p:txBody>
      </p:sp>
      <p:sp>
        <p:nvSpPr>
          <p:cNvPr id="26" name="Трапеция 25"/>
          <p:cNvSpPr/>
          <p:nvPr/>
        </p:nvSpPr>
        <p:spPr>
          <a:xfrm>
            <a:off x="4214810" y="5929330"/>
            <a:ext cx="928694" cy="714380"/>
          </a:xfrm>
          <a:prstGeom prst="trapezoid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smtClean="0"/>
              <a:t>2</a:t>
            </a:r>
            <a:endParaRPr lang="ru-RU" sz="6000" dirty="0"/>
          </a:p>
        </p:txBody>
      </p:sp>
      <p:sp>
        <p:nvSpPr>
          <p:cNvPr id="27" name="Трапеция 26"/>
          <p:cNvSpPr/>
          <p:nvPr/>
        </p:nvSpPr>
        <p:spPr>
          <a:xfrm>
            <a:off x="5286380" y="5929330"/>
            <a:ext cx="928694" cy="714380"/>
          </a:xfrm>
          <a:prstGeom prst="trapezoid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smtClean="0"/>
              <a:t>7</a:t>
            </a:r>
            <a:endParaRPr lang="ru-RU" sz="6000" dirty="0"/>
          </a:p>
        </p:txBody>
      </p:sp>
      <p:sp>
        <p:nvSpPr>
          <p:cNvPr id="28" name="Трапеция 27"/>
          <p:cNvSpPr/>
          <p:nvPr/>
        </p:nvSpPr>
        <p:spPr>
          <a:xfrm>
            <a:off x="6572264" y="5929330"/>
            <a:ext cx="928694" cy="714380"/>
          </a:xfrm>
          <a:prstGeom prst="trapezoid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dirty="0" smtClean="0"/>
              <a:t>3</a:t>
            </a:r>
            <a:endParaRPr lang="ru-RU" sz="6000" dirty="0"/>
          </a:p>
        </p:txBody>
      </p:sp>
      <p:pic>
        <p:nvPicPr>
          <p:cNvPr id="29" name="Picture 8" descr="C:\Documents and Settings\Оксана\Рабочий стол\Мои рисунки\thumbnailCATJ5K3Z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15272" y="214290"/>
            <a:ext cx="1143008" cy="126067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58138" cy="796908"/>
          </a:xfrm>
        </p:spPr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ru-RU" b="1" cap="all" dirty="0" smtClean="0">
                <a:ln>
                  <a:solidFill>
                    <a:srgbClr val="FFC000"/>
                  </a:solidFill>
                </a:ln>
                <a:solidFill>
                  <a:schemeClr val="bg2">
                    <a:lumMod val="2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            «Сон </a:t>
            </a:r>
            <a:r>
              <a:rPr lang="ru-RU" b="1" cap="all" dirty="0" err="1" smtClean="0">
                <a:ln>
                  <a:solidFill>
                    <a:srgbClr val="FFC000"/>
                  </a:solidFill>
                </a:ln>
                <a:solidFill>
                  <a:schemeClr val="bg2">
                    <a:lumMod val="2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бурундучка</a:t>
            </a:r>
            <a:r>
              <a:rPr lang="ru-RU" b="1" cap="all" dirty="0" smtClean="0">
                <a:ln>
                  <a:solidFill>
                    <a:srgbClr val="FFC000"/>
                  </a:solidFill>
                </a:ln>
                <a:solidFill>
                  <a:schemeClr val="bg2">
                    <a:lumMod val="25000"/>
                  </a:schemeClr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».</a:t>
            </a:r>
            <a:endParaRPr lang="ru-RU" b="1" cap="all" dirty="0">
              <a:ln>
                <a:solidFill>
                  <a:srgbClr val="FFC000"/>
                </a:solidFill>
              </a:ln>
              <a:solidFill>
                <a:schemeClr val="bg2">
                  <a:lumMod val="25000"/>
                </a:schemeClr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000108"/>
            <a:ext cx="8715436" cy="571504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          </a:t>
            </a:r>
            <a:r>
              <a:rPr lang="ru-RU" sz="6000" b="1" dirty="0" smtClean="0"/>
              <a:t>3 + 3      10 – 5        </a:t>
            </a:r>
          </a:p>
          <a:p>
            <a:pPr>
              <a:buNone/>
            </a:pPr>
            <a:r>
              <a:rPr lang="ru-RU" sz="6000" b="1" dirty="0" smtClean="0"/>
              <a:t>9 – 3   8 + 1     9 – 7</a:t>
            </a:r>
          </a:p>
          <a:p>
            <a:pPr>
              <a:buNone/>
            </a:pPr>
            <a:r>
              <a:rPr lang="ru-RU" sz="6000" b="1" dirty="0" smtClean="0"/>
              <a:t>   1 + 4   7 – 2 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00B050"/>
                </a:solidFill>
              </a:rPr>
              <a:t> -Найди примеры с ответом 3. Сколько их?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00B050"/>
                </a:solidFill>
              </a:rPr>
              <a:t>                            Столько же раз в минуту 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00B050"/>
                </a:solidFill>
              </a:rPr>
              <a:t>                        </a:t>
            </a:r>
            <a:r>
              <a:rPr lang="ru-RU" sz="3600" b="1" dirty="0" err="1" smtClean="0">
                <a:solidFill>
                  <a:srgbClr val="00B050"/>
                </a:solidFill>
              </a:rPr>
              <a:t>бъётся</a:t>
            </a:r>
            <a:r>
              <a:rPr lang="ru-RU" sz="3600" b="1" dirty="0" smtClean="0">
                <a:solidFill>
                  <a:srgbClr val="00B050"/>
                </a:solidFill>
              </a:rPr>
              <a:t> сердечко у </a:t>
            </a:r>
            <a:r>
              <a:rPr lang="ru-RU" sz="3600" b="1" dirty="0" err="1" smtClean="0">
                <a:solidFill>
                  <a:srgbClr val="00B050"/>
                </a:solidFill>
              </a:rPr>
              <a:t>бурундучка</a:t>
            </a:r>
            <a:endParaRPr lang="ru-RU" sz="3600" b="1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ru-RU" sz="3600" b="1" dirty="0" smtClean="0">
                <a:solidFill>
                  <a:srgbClr val="00B050"/>
                </a:solidFill>
              </a:rPr>
              <a:t>                             зимой. </a:t>
            </a:r>
          </a:p>
          <a:p>
            <a:pPr>
              <a:buNone/>
            </a:pPr>
            <a:endParaRPr lang="ru-RU" sz="3600" b="1" dirty="0">
              <a:solidFill>
                <a:srgbClr val="00B050"/>
              </a:solidFill>
            </a:endParaRPr>
          </a:p>
        </p:txBody>
      </p:sp>
      <p:pic>
        <p:nvPicPr>
          <p:cNvPr id="4" name="Picture 2" descr="C:\Documents and Settings\Оксана\Рабочий стол\Мои рисунки\thumbnailCAL4BJPZ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42852"/>
            <a:ext cx="1289107" cy="1143008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Picture 2" descr="C:\Documents and Settings\Оксана\Рабочий стол\Мои рисунки\thumbnail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72264" y="1142984"/>
            <a:ext cx="2306407" cy="1722117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9" name="Picture 2" descr="C:\Documents and Settings\Оксана\Рабочий стол\Мои рисунки\thumbnail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4429132"/>
            <a:ext cx="2286016" cy="216267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72452" cy="868346"/>
          </a:xfrm>
          <a:solidFill>
            <a:srgbClr val="92D050"/>
          </a:solidFill>
          <a:ln>
            <a:solidFill>
              <a:srgbClr val="92D050"/>
            </a:solidFill>
          </a:ln>
        </p:spPr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r>
              <a:rPr lang="ru-RU" b="1" dirty="0" smtClean="0">
                <a:ln/>
                <a:solidFill>
                  <a:srgbClr val="E92BC5"/>
                </a:solidFill>
              </a:rPr>
              <a:t>«В гости к </a:t>
            </a:r>
            <a:r>
              <a:rPr lang="ru-RU" b="1" dirty="0" err="1" smtClean="0">
                <a:ln/>
                <a:solidFill>
                  <a:srgbClr val="E92BC5"/>
                </a:solidFill>
              </a:rPr>
              <a:t>Муравьишке</a:t>
            </a:r>
            <a:r>
              <a:rPr lang="ru-RU" b="1" dirty="0" smtClean="0">
                <a:ln/>
                <a:solidFill>
                  <a:srgbClr val="E92BC5"/>
                </a:solidFill>
              </a:rPr>
              <a:t>».</a:t>
            </a:r>
            <a:endParaRPr lang="ru-RU" b="1" dirty="0">
              <a:ln/>
              <a:solidFill>
                <a:srgbClr val="E92BC5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142984"/>
            <a:ext cx="8715436" cy="5572164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endParaRPr lang="ru-RU" sz="2400" b="1" dirty="0" smtClean="0"/>
          </a:p>
          <a:p>
            <a:pPr>
              <a:buNone/>
            </a:pPr>
            <a:r>
              <a:rPr lang="ru-RU" sz="3400" b="1" dirty="0" smtClean="0"/>
              <a:t>Погляди на молодцов:</a:t>
            </a:r>
          </a:p>
          <a:p>
            <a:pPr>
              <a:buNone/>
            </a:pPr>
            <a:r>
              <a:rPr lang="ru-RU" sz="3400" b="1" dirty="0" smtClean="0"/>
              <a:t>Веселы и бойки.</a:t>
            </a:r>
          </a:p>
          <a:p>
            <a:pPr>
              <a:buNone/>
            </a:pPr>
            <a:r>
              <a:rPr lang="ru-RU" sz="3400" b="1" dirty="0" smtClean="0"/>
              <a:t>Волокут со всех сторон</a:t>
            </a:r>
          </a:p>
          <a:p>
            <a:pPr>
              <a:buNone/>
            </a:pPr>
            <a:r>
              <a:rPr lang="ru-RU" sz="3400" b="1" dirty="0" smtClean="0"/>
              <a:t>Материал для стройки.</a:t>
            </a:r>
          </a:p>
          <a:p>
            <a:pPr>
              <a:buNone/>
            </a:pPr>
            <a:r>
              <a:rPr lang="ru-RU" sz="3400" b="1" dirty="0" smtClean="0"/>
              <a:t>Без работы, хоть убей,</a:t>
            </a:r>
          </a:p>
          <a:p>
            <a:pPr>
              <a:buNone/>
            </a:pPr>
            <a:r>
              <a:rPr lang="ru-RU" sz="3400" b="1" dirty="0" smtClean="0"/>
              <a:t>Жить не может…</a:t>
            </a:r>
          </a:p>
          <a:p>
            <a:pPr>
              <a:buNone/>
            </a:pPr>
            <a:r>
              <a:rPr lang="ru-RU" sz="3400" b="1" dirty="0" smtClean="0"/>
              <a:t>           </a:t>
            </a:r>
          </a:p>
          <a:p>
            <a:pPr>
              <a:buNone/>
            </a:pPr>
            <a:r>
              <a:rPr lang="ru-RU" sz="2400" b="1" dirty="0" smtClean="0"/>
              <a:t>  </a:t>
            </a:r>
            <a:r>
              <a:rPr lang="ru-RU" sz="2900" b="1" dirty="0" smtClean="0">
                <a:solidFill>
                  <a:srgbClr val="00B050"/>
                </a:solidFill>
              </a:rPr>
              <a:t>(Пальчиковая гимнастика )</a:t>
            </a:r>
          </a:p>
          <a:p>
            <a:pPr>
              <a:buNone/>
            </a:pPr>
            <a:r>
              <a:rPr lang="ru-RU" sz="2900" b="1" dirty="0" smtClean="0">
                <a:solidFill>
                  <a:srgbClr val="00B050"/>
                </a:solidFill>
              </a:rPr>
              <a:t>Муравей домой спешил</a:t>
            </a:r>
          </a:p>
          <a:p>
            <a:pPr>
              <a:buNone/>
            </a:pPr>
            <a:r>
              <a:rPr lang="ru-RU" sz="2900" b="1" dirty="0" smtClean="0">
                <a:solidFill>
                  <a:srgbClr val="00B050"/>
                </a:solidFill>
              </a:rPr>
              <a:t>И соломинку тащил.</a:t>
            </a:r>
          </a:p>
          <a:p>
            <a:pPr>
              <a:buNone/>
            </a:pPr>
            <a:r>
              <a:rPr lang="ru-RU" sz="2900" b="1" dirty="0" smtClean="0">
                <a:solidFill>
                  <a:srgbClr val="00B050"/>
                </a:solidFill>
              </a:rPr>
              <a:t>Братцы строят новый дом</a:t>
            </a:r>
          </a:p>
          <a:p>
            <a:pPr>
              <a:buNone/>
            </a:pPr>
            <a:r>
              <a:rPr lang="ru-RU" sz="2900" b="1" dirty="0" smtClean="0">
                <a:solidFill>
                  <a:srgbClr val="00B050"/>
                </a:solidFill>
              </a:rPr>
              <a:t>Будут жить весною в нём.</a:t>
            </a:r>
          </a:p>
          <a:p>
            <a:pPr>
              <a:buNone/>
            </a:pPr>
            <a:r>
              <a:rPr lang="ru-RU" sz="2900" b="1" dirty="0" smtClean="0">
                <a:solidFill>
                  <a:srgbClr val="00B050"/>
                </a:solidFill>
              </a:rPr>
              <a:t>                                                                      </a:t>
            </a:r>
            <a:r>
              <a:rPr lang="ru-RU" sz="2900" b="1" dirty="0" smtClean="0"/>
              <a:t>- Кто больше </a:t>
            </a:r>
            <a:r>
              <a:rPr lang="ru-RU" sz="2900" b="1" dirty="0" err="1" smtClean="0">
                <a:solidFill>
                  <a:srgbClr val="C00000"/>
                </a:solidFill>
              </a:rPr>
              <a:t>Мурашик</a:t>
            </a:r>
            <a:r>
              <a:rPr lang="ru-RU" sz="2900" b="1" dirty="0" smtClean="0">
                <a:solidFill>
                  <a:srgbClr val="00B050"/>
                </a:solidFill>
              </a:rPr>
              <a:t> </a:t>
            </a:r>
            <a:r>
              <a:rPr lang="ru-RU" sz="2900" b="1" dirty="0" smtClean="0"/>
              <a:t>или</a:t>
            </a:r>
            <a:r>
              <a:rPr lang="ru-RU" sz="2900" b="1" dirty="0" smtClean="0">
                <a:solidFill>
                  <a:srgbClr val="00B050"/>
                </a:solidFill>
              </a:rPr>
              <a:t> </a:t>
            </a:r>
            <a:r>
              <a:rPr lang="ru-RU" sz="2900" b="1" dirty="0" err="1" smtClean="0">
                <a:solidFill>
                  <a:srgbClr val="00B050"/>
                </a:solidFill>
              </a:rPr>
              <a:t>Муравьишка</a:t>
            </a:r>
            <a:r>
              <a:rPr lang="ru-RU" sz="2900" b="1" dirty="0" smtClean="0">
                <a:solidFill>
                  <a:srgbClr val="00B050"/>
                </a:solidFill>
              </a:rPr>
              <a:t> </a:t>
            </a:r>
          </a:p>
          <a:p>
            <a:pPr>
              <a:buNone/>
            </a:pPr>
            <a:r>
              <a:rPr lang="ru-RU" sz="2900" b="1" dirty="0" smtClean="0">
                <a:solidFill>
                  <a:srgbClr val="00B050"/>
                </a:solidFill>
              </a:rPr>
              <a:t>                                                                           </a:t>
            </a:r>
            <a:r>
              <a:rPr lang="ru-RU" sz="2900" b="1" dirty="0" smtClean="0"/>
              <a:t>собрали соломинок?</a:t>
            </a:r>
          </a:p>
          <a:p>
            <a:pPr>
              <a:buNone/>
            </a:pPr>
            <a:r>
              <a:rPr lang="ru-RU" sz="2900" b="1" dirty="0" smtClean="0">
                <a:solidFill>
                  <a:srgbClr val="C00000"/>
                </a:solidFill>
              </a:rPr>
              <a:t>                                                                    5</a:t>
            </a:r>
            <a:r>
              <a:rPr lang="ru-RU" sz="2900" b="1" dirty="0" smtClean="0">
                <a:solidFill>
                  <a:srgbClr val="00B050"/>
                </a:solidFill>
              </a:rPr>
              <a:t>…8                             </a:t>
            </a:r>
            <a:r>
              <a:rPr lang="ru-RU" sz="2900" b="1" dirty="0" smtClean="0">
                <a:solidFill>
                  <a:srgbClr val="C00000"/>
                </a:solidFill>
              </a:rPr>
              <a:t>5 + 1</a:t>
            </a:r>
            <a:r>
              <a:rPr lang="ru-RU" sz="2900" b="1" dirty="0" smtClean="0">
                <a:solidFill>
                  <a:srgbClr val="00B050"/>
                </a:solidFill>
              </a:rPr>
              <a:t>… 8 - 1</a:t>
            </a:r>
          </a:p>
          <a:p>
            <a:pPr>
              <a:buNone/>
            </a:pPr>
            <a:r>
              <a:rPr lang="ru-RU" sz="2900" b="1" dirty="0" smtClean="0">
                <a:solidFill>
                  <a:srgbClr val="C00000"/>
                </a:solidFill>
              </a:rPr>
              <a:t>                                                                    7</a:t>
            </a:r>
            <a:r>
              <a:rPr lang="ru-RU" sz="2900" b="1" dirty="0" smtClean="0">
                <a:solidFill>
                  <a:srgbClr val="00B050"/>
                </a:solidFill>
              </a:rPr>
              <a:t>…2                             </a:t>
            </a:r>
            <a:r>
              <a:rPr lang="ru-RU" sz="2900" b="1" dirty="0" smtClean="0">
                <a:solidFill>
                  <a:srgbClr val="C00000"/>
                </a:solidFill>
              </a:rPr>
              <a:t>2</a:t>
            </a:r>
            <a:r>
              <a:rPr lang="ru-RU" sz="2900" b="1" dirty="0" smtClean="0">
                <a:solidFill>
                  <a:srgbClr val="00B050"/>
                </a:solidFill>
              </a:rPr>
              <a:t> …1</a:t>
            </a:r>
          </a:p>
          <a:p>
            <a:pPr>
              <a:buNone/>
            </a:pPr>
            <a:r>
              <a:rPr lang="ru-RU" sz="2900" b="1" dirty="0" smtClean="0">
                <a:solidFill>
                  <a:srgbClr val="C00000"/>
                </a:solidFill>
              </a:rPr>
              <a:t>                                                                    10</a:t>
            </a:r>
            <a:r>
              <a:rPr lang="ru-RU" sz="2900" b="1" dirty="0" smtClean="0">
                <a:solidFill>
                  <a:srgbClr val="00B050"/>
                </a:solidFill>
              </a:rPr>
              <a:t>=…                           </a:t>
            </a:r>
            <a:r>
              <a:rPr lang="ru-RU" sz="2900" b="1" dirty="0" smtClean="0">
                <a:solidFill>
                  <a:srgbClr val="C00000"/>
                </a:solidFill>
              </a:rPr>
              <a:t>4 +4 </a:t>
            </a:r>
            <a:r>
              <a:rPr lang="ru-RU" sz="2900" b="1" dirty="0" smtClean="0">
                <a:solidFill>
                  <a:srgbClr val="00B050"/>
                </a:solidFill>
              </a:rPr>
              <a:t>… 6</a:t>
            </a:r>
          </a:p>
          <a:p>
            <a:pPr>
              <a:buNone/>
            </a:pPr>
            <a:r>
              <a:rPr lang="ru-RU" sz="2900" b="1" dirty="0" smtClean="0">
                <a:solidFill>
                  <a:srgbClr val="C00000"/>
                </a:solidFill>
              </a:rPr>
              <a:t>                                                                                                          </a:t>
            </a:r>
            <a:endParaRPr lang="ru-RU" sz="2900" dirty="0"/>
          </a:p>
        </p:txBody>
      </p:sp>
      <p:pic>
        <p:nvPicPr>
          <p:cNvPr id="5" name="Picture 6" descr="C:\Documents and Settings\Оксана\Рабочий стол\Мои рисунки\thumbnailCAH16AJ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42852"/>
            <a:ext cx="1075708" cy="928694"/>
          </a:xfrm>
          <a:prstGeom prst="rect">
            <a:avLst/>
          </a:prstGeom>
          <a:noFill/>
        </p:spPr>
      </p:pic>
      <p:pic>
        <p:nvPicPr>
          <p:cNvPr id="6" name="Picture 2" descr="C:\Documents and Settings\Оксана\Рабочий стол\Мои рисунки\thumbnailCAHVP0L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1300147"/>
            <a:ext cx="2928958" cy="288014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8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3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8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3" dur="1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8" dur="10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58138" cy="725470"/>
          </a:xfrm>
        </p:spPr>
        <p:txBody>
          <a:bodyPr>
            <a:normAutofit fontScale="90000"/>
          </a:bodyPr>
          <a:lstStyle/>
          <a:p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«В гости к лисёнку».</a:t>
            </a:r>
            <a:endParaRPr lang="ru-RU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71546"/>
            <a:ext cx="8643998" cy="5500726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            </a:t>
            </a:r>
            <a:endParaRPr lang="ru-RU" dirty="0"/>
          </a:p>
        </p:txBody>
      </p:sp>
      <p:sp>
        <p:nvSpPr>
          <p:cNvPr id="6" name="Капля 5"/>
          <p:cNvSpPr/>
          <p:nvPr/>
        </p:nvSpPr>
        <p:spPr>
          <a:xfrm rot="1073015">
            <a:off x="918324" y="3378288"/>
            <a:ext cx="1857388" cy="1071570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2 + 5 =*</a:t>
            </a:r>
            <a:endParaRPr lang="ru-RU" sz="2400" dirty="0"/>
          </a:p>
        </p:txBody>
      </p:sp>
      <p:sp>
        <p:nvSpPr>
          <p:cNvPr id="7" name="Капля 6"/>
          <p:cNvSpPr/>
          <p:nvPr/>
        </p:nvSpPr>
        <p:spPr>
          <a:xfrm rot="1985751">
            <a:off x="3713755" y="4992186"/>
            <a:ext cx="1857388" cy="1071570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3 * * = 7</a:t>
            </a:r>
            <a:endParaRPr lang="ru-RU" sz="2400" dirty="0"/>
          </a:p>
        </p:txBody>
      </p:sp>
      <p:sp>
        <p:nvSpPr>
          <p:cNvPr id="8" name="Капля 7"/>
          <p:cNvSpPr/>
          <p:nvPr/>
        </p:nvSpPr>
        <p:spPr>
          <a:xfrm>
            <a:off x="928662" y="5214950"/>
            <a:ext cx="1857388" cy="1071570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9 -3 =2</a:t>
            </a:r>
            <a:endParaRPr lang="ru-RU" sz="2800" dirty="0"/>
          </a:p>
        </p:txBody>
      </p:sp>
      <p:sp>
        <p:nvSpPr>
          <p:cNvPr id="9" name="Капля 8"/>
          <p:cNvSpPr/>
          <p:nvPr/>
        </p:nvSpPr>
        <p:spPr>
          <a:xfrm>
            <a:off x="6572264" y="5072074"/>
            <a:ext cx="1857388" cy="1071570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9 * * = 8</a:t>
            </a:r>
            <a:endParaRPr lang="ru-RU" sz="2400" dirty="0"/>
          </a:p>
        </p:txBody>
      </p:sp>
      <p:sp>
        <p:nvSpPr>
          <p:cNvPr id="10" name="Капля 9"/>
          <p:cNvSpPr/>
          <p:nvPr/>
        </p:nvSpPr>
        <p:spPr>
          <a:xfrm rot="20914590">
            <a:off x="3928070" y="3420551"/>
            <a:ext cx="1857388" cy="1071570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5 * 4 * 1</a:t>
            </a:r>
            <a:endParaRPr lang="ru-RU" sz="2400" dirty="0"/>
          </a:p>
        </p:txBody>
      </p:sp>
      <p:sp>
        <p:nvSpPr>
          <p:cNvPr id="11" name="Капля 10"/>
          <p:cNvSpPr/>
          <p:nvPr/>
        </p:nvSpPr>
        <p:spPr>
          <a:xfrm rot="20292479">
            <a:off x="6490487" y="2878223"/>
            <a:ext cx="1857388" cy="1071570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10 * 1 =9</a:t>
            </a:r>
            <a:endParaRPr lang="ru-RU" sz="2400" dirty="0"/>
          </a:p>
        </p:txBody>
      </p:sp>
      <p:pic>
        <p:nvPicPr>
          <p:cNvPr id="12" name="Picture 2" descr="C:\Documents and Settings\Оксана\Рабочий стол\Мои рисунки\0003-002-Lis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455089">
            <a:off x="539821" y="1234765"/>
            <a:ext cx="2596262" cy="1857388"/>
          </a:xfrm>
          <a:prstGeom prst="rect">
            <a:avLst/>
          </a:prstGeom>
          <a:noFill/>
        </p:spPr>
      </p:pic>
      <p:pic>
        <p:nvPicPr>
          <p:cNvPr id="13" name="Picture 8" descr="C:\Documents and Settings\Оксана\Рабочий стол\Мои рисунки\thumbnailCATJ5K3Z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651678">
            <a:off x="7500958" y="500042"/>
            <a:ext cx="857256" cy="9455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8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C 0.008 0.01067  0.017 0.02133  0.021 0.03467  C 0.025 0.04933  0.027 0.06667  0.029 0.084  C 0.031 0.10133  0.029 0.116  0.027 0.132  C 0.025 0.14667  0.022 0.16267  0.015 0.176  C 0.009 0.18933  -0.001 0.2  -0.012 0.208  C -0.022 0.216  -0.034 0.22133  -0.046 0.224  C -0.058 0.22667  -0.07 0.22667  -0.081 0.224  C -0.093 0.22133  -0.104 0.21467  -0.113 0.204  C -0.122 0.19467  -0.13 0.18267  -0.134 0.168  C -0.139 0.15467  -0.141 0.136  -0.141 0.12133  C -0.142 0.10667  -0.141 0.08933  -0.136 0.07467  C -0.131 0.06133  -0.122 0.05067  -0.11 0.04533  C -0.098 0.04133  -0.086 0.04667  -0.078 0.056  C -0.071 0.06533  -0.066 0.08  -0.065 0.09733  C -0.065 0.11467  -0.066 0.13067  -0.071 0.144  C -0.076 0.15733  -0.075 0.16  -0.095 0.17733  C -0.113 0.196  -0.131 0.19067  -0.142 0.192  C -0.153 0.192  -0.162 0.18667  -0.173 0.18133  C -0.185 0.17467  -0.195 0.16267  -0.202 0.152  C -0.209 0.14133  -0.212 0.128  -0.216 0.10667  C -0.219 0.08533  -0.219 0.07467  -0.219 0.05867  C -0.219 0.04267  -0.219 0.02667  -0.219 0.01067  E" pathEditMode="relative" ptsTypes="">
                                      <p:cBhvr>
                                        <p:cTn id="1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Documents and Settings\Оксана\Рабочий стол\Мои рисунки\2217105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14744" y="2214554"/>
            <a:ext cx="5086350" cy="4038600"/>
          </a:xfrm>
          <a:prstGeom prst="rect">
            <a:avLst/>
          </a:prstGeom>
          <a:noFill/>
        </p:spPr>
      </p:pic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357158" y="357166"/>
            <a:ext cx="8572560" cy="6286544"/>
          </a:xfrm>
          <a:ln>
            <a:solidFill>
              <a:schemeClr val="accent2">
                <a:lumMod val="75000"/>
              </a:schemeClr>
            </a:solidFill>
          </a:ln>
        </p:spPr>
        <p:txBody>
          <a:bodyPr/>
          <a:lstStyle/>
          <a:p>
            <a:pPr>
              <a:buNone/>
            </a:pPr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             </a:t>
            </a:r>
            <a:r>
              <a:rPr lang="ru-RU" sz="88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физминутка</a:t>
            </a:r>
            <a:endParaRPr lang="ru-RU" sz="8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453</Words>
  <Application>Microsoft Office PowerPoint</Application>
  <PresentationFormat>Экран (4:3)</PresentationFormat>
  <Paragraphs>104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Путешествие в лесные сны.</vt:lpstr>
      <vt:lpstr>Слайд 2</vt:lpstr>
      <vt:lpstr>Слайд 3</vt:lpstr>
      <vt:lpstr>       «Сон бельчонка».      </vt:lpstr>
      <vt:lpstr>«Сон пчёлки».</vt:lpstr>
      <vt:lpstr>             «Сон бурундучка».</vt:lpstr>
      <vt:lpstr>«В гости к Муравьишке».</vt:lpstr>
      <vt:lpstr>«В гости к лисёнку».</vt:lpstr>
      <vt:lpstr>Слайд 9</vt:lpstr>
      <vt:lpstr>Здравствуй, поползень!</vt:lpstr>
      <vt:lpstr>Слайд 11</vt:lpstr>
      <vt:lpstr>А скоро весна!!!</vt:lpstr>
      <vt:lpstr>До встречи весной!</vt:lpstr>
    </vt:vector>
  </TitlesOfParts>
  <Company>Org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Путешествие в лесные сны</dc:title>
  <dc:creator>User</dc:creator>
  <cp:lastModifiedBy>User</cp:lastModifiedBy>
  <cp:revision>34</cp:revision>
  <dcterms:created xsi:type="dcterms:W3CDTF">2011-01-21T17:32:25Z</dcterms:created>
  <dcterms:modified xsi:type="dcterms:W3CDTF">2011-01-23T12:42:24Z</dcterms:modified>
</cp:coreProperties>
</file>