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</p:sldIdLst>
  <p:sldSz cx="9144000" cy="6858000" type="screen4x3"/>
  <p:notesSz cx="6796088" cy="9926638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660033"/>
    <a:srgbClr val="CC0066"/>
    <a:srgbClr val="FF0066"/>
    <a:srgbClr val="9999FF"/>
    <a:srgbClr val="FF6699"/>
    <a:srgbClr val="FF99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3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71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ECF748E-B5E6-47B5-83E6-73235F38CB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399E2-856E-4CCE-81DA-C82AA48BCE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6A8AF-423F-4B10-ACA8-BBFC8459F3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ED22A8-1D88-4108-B00A-0F55B66259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374F83-2AB6-4834-B43F-130E08F976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82516-DD74-4C15-89AB-3507F448E5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796FF8-8E4A-4341-B0C8-5BA52C1562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F35EE-3031-42C7-95D4-9A04F55804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FD754-4517-4F0C-B75A-DC04768AFA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99C24-9A0C-4BB1-AA66-E806BF7E29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8ADA7-7042-41DC-9B9E-4C98AB1A4C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EDC9B-DAAC-4CCF-8D44-FA0CE20C8D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A2ECE-5CA4-41E3-8424-B58D30D834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66CD0-15A4-47CB-9265-5E8A3A53D7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99"/>
            </a:gs>
            <a:gs pos="100000">
              <a:srgbClr val="99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FF97CA3-13EF-445D-BDF3-5710CB2112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slovari.yandex.ru/dict/gl_natural/article/2575/257_5113.HTM" TargetMode="External"/><Relationship Id="rId2" Type="http://schemas.openxmlformats.org/officeDocument/2006/relationships/hyperlink" Target="http://www.referat.ru/pub/item/4709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ru.wikipedia.org/wiki/&#1058;&#1077;&#1088;&#1084;&#1086;&#1103;&#1076;&#1077;&#1088;&#1085;&#1072;&#1103;_&#1088;&#1077;&#1072;&#1082;&#1094;&#1080;&#1103;" TargetMode="External"/><Relationship Id="rId4" Type="http://schemas.openxmlformats.org/officeDocument/2006/relationships/hyperlink" Target="http://www.aggregateria.com/T/termojadernye_reaktsii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1.jpeg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12" Type="http://schemas.openxmlformats.org/officeDocument/2006/relationships/oleObject" Target="../embeddings/oleObject1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7.bin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4"/>
          <p:cNvSpPr>
            <a:spLocks noChangeArrowheads="1" noChangeShapeType="1" noTextEdit="1"/>
          </p:cNvSpPr>
          <p:nvPr/>
        </p:nvSpPr>
        <p:spPr bwMode="auto">
          <a:xfrm>
            <a:off x="179388" y="981075"/>
            <a:ext cx="8208962" cy="41767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Термоядерные   реакции</a:t>
            </a:r>
          </a:p>
        </p:txBody>
      </p:sp>
      <p:pic>
        <p:nvPicPr>
          <p:cNvPr id="6147" name="Picture 6" descr="астроном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3500438"/>
            <a:ext cx="2263775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7" descr="солнце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188913"/>
            <a:ext cx="1512888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TextBox 4"/>
          <p:cNvSpPr txBox="1">
            <a:spLocks noChangeArrowheads="1"/>
          </p:cNvSpPr>
          <p:nvPr/>
        </p:nvSpPr>
        <p:spPr bwMode="auto">
          <a:xfrm>
            <a:off x="857250" y="3714750"/>
            <a:ext cx="5643563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/>
          </a:p>
          <a:p>
            <a:pPr algn="r"/>
            <a:r>
              <a:rPr lang="ru-RU" sz="1800"/>
              <a:t>Орлов Сергей Сергеевич</a:t>
            </a:r>
          </a:p>
          <a:p>
            <a:pPr algn="r"/>
            <a:r>
              <a:rPr lang="ru-RU" sz="1800"/>
              <a:t>Ученик 9 «Б» класса</a:t>
            </a:r>
          </a:p>
          <a:p>
            <a:pPr algn="r"/>
            <a:r>
              <a:rPr lang="ru-RU" sz="1800"/>
              <a:t>МОУ  Лицей №3</a:t>
            </a:r>
          </a:p>
          <a:p>
            <a:pPr algn="r"/>
            <a:r>
              <a:rPr lang="ru-RU" sz="1800"/>
              <a:t>Руководитель: Бредгауэр В.А.</a:t>
            </a:r>
          </a:p>
          <a:p>
            <a:pPr algn="r"/>
            <a:r>
              <a:rPr lang="ru-RU" sz="1800"/>
              <a:t>Учитель физики высшей квалификационной категории,</a:t>
            </a:r>
          </a:p>
          <a:p>
            <a:pPr algn="r"/>
            <a:r>
              <a:rPr lang="ru-RU" sz="1800"/>
              <a:t>Магистр педагогике.  </a:t>
            </a:r>
          </a:p>
          <a:p>
            <a:endParaRPr lang="ru-RU" sz="1800"/>
          </a:p>
          <a:p>
            <a:r>
              <a:rPr lang="ru-RU" sz="1200" i="1"/>
              <a:t>г. Екатеринбург, 2010 год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8"/>
          <p:cNvSpPr txBox="1">
            <a:spLocks noChangeArrowheads="1"/>
          </p:cNvSpPr>
          <p:nvPr/>
        </p:nvSpPr>
        <p:spPr bwMode="auto">
          <a:xfrm>
            <a:off x="2555875" y="2349500"/>
            <a:ext cx="5472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endParaRPr lang="ru-RU" sz="2400"/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2214563" y="1357313"/>
            <a:ext cx="5429250" cy="366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spcBef>
                <a:spcPct val="50000"/>
              </a:spcBef>
            </a:pPr>
            <a:r>
              <a:rPr lang="ru-RU" sz="2400" b="1">
                <a:solidFill>
                  <a:srgbClr val="FF0000"/>
                </a:solidFill>
              </a:rPr>
              <a:t>1.   </a:t>
            </a:r>
            <a:r>
              <a:rPr lang="ru-RU" sz="2800" b="1">
                <a:solidFill>
                  <a:srgbClr val="FF0000"/>
                </a:solidFill>
              </a:rPr>
              <a:t>1953 год – в СССР,</a:t>
            </a:r>
          </a:p>
          <a:p>
            <a:pPr marL="342900" indent="-342900" algn="l">
              <a:spcBef>
                <a:spcPct val="50000"/>
              </a:spcBef>
            </a:pPr>
            <a:r>
              <a:rPr lang="ru-RU" sz="2800" b="1"/>
              <a:t>2.   1956 год - в США ,</a:t>
            </a:r>
          </a:p>
          <a:p>
            <a:pPr marL="342900" indent="-342900" algn="l">
              <a:spcBef>
                <a:spcPct val="50000"/>
              </a:spcBef>
            </a:pPr>
            <a:r>
              <a:rPr lang="ru-RU" sz="2800" b="1"/>
              <a:t>3.    1957 год – в Англии,</a:t>
            </a:r>
          </a:p>
          <a:p>
            <a:pPr marL="342900" indent="-342900" algn="l">
              <a:spcBef>
                <a:spcPct val="50000"/>
              </a:spcBef>
            </a:pPr>
            <a:r>
              <a:rPr lang="ru-RU" sz="2800" b="1"/>
              <a:t>4.    1967 год – в Китае,</a:t>
            </a:r>
          </a:p>
          <a:p>
            <a:pPr marL="342900" indent="-342900" algn="l">
              <a:spcBef>
                <a:spcPct val="50000"/>
              </a:spcBef>
            </a:pPr>
            <a:r>
              <a:rPr lang="ru-RU" sz="2800" b="1"/>
              <a:t>5.    1968 год – во Франции. </a:t>
            </a:r>
          </a:p>
          <a:p>
            <a:pPr marL="342900" indent="-342900">
              <a:spcBef>
                <a:spcPct val="50000"/>
              </a:spcBef>
            </a:pPr>
            <a:endParaRPr lang="ru-RU" sz="2400"/>
          </a:p>
        </p:txBody>
      </p:sp>
      <p:sp>
        <p:nvSpPr>
          <p:cNvPr id="12292" name="TextBox 5"/>
          <p:cNvSpPr txBox="1">
            <a:spLocks noChangeArrowheads="1"/>
          </p:cNvSpPr>
          <p:nvPr/>
        </p:nvSpPr>
        <p:spPr bwMode="auto">
          <a:xfrm>
            <a:off x="1071563" y="428625"/>
            <a:ext cx="7072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000099"/>
                </a:solidFill>
              </a:rPr>
              <a:t>Водородная бомба</a:t>
            </a:r>
          </a:p>
        </p:txBody>
      </p:sp>
      <p:sp>
        <p:nvSpPr>
          <p:cNvPr id="12293" name="TextBox 6"/>
          <p:cNvSpPr txBox="1">
            <a:spLocks noChangeArrowheads="1"/>
          </p:cNvSpPr>
          <p:nvPr/>
        </p:nvSpPr>
        <p:spPr bwMode="auto">
          <a:xfrm>
            <a:off x="357188" y="5072063"/>
            <a:ext cx="8643937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000099"/>
                </a:solidFill>
              </a:rPr>
              <a:t>В арсеналах различных стран накоплено более 50 тысяч водородных бомб!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900113" y="692150"/>
            <a:ext cx="7704137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4400" b="1" spc="300" dirty="0">
                <a:solidFill>
                  <a:srgbClr val="FF0000"/>
                </a:solidFill>
              </a:rPr>
              <a:t>Взрыв термоядерного заряда мощностью     20 Мт уничтожит все живое на расстоянии до 140 км от его эпицентра.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WordArt 5"/>
          <p:cNvSpPr>
            <a:spLocks noChangeArrowheads="1" noChangeShapeType="1" noTextEdit="1"/>
          </p:cNvSpPr>
          <p:nvPr/>
        </p:nvSpPr>
        <p:spPr bwMode="auto">
          <a:xfrm>
            <a:off x="119063" y="260350"/>
            <a:ext cx="9024937" cy="1800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ru-RU" sz="3600" kern="10" spc="-15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+mj-lt"/>
              </a:rPr>
              <a:t>Использование</a:t>
            </a:r>
          </a:p>
          <a:p>
            <a:pPr>
              <a:defRPr/>
            </a:pPr>
            <a:r>
              <a:rPr lang="ru-RU" sz="3600" kern="10" spc="-15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+mj-lt"/>
              </a:rPr>
              <a:t> ядерных взрывов </a:t>
            </a:r>
          </a:p>
          <a:p>
            <a:pPr>
              <a:defRPr/>
            </a:pPr>
            <a:r>
              <a:rPr lang="ru-RU" sz="3600" kern="10" spc="-15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+mj-lt"/>
              </a:rPr>
              <a:t>в мирных целях</a:t>
            </a:r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: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0" y="2428875"/>
            <a:ext cx="91440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1.</a:t>
            </a:r>
            <a:r>
              <a:rPr lang="ru-RU" sz="3600"/>
              <a:t> </a:t>
            </a:r>
            <a:r>
              <a:rPr lang="ru-RU" sz="3600" b="1"/>
              <a:t>при проведении крупномасштабных горных работ;</a:t>
            </a:r>
          </a:p>
          <a:p>
            <a:pPr>
              <a:spcBef>
                <a:spcPct val="50000"/>
              </a:spcBef>
            </a:pPr>
            <a:r>
              <a:rPr lang="ru-RU" sz="3600" b="1"/>
              <a:t>2. В астрофизических явлениях.</a:t>
            </a:r>
            <a:endParaRPr lang="ru-RU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Содержимое 5"/>
          <p:cNvGraphicFramePr>
            <a:graphicFrameLocks noGrp="1"/>
          </p:cNvGraphicFramePr>
          <p:nvPr>
            <p:ph idx="1"/>
          </p:nvPr>
        </p:nvGraphicFramePr>
        <p:xfrm>
          <a:off x="428625" y="2286000"/>
          <a:ext cx="8229600" cy="4240213"/>
        </p:xfrm>
        <a:graphic>
          <a:graphicData uri="http://schemas.openxmlformats.org/presentationml/2006/ole">
            <p:oleObj spid="_x0000_s4098" r:id="rId3" imgW="8230313" imgH="4243184" progId="Excel.Chart.8">
              <p:embed/>
            </p:oleObj>
          </a:graphicData>
        </a:graphic>
      </p:graphicFrame>
      <p:sp>
        <p:nvSpPr>
          <p:cNvPr id="4099" name="TextBox 3"/>
          <p:cNvSpPr txBox="1">
            <a:spLocks noChangeArrowheads="1"/>
          </p:cNvSpPr>
          <p:nvPr/>
        </p:nvSpPr>
        <p:spPr bwMode="auto">
          <a:xfrm>
            <a:off x="285750" y="500063"/>
            <a:ext cx="8072438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000099"/>
                </a:solidFill>
              </a:rPr>
              <a:t>Термоядерные реакции – это благо или вред?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Литература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mtClean="0">
                <a:hlinkClick r:id="rId2"/>
              </a:rPr>
              <a:t>http://www.referat.ru/pub/item/4709</a:t>
            </a:r>
            <a:endParaRPr lang="ru-RU" smtClean="0"/>
          </a:p>
          <a:p>
            <a:r>
              <a:rPr lang="ru-RU" smtClean="0">
                <a:hlinkClick r:id="rId3"/>
              </a:rPr>
              <a:t>http://slovari.yandex.ru/dict/gl_natural/article/2575/257_5113.HTM</a:t>
            </a:r>
            <a:endParaRPr lang="ru-RU" smtClean="0"/>
          </a:p>
          <a:p>
            <a:r>
              <a:rPr lang="ru-RU" smtClean="0">
                <a:hlinkClick r:id="rId4"/>
              </a:rPr>
              <a:t>http://www.aggregateria.com/T/termojadernye_reaktsii.html</a:t>
            </a:r>
            <a:endParaRPr lang="ru-RU" smtClean="0"/>
          </a:p>
          <a:p>
            <a:r>
              <a:rPr lang="ru-RU" smtClean="0">
                <a:hlinkClick r:id="rId5"/>
              </a:rPr>
              <a:t>http://ru.wikipedia.org/wiki/Термоядерная_реакция</a:t>
            </a:r>
            <a:endParaRPr lang="ru-RU" smtClean="0"/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714375" y="2000250"/>
            <a:ext cx="770572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400" b="1"/>
              <a:t>В 1961 году Н.С. Хрущев громогласно заявил, что в СССР есть </a:t>
            </a:r>
            <a:r>
              <a:rPr lang="ru-RU" sz="2400" b="1" u="sng"/>
              <a:t>бомба в 100 миллионов тонн</a:t>
            </a:r>
            <a:r>
              <a:rPr lang="ru-RU" sz="2400" b="1"/>
              <a:t> </a:t>
            </a:r>
            <a:r>
              <a:rPr lang="ru-RU" sz="2400" b="1" u="sng"/>
              <a:t>тротила.</a:t>
            </a:r>
            <a:r>
              <a:rPr lang="ru-RU" sz="2400" b="1"/>
              <a:t> </a:t>
            </a:r>
            <a:r>
              <a:rPr lang="ru-RU" sz="2400" b="1">
                <a:solidFill>
                  <a:srgbClr val="000099"/>
                </a:solidFill>
              </a:rPr>
              <a:t>« Но,- заметил он, - взрывать такую бомбу мы не будем, потому что если взорвем ее даже в самых отдаленных местах, то и тогда можем окна у себя повыбить».</a:t>
            </a:r>
          </a:p>
        </p:txBody>
      </p:sp>
      <p:sp>
        <p:nvSpPr>
          <p:cNvPr id="3080" name="WordArt 8"/>
          <p:cNvSpPr>
            <a:spLocks noChangeArrowheads="1" noChangeShapeType="1" noTextEdit="1"/>
          </p:cNvSpPr>
          <p:nvPr/>
        </p:nvSpPr>
        <p:spPr bwMode="auto">
          <a:xfrm>
            <a:off x="468313" y="5013325"/>
            <a:ext cx="8496300" cy="136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176"/>
              </a:avLst>
            </a:prstTxWarp>
          </a:bodyPr>
          <a:lstStyle/>
          <a:p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Термоядерные реакции - </a:t>
            </a:r>
          </a:p>
          <a:p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это благо или вред ?</a:t>
            </a:r>
          </a:p>
        </p:txBody>
      </p:sp>
      <p:sp>
        <p:nvSpPr>
          <p:cNvPr id="7172" name="TextBox 4"/>
          <p:cNvSpPr txBox="1">
            <a:spLocks noChangeArrowheads="1"/>
          </p:cNvSpPr>
          <p:nvPr/>
        </p:nvSpPr>
        <p:spPr bwMode="auto">
          <a:xfrm>
            <a:off x="928688" y="500063"/>
            <a:ext cx="77152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000099"/>
                </a:solidFill>
              </a:rPr>
              <a:t>Из истории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  <p:bldP spid="308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Oval 6"/>
          <p:cNvSpPr>
            <a:spLocks noChangeArrowheads="1"/>
          </p:cNvSpPr>
          <p:nvPr/>
        </p:nvSpPr>
        <p:spPr bwMode="auto">
          <a:xfrm>
            <a:off x="1908175" y="1700213"/>
            <a:ext cx="1368425" cy="12969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3" name="Oval 7"/>
          <p:cNvSpPr>
            <a:spLocks noChangeArrowheads="1"/>
          </p:cNvSpPr>
          <p:nvPr/>
        </p:nvSpPr>
        <p:spPr bwMode="auto">
          <a:xfrm>
            <a:off x="5435600" y="1628775"/>
            <a:ext cx="1368425" cy="12969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2555875" y="1916113"/>
            <a:ext cx="0" cy="9366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6156325" y="1844675"/>
            <a:ext cx="0" cy="9366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2195513" y="2349500"/>
            <a:ext cx="7207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5795963" y="2276475"/>
            <a:ext cx="6477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>
            <a:off x="3348038" y="2276475"/>
            <a:ext cx="2016125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>
            <a:off x="6804025" y="2205038"/>
            <a:ext cx="1152525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H="1">
            <a:off x="827088" y="2349500"/>
            <a:ext cx="10795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428625" y="5072063"/>
            <a:ext cx="8358188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это реакции слияния легких ядер при очень высокой температуре</a:t>
            </a:r>
            <a:r>
              <a:rPr lang="ru-RU" sz="1800" b="1"/>
              <a:t>.</a:t>
            </a:r>
          </a:p>
        </p:txBody>
      </p:sp>
      <p:graphicFrame>
        <p:nvGraphicFramePr>
          <p:cNvPr id="4119" name="Object 23"/>
          <p:cNvGraphicFramePr>
            <a:graphicFrameLocks noChangeAspect="1"/>
          </p:cNvGraphicFramePr>
          <p:nvPr>
            <p:ph sz="half" idx="1"/>
          </p:nvPr>
        </p:nvGraphicFramePr>
        <p:xfrm>
          <a:off x="611188" y="692150"/>
          <a:ext cx="1169987" cy="1441450"/>
        </p:xfrm>
        <a:graphic>
          <a:graphicData uri="http://schemas.openxmlformats.org/presentationml/2006/ole">
            <p:oleObj spid="_x0000_s1026" name="Формула" r:id="rId3" imgW="164880" imgH="203040" progId="Equation.3">
              <p:embed/>
            </p:oleObj>
          </a:graphicData>
        </a:graphic>
      </p:graphicFrame>
      <p:graphicFrame>
        <p:nvGraphicFramePr>
          <p:cNvPr id="4124" name="Object 28"/>
          <p:cNvGraphicFramePr>
            <a:graphicFrameLocks noChangeAspect="1"/>
          </p:cNvGraphicFramePr>
          <p:nvPr>
            <p:ph sz="half" idx="2"/>
          </p:nvPr>
        </p:nvGraphicFramePr>
        <p:xfrm>
          <a:off x="7073900" y="692150"/>
          <a:ext cx="1112838" cy="1368425"/>
        </p:xfrm>
        <a:graphic>
          <a:graphicData uri="http://schemas.openxmlformats.org/presentationml/2006/ole">
            <p:oleObj spid="_x0000_s1027" name="Формула" r:id="rId4" imgW="164880" imgH="203040" progId="Equation.3">
              <p:embed/>
            </p:oleObj>
          </a:graphicData>
        </a:graphic>
      </p:graphicFrame>
      <p:sp>
        <p:nvSpPr>
          <p:cNvPr id="1038" name="TextBox 14"/>
          <p:cNvSpPr txBox="1">
            <a:spLocks noChangeArrowheads="1"/>
          </p:cNvSpPr>
          <p:nvPr/>
        </p:nvSpPr>
        <p:spPr bwMode="auto">
          <a:xfrm>
            <a:off x="214313" y="3719513"/>
            <a:ext cx="871537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000099"/>
                </a:solidFill>
              </a:rPr>
              <a:t>термоядерные реакции -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animBg="1"/>
      <p:bldP spid="4104" grpId="0" animBg="1"/>
      <p:bldP spid="4105" grpId="0" animBg="1"/>
      <p:bldP spid="4107" grpId="0" animBg="1"/>
      <p:bldP spid="4108" grpId="0" animBg="1"/>
      <p:bldP spid="4109" grpId="0" animBg="1"/>
      <p:bldP spid="4110" grpId="0" animBg="1"/>
      <p:bldP spid="4112" grpId="0" animBg="1"/>
      <p:bldP spid="41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5"/>
          <p:cNvSpPr txBox="1">
            <a:spLocks noChangeArrowheads="1"/>
          </p:cNvSpPr>
          <p:nvPr/>
        </p:nvSpPr>
        <p:spPr bwMode="auto">
          <a:xfrm>
            <a:off x="971550" y="2997200"/>
            <a:ext cx="74168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6000"/>
              <a:t> </a:t>
            </a:r>
            <a:endParaRPr lang="ru-RU" sz="1800"/>
          </a:p>
          <a:p>
            <a:pPr algn="l"/>
            <a:r>
              <a:rPr lang="ru-RU" sz="1800"/>
              <a:t>     </a:t>
            </a:r>
          </a:p>
          <a:p>
            <a:pPr algn="l"/>
            <a:r>
              <a:rPr lang="ru-RU" sz="1800"/>
              <a:t>     </a:t>
            </a:r>
          </a:p>
        </p:txBody>
      </p:sp>
      <p:sp>
        <p:nvSpPr>
          <p:cNvPr id="2053" name="Text Box 7"/>
          <p:cNvSpPr txBox="1">
            <a:spLocks noChangeArrowheads="1"/>
          </p:cNvSpPr>
          <p:nvPr/>
        </p:nvSpPr>
        <p:spPr bwMode="auto">
          <a:xfrm>
            <a:off x="971550" y="2852738"/>
            <a:ext cx="7561263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ru-RU" sz="1800"/>
          </a:p>
          <a:p>
            <a:pPr algn="l">
              <a:spcBef>
                <a:spcPct val="50000"/>
              </a:spcBef>
            </a:pPr>
            <a:r>
              <a:rPr lang="ru-RU" sz="1800"/>
              <a:t> </a:t>
            </a:r>
          </a:p>
        </p:txBody>
      </p:sp>
      <p:sp>
        <p:nvSpPr>
          <p:cNvPr id="2054" name="Text Box 10"/>
          <p:cNvSpPr txBox="1">
            <a:spLocks noChangeArrowheads="1"/>
          </p:cNvSpPr>
          <p:nvPr/>
        </p:nvSpPr>
        <p:spPr bwMode="auto">
          <a:xfrm>
            <a:off x="4787900" y="4652963"/>
            <a:ext cx="3600450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ru-RU" sz="1800"/>
          </a:p>
          <a:p>
            <a:pPr algn="l">
              <a:spcBef>
                <a:spcPct val="50000"/>
              </a:spcBef>
            </a:pPr>
            <a:r>
              <a:rPr lang="ru-RU" sz="1800"/>
              <a:t>   </a:t>
            </a:r>
            <a:endParaRPr lang="ru-RU" sz="2000"/>
          </a:p>
          <a:p>
            <a:pPr algn="l">
              <a:spcBef>
                <a:spcPct val="50000"/>
              </a:spcBef>
            </a:pPr>
            <a:endParaRPr lang="ru-RU" sz="1800"/>
          </a:p>
        </p:txBody>
      </p:sp>
      <p:graphicFrame>
        <p:nvGraphicFramePr>
          <p:cNvPr id="5132" name="Object 12"/>
          <p:cNvGraphicFramePr>
            <a:graphicFrameLocks noChangeAspect="1"/>
          </p:cNvGraphicFramePr>
          <p:nvPr>
            <p:ph sz="half" idx="1"/>
          </p:nvPr>
        </p:nvGraphicFramePr>
        <p:xfrm>
          <a:off x="1331913" y="2781300"/>
          <a:ext cx="6119812" cy="1244600"/>
        </p:xfrm>
        <a:graphic>
          <a:graphicData uri="http://schemas.openxmlformats.org/presentationml/2006/ole">
            <p:oleObj spid="_x0000_s2050" name="Формула" r:id="rId3" imgW="1130040" imgH="241200" progId="Equation.3">
              <p:embed/>
            </p:oleObj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ph sz="half" idx="2"/>
          </p:nvPr>
        </p:nvGraphicFramePr>
        <p:xfrm>
          <a:off x="1403350" y="4652963"/>
          <a:ext cx="6191250" cy="1239837"/>
        </p:xfrm>
        <a:graphic>
          <a:graphicData uri="http://schemas.openxmlformats.org/presentationml/2006/ole">
            <p:oleObj spid="_x0000_s2051" name="Формула" r:id="rId4" imgW="1206360" imgH="241200" progId="Equation.3">
              <p:embed/>
            </p:oleObj>
          </a:graphicData>
        </a:graphic>
      </p:graphicFrame>
      <p:sp>
        <p:nvSpPr>
          <p:cNvPr id="2055" name="TextBox 7"/>
          <p:cNvSpPr txBox="1">
            <a:spLocks noChangeArrowheads="1"/>
          </p:cNvSpPr>
          <p:nvPr/>
        </p:nvSpPr>
        <p:spPr bwMode="auto">
          <a:xfrm>
            <a:off x="0" y="357188"/>
            <a:ext cx="91440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000099"/>
                </a:solidFill>
              </a:rPr>
              <a:t>Примеры термоядерных реакций: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785938" y="2571750"/>
            <a:ext cx="7104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1 г. </a:t>
            </a:r>
            <a:r>
              <a:rPr lang="en-US" sz="3600" b="1"/>
              <a:t>U</a:t>
            </a:r>
            <a:r>
              <a:rPr lang="ru-RU" sz="3600" b="1"/>
              <a:t>  -  </a:t>
            </a:r>
            <a:r>
              <a:rPr lang="ru-RU" sz="3600" b="1">
                <a:solidFill>
                  <a:srgbClr val="FF0000"/>
                </a:solidFill>
              </a:rPr>
              <a:t>75 МДж</a:t>
            </a:r>
            <a:r>
              <a:rPr lang="ru-RU" sz="3600" b="1">
                <a:solidFill>
                  <a:schemeClr val="accent2"/>
                </a:solidFill>
              </a:rPr>
              <a:t> </a:t>
            </a:r>
            <a:r>
              <a:rPr lang="ru-RU" sz="3600" b="1"/>
              <a:t>= 3 тонны угля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108075" y="4221163"/>
            <a:ext cx="7964488" cy="210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    </a:t>
            </a:r>
            <a:r>
              <a:rPr lang="ru-RU" sz="3600" b="1"/>
              <a:t>1 г. дейтерий-тритиевой смеси– </a:t>
            </a:r>
          </a:p>
          <a:p>
            <a:pPr>
              <a:spcBef>
                <a:spcPct val="50000"/>
              </a:spcBef>
            </a:pPr>
            <a:r>
              <a:rPr lang="ru-RU" sz="3600" b="1">
                <a:solidFill>
                  <a:srgbClr val="FF0000"/>
                </a:solidFill>
              </a:rPr>
              <a:t>300 МДж</a:t>
            </a:r>
            <a:r>
              <a:rPr lang="ru-RU" sz="3600" b="1">
                <a:solidFill>
                  <a:srgbClr val="000099"/>
                </a:solidFill>
              </a:rPr>
              <a:t> </a:t>
            </a:r>
            <a:r>
              <a:rPr lang="ru-RU" sz="3600" b="1"/>
              <a:t>= </a:t>
            </a:r>
            <a:r>
              <a:rPr lang="en-US" sz="3600" b="1"/>
              <a:t>12</a:t>
            </a:r>
            <a:r>
              <a:rPr lang="ru-RU" sz="3600" b="1"/>
              <a:t> тонн  угля.</a:t>
            </a:r>
          </a:p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000099"/>
                </a:solidFill>
              </a:rPr>
              <a:t>            </a:t>
            </a:r>
            <a:r>
              <a:rPr lang="ru-RU" sz="2000"/>
              <a:t> </a:t>
            </a:r>
          </a:p>
        </p:txBody>
      </p:sp>
      <p:pic>
        <p:nvPicPr>
          <p:cNvPr id="6151" name="Picture 7" descr="image00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492375"/>
            <a:ext cx="1619250" cy="436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TextBox 6"/>
          <p:cNvSpPr txBox="1">
            <a:spLocks noChangeArrowheads="1"/>
          </p:cNvSpPr>
          <p:nvPr/>
        </p:nvSpPr>
        <p:spPr bwMode="auto">
          <a:xfrm>
            <a:off x="0" y="500063"/>
            <a:ext cx="91440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000099"/>
                </a:solidFill>
              </a:rPr>
              <a:t>Энергетический выход реакций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4" name="Text Box 4"/>
          <p:cNvSpPr txBox="1">
            <a:spLocks noChangeArrowheads="1"/>
          </p:cNvSpPr>
          <p:nvPr/>
        </p:nvSpPr>
        <p:spPr bwMode="auto">
          <a:xfrm>
            <a:off x="1042988" y="476250"/>
            <a:ext cx="74898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ru-RU" sz="3200"/>
          </a:p>
        </p:txBody>
      </p:sp>
      <p:graphicFrame>
        <p:nvGraphicFramePr>
          <p:cNvPr id="3074" name="Rectangle 5"/>
          <p:cNvGraphicFramePr>
            <a:graphicFrameLocks/>
          </p:cNvGraphicFramePr>
          <p:nvPr>
            <p:ph sz="quarter" idx="1"/>
          </p:nvPr>
        </p:nvGraphicFramePr>
        <p:xfrm>
          <a:off x="836613" y="1600200"/>
          <a:ext cx="3279775" cy="2185988"/>
        </p:xfrm>
        <a:graphic>
          <a:graphicData uri="http://schemas.openxmlformats.org/presentationml/2006/ole">
            <p:oleObj spid="_x0000_s3074" name="Формула" r:id="rId3" imgW="0" imgH="0" progId="Equation.3">
              <p:embed/>
            </p:oleObj>
          </a:graphicData>
        </a:graphic>
      </p:graphicFrame>
      <p:graphicFrame>
        <p:nvGraphicFramePr>
          <p:cNvPr id="3075" name="Rectangle 10"/>
          <p:cNvGraphicFramePr>
            <a:graphicFrameLocks/>
          </p:cNvGraphicFramePr>
          <p:nvPr>
            <p:ph sz="quarter" idx="3"/>
          </p:nvPr>
        </p:nvGraphicFramePr>
        <p:xfrm>
          <a:off x="971550" y="4005263"/>
          <a:ext cx="3281363" cy="2187575"/>
        </p:xfrm>
        <a:graphic>
          <a:graphicData uri="http://schemas.openxmlformats.org/presentationml/2006/ole">
            <p:oleObj spid="_x0000_s3075" name="Формула" r:id="rId4" imgW="0" imgH="0" progId="Equation.3">
              <p:embed/>
            </p:oleObj>
          </a:graphicData>
        </a:graphic>
      </p:graphicFrame>
      <p:graphicFrame>
        <p:nvGraphicFramePr>
          <p:cNvPr id="3076" name="Rectangle 13"/>
          <p:cNvGraphicFramePr>
            <a:graphicFrameLocks/>
          </p:cNvGraphicFramePr>
          <p:nvPr>
            <p:ph sz="quarter" idx="4"/>
          </p:nvPr>
        </p:nvGraphicFramePr>
        <p:xfrm>
          <a:off x="5026025" y="3938588"/>
          <a:ext cx="3281363" cy="2187575"/>
        </p:xfrm>
        <a:graphic>
          <a:graphicData uri="http://schemas.openxmlformats.org/presentationml/2006/ole">
            <p:oleObj spid="_x0000_s3076" name="Формула" r:id="rId5" imgW="0" imgH="0" progId="Equation.3">
              <p:embed/>
            </p:oleObj>
          </a:graphicData>
        </a:graphic>
      </p:graphicFrame>
      <p:graphicFrame>
        <p:nvGraphicFramePr>
          <p:cNvPr id="3077" name="Rectangle 16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3077" name="Формула" r:id="rId6" imgW="0" imgH="0" progId="Equation.3">
              <p:embed/>
            </p:oleObj>
          </a:graphicData>
        </a:graphic>
      </p:graphicFrame>
      <p:graphicFrame>
        <p:nvGraphicFramePr>
          <p:cNvPr id="3078" name="Rectangle 17"/>
          <p:cNvGraphicFramePr>
            <a:graphicFrameLocks/>
          </p:cNvGraphicFramePr>
          <p:nvPr/>
        </p:nvGraphicFramePr>
        <p:xfrm>
          <a:off x="0" y="1700213"/>
          <a:ext cx="6096000" cy="4064000"/>
        </p:xfrm>
        <a:graphic>
          <a:graphicData uri="http://schemas.openxmlformats.org/presentationml/2006/ole">
            <p:oleObj spid="_x0000_s3078" name="Формула" r:id="rId7" imgW="0" imgH="0" progId="Equation.3">
              <p:embed/>
            </p:oleObj>
          </a:graphicData>
        </a:graphic>
      </p:graphicFrame>
      <p:sp>
        <p:nvSpPr>
          <p:cNvPr id="3085" name="Text Box 23"/>
          <p:cNvSpPr txBox="1">
            <a:spLocks noChangeArrowheads="1"/>
          </p:cNvSpPr>
          <p:nvPr/>
        </p:nvSpPr>
        <p:spPr bwMode="auto">
          <a:xfrm>
            <a:off x="900113" y="549275"/>
            <a:ext cx="7775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ru-RU" sz="3600"/>
          </a:p>
        </p:txBody>
      </p:sp>
      <p:graphicFrame>
        <p:nvGraphicFramePr>
          <p:cNvPr id="3079" name="Object 28"/>
          <p:cNvGraphicFramePr>
            <a:graphicFrameLocks noChangeAspect="1"/>
          </p:cNvGraphicFramePr>
          <p:nvPr>
            <p:ph sz="quarter" idx="2"/>
          </p:nvPr>
        </p:nvGraphicFramePr>
        <p:xfrm>
          <a:off x="6088063" y="1600200"/>
          <a:ext cx="1157287" cy="2185988"/>
        </p:xfrm>
        <a:graphic>
          <a:graphicData uri="http://schemas.openxmlformats.org/presentationml/2006/ole">
            <p:oleObj spid="_x0000_s3079" name="Формула" r:id="rId8" imgW="114120" imgH="215640" progId="Equation.3">
              <p:embed/>
            </p:oleObj>
          </a:graphicData>
        </a:graphic>
      </p:graphicFrame>
      <p:graphicFrame>
        <p:nvGraphicFramePr>
          <p:cNvPr id="7199" name="Object 31"/>
          <p:cNvGraphicFramePr>
            <a:graphicFrameLocks noChangeAspect="1"/>
          </p:cNvGraphicFramePr>
          <p:nvPr/>
        </p:nvGraphicFramePr>
        <p:xfrm>
          <a:off x="250825" y="2708275"/>
          <a:ext cx="4176713" cy="833438"/>
        </p:xfrm>
        <a:graphic>
          <a:graphicData uri="http://schemas.openxmlformats.org/presentationml/2006/ole">
            <p:oleObj spid="_x0000_s3080" name="Формула" r:id="rId9" imgW="1130040" imgH="241200" progId="Equation.3">
              <p:embed/>
            </p:oleObj>
          </a:graphicData>
        </a:graphic>
      </p:graphicFrame>
      <p:graphicFrame>
        <p:nvGraphicFramePr>
          <p:cNvPr id="7201" name="Object 33"/>
          <p:cNvGraphicFramePr>
            <a:graphicFrameLocks noChangeAspect="1"/>
          </p:cNvGraphicFramePr>
          <p:nvPr/>
        </p:nvGraphicFramePr>
        <p:xfrm>
          <a:off x="4859338" y="2708275"/>
          <a:ext cx="4030662" cy="808038"/>
        </p:xfrm>
        <a:graphic>
          <a:graphicData uri="http://schemas.openxmlformats.org/presentationml/2006/ole">
            <p:oleObj spid="_x0000_s3081" name="Формула" r:id="rId10" imgW="1206360" imgH="241200" progId="Equation.3">
              <p:embed/>
            </p:oleObj>
          </a:graphicData>
        </a:graphic>
      </p:graphicFrame>
      <p:sp>
        <p:nvSpPr>
          <p:cNvPr id="3086" name="Text Box 39"/>
          <p:cNvSpPr txBox="1">
            <a:spLocks noChangeArrowheads="1"/>
          </p:cNvSpPr>
          <p:nvPr/>
        </p:nvSpPr>
        <p:spPr bwMode="auto">
          <a:xfrm>
            <a:off x="2843213" y="3860800"/>
            <a:ext cx="3384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ru-RU" sz="3600"/>
          </a:p>
        </p:txBody>
      </p:sp>
      <p:graphicFrame>
        <p:nvGraphicFramePr>
          <p:cNvPr id="7210" name="Object 42"/>
          <p:cNvGraphicFramePr>
            <a:graphicFrameLocks noChangeAspect="1"/>
          </p:cNvGraphicFramePr>
          <p:nvPr/>
        </p:nvGraphicFramePr>
        <p:xfrm>
          <a:off x="2051050" y="3644900"/>
          <a:ext cx="2016125" cy="1008063"/>
        </p:xfrm>
        <a:graphic>
          <a:graphicData uri="http://schemas.openxmlformats.org/presentationml/2006/ole">
            <p:oleObj spid="_x0000_s3082" name="Формула" r:id="rId11" imgW="457200" imgH="228600" progId="Equation.3">
              <p:embed/>
            </p:oleObj>
          </a:graphicData>
        </a:graphic>
      </p:graphicFrame>
      <p:sp>
        <p:nvSpPr>
          <p:cNvPr id="7211" name="Text Box 43"/>
          <p:cNvSpPr txBox="1">
            <a:spLocks noChangeArrowheads="1"/>
          </p:cNvSpPr>
          <p:nvPr/>
        </p:nvSpPr>
        <p:spPr bwMode="auto">
          <a:xfrm>
            <a:off x="3924300" y="3933825"/>
            <a:ext cx="50768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400"/>
              <a:t>-   </a:t>
            </a:r>
            <a:r>
              <a:rPr lang="ru-RU" sz="2400" b="1">
                <a:solidFill>
                  <a:srgbClr val="FF0000"/>
                </a:solidFill>
              </a:rPr>
              <a:t>Содержатся в морской воде.</a:t>
            </a:r>
          </a:p>
        </p:txBody>
      </p:sp>
      <p:sp>
        <p:nvSpPr>
          <p:cNvPr id="3088" name="Text Box 46"/>
          <p:cNvSpPr txBox="1">
            <a:spLocks noChangeArrowheads="1"/>
          </p:cNvSpPr>
          <p:nvPr/>
        </p:nvSpPr>
        <p:spPr bwMode="auto">
          <a:xfrm>
            <a:off x="3779838" y="4797425"/>
            <a:ext cx="31670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endParaRPr lang="ru-RU" sz="3600"/>
          </a:p>
        </p:txBody>
      </p:sp>
      <p:graphicFrame>
        <p:nvGraphicFramePr>
          <p:cNvPr id="7215" name="Object 47"/>
          <p:cNvGraphicFramePr>
            <a:graphicFrameLocks noChangeAspect="1"/>
          </p:cNvGraphicFramePr>
          <p:nvPr/>
        </p:nvGraphicFramePr>
        <p:xfrm>
          <a:off x="2124075" y="4797425"/>
          <a:ext cx="1152525" cy="1031875"/>
        </p:xfrm>
        <a:graphic>
          <a:graphicData uri="http://schemas.openxmlformats.org/presentationml/2006/ole">
            <p:oleObj spid="_x0000_s3083" name="Формула" r:id="rId12" imgW="241200" imgH="241200" progId="Equation.3">
              <p:embed/>
            </p:oleObj>
          </a:graphicData>
        </a:graphic>
      </p:graphicFrame>
      <p:sp>
        <p:nvSpPr>
          <p:cNvPr id="7221" name="Text Box 53"/>
          <p:cNvSpPr txBox="1">
            <a:spLocks noChangeArrowheads="1"/>
          </p:cNvSpPr>
          <p:nvPr/>
        </p:nvSpPr>
        <p:spPr bwMode="auto">
          <a:xfrm>
            <a:off x="1619250" y="3860800"/>
            <a:ext cx="5762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ru-RU" sz="36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222" name="Rectangle 54"/>
          <p:cNvSpPr>
            <a:spLocks noChangeArrowheads="1"/>
          </p:cNvSpPr>
          <p:nvPr/>
        </p:nvSpPr>
        <p:spPr bwMode="auto">
          <a:xfrm>
            <a:off x="1619250" y="5013325"/>
            <a:ext cx="4714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  <a:buFontTx/>
              <a:buChar char="•"/>
            </a:pPr>
            <a:r>
              <a:rPr lang="ru-RU" sz="36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223" name="Text Box 55"/>
          <p:cNvSpPr txBox="1">
            <a:spLocks noChangeArrowheads="1"/>
          </p:cNvSpPr>
          <p:nvPr/>
        </p:nvSpPr>
        <p:spPr bwMode="auto">
          <a:xfrm>
            <a:off x="3276600" y="5084763"/>
            <a:ext cx="49672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600"/>
              <a:t>-  </a:t>
            </a:r>
            <a:r>
              <a:rPr lang="ru-RU" sz="2400" b="1">
                <a:solidFill>
                  <a:srgbClr val="FF0000"/>
                </a:solidFill>
              </a:rPr>
              <a:t>В природе много.</a:t>
            </a:r>
            <a:endParaRPr lang="ru-RU" sz="3600" b="1">
              <a:solidFill>
                <a:srgbClr val="FF0000"/>
              </a:solidFill>
            </a:endParaRPr>
          </a:p>
        </p:txBody>
      </p:sp>
      <p:pic>
        <p:nvPicPr>
          <p:cNvPr id="7224" name="Picture 56" descr="Scenic 00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3860800"/>
            <a:ext cx="1692275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3" name="TextBox 23"/>
          <p:cNvSpPr txBox="1">
            <a:spLocks noChangeArrowheads="1"/>
          </p:cNvSpPr>
          <p:nvPr/>
        </p:nvSpPr>
        <p:spPr bwMode="auto">
          <a:xfrm>
            <a:off x="785813" y="428625"/>
            <a:ext cx="735806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000099"/>
                </a:solidFill>
              </a:rPr>
              <a:t>Анализ сырья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"/>
                                        <p:tgtEl>
                                          <p:spTgt spid="7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400" fill="hold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400" fill="hold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"/>
                                        <p:tgtEl>
                                          <p:spTgt spid="7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400" fill="hold"/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400" fill="hold"/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11" grpId="0"/>
      <p:bldP spid="72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 descr="CITY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3200400"/>
            <a:ext cx="6659562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1857375" y="285750"/>
            <a:ext cx="5883275" cy="1054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ru-RU" sz="3600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936625" y="2000250"/>
            <a:ext cx="7921625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>
                <a:solidFill>
                  <a:srgbClr val="FF0000"/>
                </a:solidFill>
              </a:rPr>
              <a:t>Термоядерный синтез –</a:t>
            </a:r>
            <a:r>
              <a:rPr lang="ru-RU" sz="3600"/>
              <a:t> </a:t>
            </a:r>
            <a:r>
              <a:rPr lang="ru-RU" sz="3600" b="1"/>
              <a:t>неисчерпаемый и экологически чистый источник энергии.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1258888" y="333375"/>
            <a:ext cx="7345362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8800"/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6372225" y="692150"/>
            <a:ext cx="25209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FF0000"/>
                </a:solidFill>
              </a:rPr>
              <a:t>(Управляемого термоядерного синтеза)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1116013" y="2492375"/>
            <a:ext cx="7272337" cy="164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0000"/>
                </a:solidFill>
              </a:rPr>
              <a:t>Проект</a:t>
            </a:r>
            <a:r>
              <a:rPr lang="ru-RU" sz="4400">
                <a:solidFill>
                  <a:srgbClr val="FF0000"/>
                </a:solidFill>
              </a:rPr>
              <a:t> </a:t>
            </a:r>
            <a:r>
              <a:rPr lang="ru-RU">
                <a:solidFill>
                  <a:srgbClr val="FF0000"/>
                </a:solidFill>
              </a:rPr>
              <a:t>Токамак </a:t>
            </a:r>
          </a:p>
          <a:p>
            <a:pPr>
              <a:spcBef>
                <a:spcPct val="50000"/>
              </a:spcBef>
            </a:pPr>
            <a:r>
              <a:rPr lang="ru-RU" sz="3200">
                <a:solidFill>
                  <a:srgbClr val="660033"/>
                </a:solidFill>
              </a:rPr>
              <a:t>(ток-камера-магнит)</a:t>
            </a:r>
          </a:p>
        </p:txBody>
      </p:sp>
      <p:sp>
        <p:nvSpPr>
          <p:cNvPr id="10245" name="Text Box 9"/>
          <p:cNvSpPr txBox="1">
            <a:spLocks noChangeArrowheads="1"/>
          </p:cNvSpPr>
          <p:nvPr/>
        </p:nvSpPr>
        <p:spPr bwMode="auto">
          <a:xfrm>
            <a:off x="900113" y="4941888"/>
            <a:ext cx="7632700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8800"/>
          </a:p>
        </p:txBody>
      </p:sp>
      <p:sp>
        <p:nvSpPr>
          <p:cNvPr id="10246" name="Line 11"/>
          <p:cNvSpPr>
            <a:spLocks noChangeShapeType="1"/>
          </p:cNvSpPr>
          <p:nvPr/>
        </p:nvSpPr>
        <p:spPr bwMode="auto">
          <a:xfrm flipV="1">
            <a:off x="2484438" y="2420938"/>
            <a:ext cx="4751387" cy="0"/>
          </a:xfrm>
          <a:prstGeom prst="line">
            <a:avLst/>
          </a:prstGeom>
          <a:noFill/>
          <a:ln w="57150">
            <a:solidFill>
              <a:srgbClr val="CC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>
            <a:off x="2484438" y="2420938"/>
            <a:ext cx="0" cy="2016125"/>
          </a:xfrm>
          <a:prstGeom prst="line">
            <a:avLst/>
          </a:prstGeom>
          <a:noFill/>
          <a:ln w="57150">
            <a:solidFill>
              <a:srgbClr val="CC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>
            <a:off x="2484438" y="4437063"/>
            <a:ext cx="4751387" cy="0"/>
          </a:xfrm>
          <a:prstGeom prst="line">
            <a:avLst/>
          </a:prstGeom>
          <a:noFill/>
          <a:ln w="57150">
            <a:solidFill>
              <a:srgbClr val="CC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>
            <a:off x="7235825" y="2420938"/>
            <a:ext cx="0" cy="2016125"/>
          </a:xfrm>
          <a:prstGeom prst="line">
            <a:avLst/>
          </a:prstGeom>
          <a:noFill/>
          <a:ln w="57150">
            <a:solidFill>
              <a:srgbClr val="CC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0250" name="Picture 17" descr="HM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0700" y="1773238"/>
            <a:ext cx="1879600" cy="5084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1857375" y="4868863"/>
            <a:ext cx="67468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 </a:t>
            </a:r>
            <a:r>
              <a:rPr lang="ru-RU" sz="2400">
                <a:solidFill>
                  <a:srgbClr val="000099"/>
                </a:solidFill>
              </a:rPr>
              <a:t>При больших температурах (порядка сотен млн. градусов) удержать плазму внутри установки на протяжении 0,1 – 1 с.</a:t>
            </a:r>
          </a:p>
        </p:txBody>
      </p:sp>
      <p:sp>
        <p:nvSpPr>
          <p:cNvPr id="10252" name="TextBox 12"/>
          <p:cNvSpPr txBox="1">
            <a:spLocks noChangeArrowheads="1"/>
          </p:cNvSpPr>
          <p:nvPr/>
        </p:nvSpPr>
        <p:spPr bwMode="auto">
          <a:xfrm>
            <a:off x="1214438" y="642938"/>
            <a:ext cx="500062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000099"/>
                </a:solidFill>
              </a:rPr>
              <a:t>Проблема УТС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/>
      <p:bldP spid="20488" grpId="0"/>
      <p:bldP spid="20492" grpId="0" animBg="1"/>
      <p:bldP spid="20493" grpId="0" animBg="1"/>
      <p:bldP spid="20494" grpId="0" animBg="1"/>
      <p:bldP spid="2049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val 8"/>
          <p:cNvSpPr>
            <a:spLocks noChangeArrowheads="1"/>
          </p:cNvSpPr>
          <p:nvPr/>
        </p:nvSpPr>
        <p:spPr bwMode="auto">
          <a:xfrm>
            <a:off x="2195513" y="3860800"/>
            <a:ext cx="3889375" cy="1873250"/>
          </a:xfrm>
          <a:prstGeom prst="ellipse">
            <a:avLst/>
          </a:prstGeom>
          <a:solidFill>
            <a:schemeClr val="accent1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7" name="Oval 9"/>
          <p:cNvSpPr>
            <a:spLocks noChangeArrowheads="1"/>
          </p:cNvSpPr>
          <p:nvPr/>
        </p:nvSpPr>
        <p:spPr bwMode="auto">
          <a:xfrm>
            <a:off x="3059113" y="4508500"/>
            <a:ext cx="792162" cy="576263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8" name="Rectangle 10"/>
          <p:cNvSpPr>
            <a:spLocks noChangeArrowheads="1"/>
          </p:cNvSpPr>
          <p:nvPr/>
        </p:nvSpPr>
        <p:spPr bwMode="auto">
          <a:xfrm>
            <a:off x="4500563" y="4365625"/>
            <a:ext cx="647700" cy="792163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9" name="Line 12"/>
          <p:cNvSpPr>
            <a:spLocks noChangeShapeType="1"/>
          </p:cNvSpPr>
          <p:nvPr/>
        </p:nvSpPr>
        <p:spPr bwMode="auto">
          <a:xfrm flipV="1">
            <a:off x="5867400" y="3933825"/>
            <a:ext cx="1225550" cy="3587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0" name="Line 13"/>
          <p:cNvSpPr>
            <a:spLocks noChangeShapeType="1"/>
          </p:cNvSpPr>
          <p:nvPr/>
        </p:nvSpPr>
        <p:spPr bwMode="auto">
          <a:xfrm>
            <a:off x="7092950" y="3933825"/>
            <a:ext cx="0" cy="16557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1" name="Line 14"/>
          <p:cNvSpPr>
            <a:spLocks noChangeShapeType="1"/>
          </p:cNvSpPr>
          <p:nvPr/>
        </p:nvSpPr>
        <p:spPr bwMode="auto">
          <a:xfrm>
            <a:off x="5940425" y="5157788"/>
            <a:ext cx="1152525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2" name="Text Box 20"/>
          <p:cNvSpPr txBox="1">
            <a:spLocks noChangeArrowheads="1"/>
          </p:cNvSpPr>
          <p:nvPr/>
        </p:nvSpPr>
        <p:spPr bwMode="auto">
          <a:xfrm>
            <a:off x="7812088" y="4797425"/>
            <a:ext cx="8636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8800"/>
          </a:p>
        </p:txBody>
      </p:sp>
      <p:sp>
        <p:nvSpPr>
          <p:cNvPr id="11273" name="Text Box 21"/>
          <p:cNvSpPr txBox="1">
            <a:spLocks noChangeArrowheads="1"/>
          </p:cNvSpPr>
          <p:nvPr/>
        </p:nvSpPr>
        <p:spPr bwMode="auto">
          <a:xfrm>
            <a:off x="2987675" y="4581525"/>
            <a:ext cx="936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LiD</a:t>
            </a:r>
            <a:endParaRPr lang="ru-RU" sz="2000">
              <a:solidFill>
                <a:srgbClr val="FF0000"/>
              </a:solidFill>
            </a:endParaRPr>
          </a:p>
        </p:txBody>
      </p:sp>
      <p:sp>
        <p:nvSpPr>
          <p:cNvPr id="11274" name="Text Box 22"/>
          <p:cNvSpPr txBox="1">
            <a:spLocks noChangeArrowheads="1"/>
          </p:cNvSpPr>
          <p:nvPr/>
        </p:nvSpPr>
        <p:spPr bwMode="auto">
          <a:xfrm>
            <a:off x="4284663" y="4508500"/>
            <a:ext cx="1008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A</a:t>
            </a:r>
            <a:endParaRPr lang="ru-RU" sz="2400">
              <a:solidFill>
                <a:srgbClr val="FF0000"/>
              </a:solidFill>
            </a:endParaRPr>
          </a:p>
        </p:txBody>
      </p:sp>
      <p:sp>
        <p:nvSpPr>
          <p:cNvPr id="11275" name="Line 23"/>
          <p:cNvSpPr>
            <a:spLocks noChangeShapeType="1"/>
          </p:cNvSpPr>
          <p:nvPr/>
        </p:nvSpPr>
        <p:spPr bwMode="auto">
          <a:xfrm>
            <a:off x="4932363" y="5157788"/>
            <a:ext cx="1152525" cy="10080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6" name="Line 24"/>
          <p:cNvSpPr>
            <a:spLocks noChangeShapeType="1"/>
          </p:cNvSpPr>
          <p:nvPr/>
        </p:nvSpPr>
        <p:spPr bwMode="auto">
          <a:xfrm flipH="1">
            <a:off x="2411413" y="5013325"/>
            <a:ext cx="792162" cy="10795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7" name="Text Box 25"/>
          <p:cNvSpPr txBox="1">
            <a:spLocks noChangeArrowheads="1"/>
          </p:cNvSpPr>
          <p:nvPr/>
        </p:nvSpPr>
        <p:spPr bwMode="auto">
          <a:xfrm>
            <a:off x="1835150" y="6021388"/>
            <a:ext cx="1008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2</a:t>
            </a:r>
            <a:endParaRPr lang="ru-RU" sz="2400">
              <a:solidFill>
                <a:srgbClr val="FF0000"/>
              </a:solidFill>
            </a:endParaRPr>
          </a:p>
        </p:txBody>
      </p:sp>
      <p:sp>
        <p:nvSpPr>
          <p:cNvPr id="11278" name="Text Box 26"/>
          <p:cNvSpPr txBox="1">
            <a:spLocks noChangeArrowheads="1"/>
          </p:cNvSpPr>
          <p:nvPr/>
        </p:nvSpPr>
        <p:spPr bwMode="auto">
          <a:xfrm>
            <a:off x="5724525" y="6092825"/>
            <a:ext cx="1008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1</a:t>
            </a:r>
            <a:endParaRPr lang="ru-RU" sz="2400">
              <a:solidFill>
                <a:srgbClr val="FF0000"/>
              </a:solidFill>
            </a:endParaRPr>
          </a:p>
        </p:txBody>
      </p:sp>
      <p:sp>
        <p:nvSpPr>
          <p:cNvPr id="11279" name="TextBox 16"/>
          <p:cNvSpPr txBox="1">
            <a:spLocks noChangeArrowheads="1"/>
          </p:cNvSpPr>
          <p:nvPr/>
        </p:nvSpPr>
        <p:spPr bwMode="auto">
          <a:xfrm>
            <a:off x="0" y="285750"/>
            <a:ext cx="9144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000099"/>
                </a:solidFill>
              </a:rPr>
              <a:t>Неуправляемая реакция синтеза</a:t>
            </a:r>
          </a:p>
        </p:txBody>
      </p:sp>
      <p:sp>
        <p:nvSpPr>
          <p:cNvPr id="11280" name="TextBox 17"/>
          <p:cNvSpPr txBox="1">
            <a:spLocks noChangeArrowheads="1"/>
          </p:cNvSpPr>
          <p:nvPr/>
        </p:nvSpPr>
        <p:spPr bwMode="auto">
          <a:xfrm>
            <a:off x="714375" y="1928813"/>
            <a:ext cx="8001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/>
              <a:t>В водородной (термоядерной) бомбе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5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5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985</TotalTime>
  <Words>336</Words>
  <Application>Microsoft Office PowerPoint</Application>
  <PresentationFormat>Экран (4:3)</PresentationFormat>
  <Paragraphs>65</Paragraphs>
  <Slides>14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Оформление по умолчанию</vt:lpstr>
      <vt:lpstr>Microsoft Equation 3.0</vt:lpstr>
      <vt:lpstr>Диаграмма Microsoft Office Excel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Литература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13</dc:creator>
  <cp:lastModifiedBy>User</cp:lastModifiedBy>
  <cp:revision>58</cp:revision>
  <dcterms:created xsi:type="dcterms:W3CDTF">2005-04-15T12:09:32Z</dcterms:created>
  <dcterms:modified xsi:type="dcterms:W3CDTF">2010-04-23T10:30:28Z</dcterms:modified>
</cp:coreProperties>
</file>