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image" Target="../media/image2.jpeg"/><Relationship Id="rId21" Type="http://schemas.openxmlformats.org/officeDocument/2006/relationships/image" Target="../media/image20.gif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openxmlformats.org/officeDocument/2006/relationships/image" Target="../media/image1.jpeg"/><Relationship Id="rId16" Type="http://schemas.openxmlformats.org/officeDocument/2006/relationships/image" Target="../media/image15.gif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19" Type="http://schemas.openxmlformats.org/officeDocument/2006/relationships/image" Target="../media/image18.gif"/><Relationship Id="rId4" Type="http://schemas.openxmlformats.org/officeDocument/2006/relationships/image" Target="../media/image3.jpeg"/><Relationship Id="rId9" Type="http://schemas.openxmlformats.org/officeDocument/2006/relationships/image" Target="../media/image8.gif"/><Relationship Id="rId1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3.jpe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6.jpeg"/><Relationship Id="rId9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58.gif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gi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wmf"/><Relationship Id="rId4" Type="http://schemas.openxmlformats.org/officeDocument/2006/relationships/image" Target="../media/image2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0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00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Рисунки\картинки\flowers\bluflw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929198"/>
            <a:ext cx="1928802" cy="1928802"/>
          </a:xfrm>
          <a:prstGeom prst="rect">
            <a:avLst/>
          </a:prstGeom>
          <a:noFill/>
        </p:spPr>
      </p:pic>
      <p:pic>
        <p:nvPicPr>
          <p:cNvPr id="1027" name="Picture 3" descr="E:\Рисунки\картинки\flowers\DAFO02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5177778"/>
            <a:ext cx="1500198" cy="1680222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flowers\ROSE17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4988015"/>
            <a:ext cx="2119316" cy="1869985"/>
          </a:xfrm>
          <a:prstGeom prst="rect">
            <a:avLst/>
          </a:prstGeom>
          <a:noFill/>
        </p:spPr>
      </p:pic>
      <p:pic>
        <p:nvPicPr>
          <p:cNvPr id="1029" name="Picture 5" descr="E:\Рисунки\картинки\flowers\TULIP1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15272" y="4572008"/>
            <a:ext cx="785818" cy="1997842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flowers\DAISIES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1875" y="2357430"/>
            <a:ext cx="1762125" cy="1905000"/>
          </a:xfrm>
          <a:prstGeom prst="rect">
            <a:avLst/>
          </a:prstGeom>
          <a:noFill/>
        </p:spPr>
      </p:pic>
      <p:pic>
        <p:nvPicPr>
          <p:cNvPr id="1031" name="Picture 7" descr="E:\Рисунки\картинки\flowers\FLOW21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8860" y="3714752"/>
            <a:ext cx="1876761" cy="2214578"/>
          </a:xfrm>
          <a:prstGeom prst="rect">
            <a:avLst/>
          </a:prstGeom>
          <a:noFill/>
        </p:spPr>
      </p:pic>
      <p:pic>
        <p:nvPicPr>
          <p:cNvPr id="1032" name="Picture 8" descr="E:\Рисунки\картинки\flowers\FLOW19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28860" y="4143380"/>
            <a:ext cx="928694" cy="928694"/>
          </a:xfrm>
          <a:prstGeom prst="rect">
            <a:avLst/>
          </a:prstGeom>
          <a:noFill/>
        </p:spPr>
      </p:pic>
      <p:pic>
        <p:nvPicPr>
          <p:cNvPr id="1034" name="Picture 10" descr="E:\Рисунки\картинки\flowers\GLAD01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14876" y="3286124"/>
            <a:ext cx="1362080" cy="3004588"/>
          </a:xfrm>
          <a:prstGeom prst="rect">
            <a:avLst/>
          </a:prstGeom>
          <a:noFill/>
        </p:spPr>
      </p:pic>
      <p:pic>
        <p:nvPicPr>
          <p:cNvPr id="1035" name="Picture 11" descr="E:\Рисунки\картинки\flowers\PANSY8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929067"/>
            <a:ext cx="1571604" cy="2104826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bees\7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19223661">
            <a:off x="47942" y="1619587"/>
            <a:ext cx="1285883" cy="1285883"/>
          </a:xfrm>
          <a:prstGeom prst="rect">
            <a:avLst/>
          </a:prstGeom>
          <a:noFill/>
        </p:spPr>
      </p:pic>
      <p:pic>
        <p:nvPicPr>
          <p:cNvPr id="1037" name="Picture 13" descr="E:\Рисунки\картинки\bees\10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3881099">
            <a:off x="7214069" y="213178"/>
            <a:ext cx="1285883" cy="1285883"/>
          </a:xfrm>
          <a:prstGeom prst="rect">
            <a:avLst/>
          </a:prstGeom>
          <a:noFill/>
        </p:spPr>
      </p:pic>
      <p:pic>
        <p:nvPicPr>
          <p:cNvPr id="1040" name="Picture 16" descr="C:\Documents and Settings\Admin\Рабочий стол\все\=Анимашки=\029.gif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4348" y="214290"/>
            <a:ext cx="1285878" cy="1000127"/>
          </a:xfrm>
          <a:prstGeom prst="rect">
            <a:avLst/>
          </a:prstGeom>
          <a:noFill/>
        </p:spPr>
      </p:pic>
      <p:pic>
        <p:nvPicPr>
          <p:cNvPr id="1041" name="Picture 17" descr="E:\Рисунки\картинки\animals\BUG03.GIF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143240" y="1571612"/>
            <a:ext cx="1745844" cy="947744"/>
          </a:xfrm>
          <a:prstGeom prst="rect">
            <a:avLst/>
          </a:prstGeom>
          <a:noFill/>
        </p:spPr>
      </p:pic>
      <p:pic>
        <p:nvPicPr>
          <p:cNvPr id="1042" name="Picture 18" descr="E:\Рисунки\картинки\animals\BUG04.GI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357818" y="2143116"/>
            <a:ext cx="942980" cy="942980"/>
          </a:xfrm>
          <a:prstGeom prst="rect">
            <a:avLst/>
          </a:prstGeom>
          <a:noFill/>
        </p:spPr>
      </p:pic>
      <p:pic>
        <p:nvPicPr>
          <p:cNvPr id="1043" name="Picture 19" descr="E:\Рисунки\картинки\animals\BUG11.GIF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 rot="18282122">
            <a:off x="4251383" y="36550"/>
            <a:ext cx="1646898" cy="164689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57158" y="4143380"/>
            <a:ext cx="714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5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8794" y="5500702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</a:rPr>
              <a:t>31</a:t>
            </a:r>
            <a:endParaRPr lang="ru-RU" sz="6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744" y="5429264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63</a:t>
            </a:r>
            <a:endParaRPr lang="ru-RU" sz="5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928926" y="3929066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6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0628" y="4572008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40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00826" y="5750004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32</a:t>
            </a:r>
            <a:endParaRPr lang="ru-RU" sz="6600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15272" y="5000636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19</a:t>
            </a:r>
            <a:endParaRPr lang="ru-RU" sz="66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01024" y="2786058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8</a:t>
            </a:r>
            <a:endParaRPr lang="ru-RU" sz="6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857356" y="428604"/>
            <a:ext cx="1867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(17+4)*3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86380" y="1714488"/>
            <a:ext cx="1635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6*6-17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1538" y="1643050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36:12+28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57554" y="2357430"/>
            <a:ext cx="2170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40 : (2+6)</a:t>
            </a:r>
            <a:endParaRPr lang="ru-RU" sz="4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214942" y="214290"/>
            <a:ext cx="1473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8+9*8</a:t>
            </a:r>
            <a:endParaRPr lang="ru-RU" sz="4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929454" y="1142984"/>
            <a:ext cx="247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64 </a:t>
            </a:r>
            <a:r>
              <a:rPr lang="ru-RU" sz="4000" b="1" dirty="0" smtClean="0">
                <a:sym typeface="Wingdings" pitchFamily="2" charset="2"/>
              </a:rPr>
              <a:t>:(20-12)</a:t>
            </a:r>
            <a:endParaRPr lang="ru-RU" sz="4000" b="1" dirty="0"/>
          </a:p>
        </p:txBody>
      </p:sp>
      <p:pic>
        <p:nvPicPr>
          <p:cNvPr id="37" name="Рисунок 36" descr="B3.GI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8662" y="2428868"/>
            <a:ext cx="1223970" cy="122397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785918" y="3071810"/>
            <a:ext cx="2012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45-15 : 3</a:t>
            </a:r>
            <a:endParaRPr lang="ru-RU" sz="4000" b="1" dirty="0"/>
          </a:p>
        </p:txBody>
      </p:sp>
      <p:pic>
        <p:nvPicPr>
          <p:cNvPr id="39" name="Рисунок 38" descr="LADYSLIP.GIF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86446" y="3143248"/>
            <a:ext cx="1657350" cy="200977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429388" y="3929066"/>
            <a:ext cx="1043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80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5723E-6 C 0.14062 0.31768 0.28142 0.6356 0.33576 0.76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" y="3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763 C 0.01458 0.15561 0.01823 0.30359 0.01962 0.36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62428E-7 C 0.07656 0.19468 0.15312 0.38936 0.1842 0.46728 " pathEditMode="relative" ptsTypes="aA">
                                      <p:cBhvr>
                                        <p:cTn id="2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4624E-6 C 0.11198 0.14428 0.22396 0.28856 0.2684 0.34567 " pathEditMode="relative" ptsTypes="aA">
                                      <p:cBhvr>
                                        <p:cTn id="3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3.69942E-6 C -0.00157 0.07399 -0.00296 0.14798 -0.04567 0.17757 C -0.08838 0.20717 -0.20192 0.14844 -0.25626 0.17757 C -0.3106 0.2067 -0.35244 0.3237 -0.37206 0.35283 " pathEditMode="relative" ptsTypes="aaaA">
                                      <p:cBhvr>
                                        <p:cTn id="46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3.2948E-6 C -0.07274 0.11514 -0.12969 0.23121 -0.09566 0.30913 C -0.06163 0.38728 0.14167 0.44185 0.18924 0.46867 " pathEditMode="relative" rAng="0" ptsTypes="aaA">
                                      <p:cBhvr>
                                        <p:cTn id="56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4624E-7 C 0.17327 0.06706 0.34653 0.13434 0.4158 0.16116 " pathEditMode="relative" ptsTypes="aA">
                                      <p:cBhvr>
                                        <p:cTn id="6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4" grpId="1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8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6" descr="E:\Рисунки\картинки\assorted gifs\rat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714752"/>
            <a:ext cx="2538420" cy="250545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928670"/>
            <a:ext cx="8429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167 – </a:t>
            </a:r>
            <a:r>
              <a:rPr lang="ru-RU" sz="3200" b="1" dirty="0" err="1" smtClean="0">
                <a:solidFill>
                  <a:srgbClr val="FF0000"/>
                </a:solidFill>
              </a:rPr>
              <a:t>х</a:t>
            </a:r>
            <a:r>
              <a:rPr lang="ru-RU" sz="3200" b="1" dirty="0" smtClean="0">
                <a:solidFill>
                  <a:srgbClr val="FF0000"/>
                </a:solidFill>
              </a:rPr>
              <a:t> = 158       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                         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                                  у * 9 = 63                                 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                                                   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                                                      10 : у  =   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1571612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Х=9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86182" y="2428868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У = 7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29388" y="3500438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У = 5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57554" y="571480"/>
            <a:ext cx="2364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Силачи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0" name="Picture 2" descr="E:\Рисунки\картинки\animals\BEAR0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4572008"/>
            <a:ext cx="2208720" cy="1796426"/>
          </a:xfrm>
          <a:prstGeom prst="rect">
            <a:avLst/>
          </a:prstGeom>
          <a:noFill/>
        </p:spPr>
      </p:pic>
      <p:pic>
        <p:nvPicPr>
          <p:cNvPr id="2051" name="Picture 3" descr="E:\Рисунки\картинки\animals\REINDE~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143380"/>
            <a:ext cx="2305064" cy="1944898"/>
          </a:xfrm>
          <a:prstGeom prst="rect">
            <a:avLst/>
          </a:prstGeom>
          <a:noFill/>
        </p:spPr>
      </p:pic>
      <p:pic>
        <p:nvPicPr>
          <p:cNvPr id="2052" name="Picture 4" descr="E:\Рисунки\картинки\animals\bunny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786578" y="3985980"/>
            <a:ext cx="1500198" cy="2449501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6215074" y="1928802"/>
            <a:ext cx="3214710" cy="2286016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Сумма чисел 14 и 11 уменьшится в 5 раз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29454" y="3571876"/>
            <a:ext cx="1436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(14+11):5 = 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58214" y="34290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0" y="1571612"/>
            <a:ext cx="3500430" cy="285752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Разность чисел 31 и 22 увеличиться в 7 раз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5786" y="3500438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(31-22)*7 =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14546" y="350043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63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714744" y="1643050"/>
            <a:ext cx="2428892" cy="2571768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Произведение чисел 8 и 7 уменьшится на 18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71934" y="3500438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(8 * 7)-18=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72132" y="350043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38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53" name="Picture 5" descr="E:\Рисунки\картинки\для Светы\16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9" y="3643314"/>
            <a:ext cx="3286148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5 0.17176 C -0.01024 0.09861 -0.00555 0.02569 -0.00364 -0.003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9" grpId="0"/>
      <p:bldP spid="10" grpId="0" animBg="1"/>
      <p:bldP spid="10" grpId="1" animBg="1"/>
      <p:bldP spid="11" grpId="0"/>
      <p:bldP spid="12" grpId="0"/>
      <p:bldP spid="13" grpId="0" build="allAtOnce" animBg="1"/>
      <p:bldP spid="13" grpId="1" build="allAtOnce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6050" y="500042"/>
            <a:ext cx="3906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Сбор грибов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 descr="E:\Рисунки\картинки\Зверье\Дикие\REDFOX.JPG"/>
          <p:cNvPicPr>
            <a:picLocks noChangeAspect="1" noChangeArrowheads="1"/>
          </p:cNvPicPr>
          <p:nvPr/>
        </p:nvPicPr>
        <p:blipFill>
          <a:blip r:embed="rId4"/>
          <a:srcRect l="19124" t="11524" r="25747" b="19334"/>
          <a:stretch>
            <a:fillRect/>
          </a:stretch>
        </p:blipFill>
        <p:spPr bwMode="auto">
          <a:xfrm>
            <a:off x="500034" y="3357538"/>
            <a:ext cx="3500462" cy="3500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85918" y="3643314"/>
            <a:ext cx="857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</a:rPr>
              <a:t>:</a:t>
            </a:r>
            <a:endParaRPr lang="ru-RU" sz="8000" b="1" dirty="0">
              <a:solidFill>
                <a:schemeClr val="bg1"/>
              </a:solidFill>
            </a:endParaRP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143636" y="3286124"/>
          <a:ext cx="1954213" cy="3327400"/>
        </p:xfrm>
        <a:graphic>
          <a:graphicData uri="http://schemas.openxmlformats.org/presentationml/2006/ole">
            <p:oleObj spid="_x0000_s3077" name="CorelDRAW" r:id="rId5" imgW="1656588" imgH="2823362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 rot="21344248">
            <a:off x="6843332" y="4326563"/>
            <a:ext cx="1143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bg1"/>
                </a:solidFill>
              </a:rPr>
              <a:t>*</a:t>
            </a:r>
            <a:endParaRPr lang="ru-RU" sz="9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1" descr="ebajicmklyf9wjpejzx7iygh0sun9ri7_2"/>
          <p:cNvPicPr>
            <a:picLocks noChangeAspect="1" noChangeArrowheads="1"/>
          </p:cNvPicPr>
          <p:nvPr/>
        </p:nvPicPr>
        <p:blipFill>
          <a:blip r:embed="rId3"/>
          <a:srcRect l="35310" r="9976"/>
          <a:stretch>
            <a:fillRect/>
          </a:stretch>
        </p:blipFill>
        <p:spPr bwMode="auto">
          <a:xfrm>
            <a:off x="6715140" y="4357694"/>
            <a:ext cx="1714512" cy="2311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2" descr="32"/>
          <p:cNvPicPr>
            <a:picLocks noChangeAspect="1" noChangeArrowheads="1"/>
          </p:cNvPicPr>
          <p:nvPr/>
        </p:nvPicPr>
        <p:blipFill>
          <a:blip r:embed="rId4"/>
          <a:srcRect l="19449" t="33708" r="25990" b="30562"/>
          <a:stretch>
            <a:fillRect/>
          </a:stretch>
        </p:blipFill>
        <p:spPr bwMode="auto">
          <a:xfrm>
            <a:off x="-1" y="4857760"/>
            <a:ext cx="1648705" cy="1654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5857892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63 ? 7 = 9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>
            <a:lum contrast="-10000"/>
          </a:blip>
          <a:srcRect l="18167" t="26197" r="47568" b="51034"/>
          <a:stretch>
            <a:fillRect/>
          </a:stretch>
        </p:blipFill>
        <p:spPr bwMode="auto">
          <a:xfrm rot="5104866">
            <a:off x="1788302" y="5008382"/>
            <a:ext cx="2010124" cy="1562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E0"/>
              </a:clrFrom>
              <a:clrTo>
                <a:srgbClr val="FCFCE0">
                  <a:alpha val="0"/>
                </a:srgbClr>
              </a:clrTo>
            </a:clrChange>
            <a:lum bright="-10000"/>
          </a:blip>
          <a:srcRect l="52514" t="52455" r="9187" b="16763"/>
          <a:stretch>
            <a:fillRect/>
          </a:stretch>
        </p:blipFill>
        <p:spPr bwMode="auto">
          <a:xfrm rot="5104866">
            <a:off x="4093002" y="4932390"/>
            <a:ext cx="1753408" cy="1938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7" cstate="print">
            <a:lum contrast="-10000"/>
          </a:blip>
          <a:srcRect l="22173" t="18888" r="47808" b="45393"/>
          <a:stretch>
            <a:fillRect/>
          </a:stretch>
        </p:blipFill>
        <p:spPr bwMode="auto">
          <a:xfrm rot="5400000">
            <a:off x="7166498" y="2334700"/>
            <a:ext cx="1643075" cy="2688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 l="40935" t="52375" r="12672" b="11906"/>
          <a:stretch>
            <a:fillRect/>
          </a:stretch>
        </p:blipFill>
        <p:spPr bwMode="auto">
          <a:xfrm rot="5400000">
            <a:off x="4417217" y="2726527"/>
            <a:ext cx="2024077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9" cstate="print"/>
          <a:srcRect l="20013" t="19935" r="30855" b="61084"/>
          <a:stretch>
            <a:fillRect/>
          </a:stretch>
        </p:blipFill>
        <p:spPr bwMode="auto">
          <a:xfrm rot="5400000">
            <a:off x="2021091" y="2408009"/>
            <a:ext cx="2654414" cy="1410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/>
          <a:srcRect l="52079" t="58157" r="9694" b="13709"/>
          <a:stretch>
            <a:fillRect/>
          </a:stretch>
        </p:blipFill>
        <p:spPr bwMode="auto">
          <a:xfrm rot="5400000">
            <a:off x="438778" y="3204504"/>
            <a:ext cx="1674234" cy="1694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714348" y="5643578"/>
            <a:ext cx="37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: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9124" y="4000504"/>
            <a:ext cx="1588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15 ? 5 = 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7752" y="3786190"/>
            <a:ext cx="37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: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16" y="5643578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18 ? 3 = 6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58082" y="5429264"/>
            <a:ext cx="37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: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43372" y="6273225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6 ? 8 = 48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9124" y="6143644"/>
            <a:ext cx="37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*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7934" y="3929066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8 ? 8 = 64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43834" y="3857628"/>
            <a:ext cx="37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*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57422" y="3429000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4 ? 7 = 28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1736" y="3357562"/>
            <a:ext cx="375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*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357694"/>
            <a:ext cx="199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63 ? 7 = 56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28794" y="6273225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8 ? 8 = 16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9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6050" y="500042"/>
            <a:ext cx="3906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Сбор грибов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 descr="E:\Рисунки\картинки\Зверье\Дикие\REDFOX.JPG"/>
          <p:cNvPicPr>
            <a:picLocks noChangeAspect="1" noChangeArrowheads="1"/>
          </p:cNvPicPr>
          <p:nvPr/>
        </p:nvPicPr>
        <p:blipFill>
          <a:blip r:embed="rId4"/>
          <a:srcRect l="19124" t="11524" r="25747" b="19334"/>
          <a:stretch>
            <a:fillRect/>
          </a:stretch>
        </p:blipFill>
        <p:spPr bwMode="auto">
          <a:xfrm>
            <a:off x="500034" y="3357538"/>
            <a:ext cx="3500462" cy="3500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643702" y="3214686"/>
          <a:ext cx="1954213" cy="3327400"/>
        </p:xfrm>
        <a:graphic>
          <a:graphicData uri="http://schemas.openxmlformats.org/presentationml/2006/ole">
            <p:oleObj spid="_x0000_s28674" name="CorelDRAW" r:id="rId5" imgW="1656588" imgH="2823362" progId="">
              <p:embed/>
            </p:oleObj>
          </a:graphicData>
        </a:graphic>
      </p:graphicFrame>
      <p:pic>
        <p:nvPicPr>
          <p:cNvPr id="10" name="Рисунок 9" descr="BASKET1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44" y="4786322"/>
            <a:ext cx="1176455" cy="1714512"/>
          </a:xfrm>
          <a:prstGeom prst="rect">
            <a:avLst/>
          </a:prstGeom>
        </p:spPr>
      </p:pic>
      <p:pic>
        <p:nvPicPr>
          <p:cNvPr id="11" name="Рисунок 10" descr="MUSHRM1.WM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2" y="5143512"/>
            <a:ext cx="1719406" cy="10957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MUSHRM2.WM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570" y="5357826"/>
            <a:ext cx="1288359" cy="787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MUSHRM1.WM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942" y="5286388"/>
            <a:ext cx="1719406" cy="1133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BASKET1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8" y="4857760"/>
            <a:ext cx="1176455" cy="171451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786182" y="3929066"/>
            <a:ext cx="9245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ru-RU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15008" y="4143380"/>
            <a:ext cx="9245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ru-RU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Picture 5" descr="E:\Рисунки\картинки\для Светы\16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43504" y="3571876"/>
            <a:ext cx="4247215" cy="3500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17522 C -0.0066 0.10208 -0.00191 0.02916 4.44444E-6 -7.03704E-6 " pathEditMode="relative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2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pic>
        <p:nvPicPr>
          <p:cNvPr id="4" name="Picture 6" descr="E:\Рисунки\картинки\assorted gifs\rat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00034" y="3714752"/>
            <a:ext cx="2890868" cy="2505453"/>
          </a:xfrm>
          <a:prstGeom prst="rect">
            <a:avLst/>
          </a:prstGeom>
          <a:noFill/>
        </p:spPr>
      </p:pic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4572000" y="2071678"/>
          <a:ext cx="1714526" cy="3327400"/>
        </p:xfrm>
        <a:graphic>
          <a:graphicData uri="http://schemas.openxmlformats.org/presentationml/2006/ole">
            <p:oleObj spid="_x0000_s29698" name="CorelDRAW" r:id="rId5" imgW="1656588" imgH="2823362" progId="">
              <p:embed/>
            </p:oleObj>
          </a:graphicData>
        </a:graphic>
      </p:graphicFrame>
      <p:pic>
        <p:nvPicPr>
          <p:cNvPr id="7" name="Picture 16" descr="C:\Documents and Settings\Admin\Рабочий стол\все\=Анимашки=\02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00034" y="2214554"/>
            <a:ext cx="1714518" cy="1000127"/>
          </a:xfrm>
          <a:prstGeom prst="rect">
            <a:avLst/>
          </a:prstGeom>
          <a:noFill/>
        </p:spPr>
      </p:pic>
      <p:pic>
        <p:nvPicPr>
          <p:cNvPr id="8" name="Picture 2" descr="E:\Рисунки\картинки\Зверье\Дикие\REDFOX.JPG"/>
          <p:cNvPicPr>
            <a:picLocks noChangeAspect="1" noChangeArrowheads="1"/>
          </p:cNvPicPr>
          <p:nvPr/>
        </p:nvPicPr>
        <p:blipFill>
          <a:blip r:embed="rId7"/>
          <a:srcRect l="19124" t="11524" r="25747" b="19334"/>
          <a:stretch>
            <a:fillRect/>
          </a:stretch>
        </p:blipFill>
        <p:spPr bwMode="auto">
          <a:xfrm>
            <a:off x="2500298" y="4429108"/>
            <a:ext cx="2428892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E:\Рисунки\картинки\animals\bunny1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2857488" y="2000240"/>
            <a:ext cx="1360046" cy="222066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43042" y="357166"/>
            <a:ext cx="52988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внимание!!!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4000504"/>
            <a:ext cx="2643203" cy="2643203"/>
          </a:xfrm>
          <a:prstGeom prst="rect">
            <a:avLst/>
          </a:prstGeom>
        </p:spPr>
      </p:pic>
      <p:pic>
        <p:nvPicPr>
          <p:cNvPr id="6" name="Picture 33" descr="CRTN0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13006" y="4071942"/>
            <a:ext cx="1969066" cy="2044705"/>
          </a:xfrm>
          <a:prstGeom prst="rect">
            <a:avLst/>
          </a:prstGeom>
          <a:noFill/>
        </p:spPr>
      </p:pic>
      <p:pic>
        <p:nvPicPr>
          <p:cNvPr id="7" name="Picture 20" descr="CRTN07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668" y="4214818"/>
            <a:ext cx="1444208" cy="229553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0232" y="4714884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=</a:t>
            </a:r>
            <a:endParaRPr lang="ru-RU" sz="9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00562" y="4357694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&lt;</a:t>
            </a:r>
            <a:endParaRPr lang="ru-RU" sz="9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15206" y="4786322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&gt;</a:t>
            </a:r>
            <a:endParaRPr lang="ru-RU" sz="9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00100" y="357166"/>
            <a:ext cx="72485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38100">
                  <a:solidFill>
                    <a:schemeClr val="tx2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первым прибежит?</a:t>
            </a:r>
            <a:endParaRPr lang="ru-RU" sz="5400" b="1" cap="none" spc="0" dirty="0">
              <a:ln w="38100">
                <a:solidFill>
                  <a:schemeClr val="tx2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972 -0.39006 C 0.68229 -0.3711 0.60504 -0.35214 0.5316 -0.32717 C 0.45816 -0.3022 0.3941 -0.25503 0.31927 -0.24069 C 0.24445 -0.22636 0.13577 -0.28092 0.08247 -0.24069 C 0.02917 -0.20046 0.01406 -0.04 -2.22222E-6 -9.82659E-7 " pathEditMode="relative" ptsTypes="aaa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059 -0.28278 C 0.43646 -0.2881 0.36233 -0.29318 0.30365 -0.28509 C 0.24497 -0.277 0.20851 -0.28116 0.15799 -0.23376 C 0.10747 -0.18636 0.02639 -0.03746 -4.44444E-6 4.39306E-6 " pathEditMode="relative" ptsTypes="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05 -0.25943 C 0.06528 -0.24833 -0.04149 -0.23723 -0.07014 -0.194 C -0.09879 -0.15076 -0.01198 -0.03192 -1.38889E-6 -6.01156E-6 " pathEditMode="relative" ptsTypes="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14612" y="642918"/>
            <a:ext cx="4000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Сравнить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0166" y="1714488"/>
            <a:ext cx="678044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99 дм                    1 м 10дм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5 ч                          300 мин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2400 </a:t>
            </a:r>
            <a:r>
              <a:rPr lang="ru-RU" sz="4400" b="1" dirty="0" err="1" smtClean="0">
                <a:solidFill>
                  <a:srgbClr val="FF0000"/>
                </a:solidFill>
              </a:rPr>
              <a:t>гр</a:t>
            </a:r>
            <a:r>
              <a:rPr lang="ru-RU" sz="4400" b="1" dirty="0" smtClean="0">
                <a:solidFill>
                  <a:srgbClr val="FF0000"/>
                </a:solidFill>
              </a:rPr>
              <a:t>                 220 кг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4 км 300 м           4300 м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45678                   967821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2654219           2657209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496" y="200024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=</a:t>
            </a:r>
            <a:endParaRPr lang="ru-RU" sz="9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14876" y="3357562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/>
              <a:t>=</a:t>
            </a:r>
            <a:endParaRPr lang="ru-RU" sz="9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14810" y="2643182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&lt;</a:t>
            </a:r>
            <a:endParaRPr lang="ru-RU" sz="9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57686" y="3929066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&lt;</a:t>
            </a:r>
            <a:endParaRPr lang="ru-RU" sz="9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00496" y="1357298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&gt;</a:t>
            </a:r>
            <a:endParaRPr lang="ru-RU" sz="9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29124" y="4643446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&gt;</a:t>
            </a:r>
            <a:endParaRPr lang="ru-RU" sz="9600" b="1" dirty="0"/>
          </a:p>
        </p:txBody>
      </p:sp>
      <p:pic>
        <p:nvPicPr>
          <p:cNvPr id="11" name="Рисунок 10" descr="1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5357805"/>
            <a:ext cx="1500195" cy="1500195"/>
          </a:xfrm>
          <a:prstGeom prst="rect">
            <a:avLst/>
          </a:prstGeom>
        </p:spPr>
      </p:pic>
      <p:pic>
        <p:nvPicPr>
          <p:cNvPr id="12" name="Picture 20" descr="CRTN0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07418">
            <a:off x="4380015" y="5495494"/>
            <a:ext cx="967960" cy="1538547"/>
          </a:xfrm>
          <a:prstGeom prst="rect">
            <a:avLst/>
          </a:prstGeom>
          <a:noFill/>
        </p:spPr>
      </p:pic>
      <p:pic>
        <p:nvPicPr>
          <p:cNvPr id="13" name="Picture 33" descr="CRTN0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4544" y="5143512"/>
            <a:ext cx="1259456" cy="1307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raccoon-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7" y="2714620"/>
            <a:ext cx="2083185" cy="2414601"/>
          </a:xfrm>
          <a:prstGeom prst="rect">
            <a:avLst/>
          </a:prstGeom>
        </p:spPr>
      </p:pic>
      <p:pic>
        <p:nvPicPr>
          <p:cNvPr id="7" name="Рисунок 6" descr="TENNIS4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3143248"/>
            <a:ext cx="3500462" cy="2948566"/>
          </a:xfrm>
          <a:prstGeom prst="rect">
            <a:avLst/>
          </a:prstGeom>
        </p:spPr>
      </p:pic>
      <p:pic>
        <p:nvPicPr>
          <p:cNvPr id="8" name="Рисунок 7" descr="TENNIS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500438"/>
            <a:ext cx="1618337" cy="12196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43174" y="285728"/>
            <a:ext cx="36433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Теннис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 descr="chip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182" y="5238741"/>
            <a:ext cx="2544550" cy="1619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-wlp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1000108"/>
            <a:ext cx="71432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/>
              <a:t>Лыжник за 5 часов прошел 75 км. </a:t>
            </a:r>
          </a:p>
          <a:p>
            <a:pPr marL="342900" indent="-342900"/>
            <a:r>
              <a:rPr lang="ru-RU" sz="3200" dirty="0" smtClean="0"/>
              <a:t>Сколько времени ему потребуется, </a:t>
            </a:r>
          </a:p>
          <a:p>
            <a:pPr marL="342900" indent="-342900"/>
            <a:r>
              <a:rPr lang="ru-RU" sz="3200" dirty="0" smtClean="0"/>
              <a:t>чтобы той же скоростью пройти 60 км?</a:t>
            </a:r>
            <a:endParaRPr lang="ru-RU" sz="3200" dirty="0"/>
          </a:p>
        </p:txBody>
      </p:sp>
      <p:pic>
        <p:nvPicPr>
          <p:cNvPr id="6" name="Рисунок 5" descr="2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2857496"/>
            <a:ext cx="3224528" cy="2743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5072074"/>
            <a:ext cx="7508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dirty="0" smtClean="0"/>
              <a:t>75 : 5 =15 км/ч  - скорость первая</a:t>
            </a:r>
          </a:p>
          <a:p>
            <a:pPr marL="342900" indent="-342900">
              <a:buAutoNum type="arabicPeriod"/>
            </a:pPr>
            <a:r>
              <a:rPr lang="ru-RU" sz="3600" dirty="0" smtClean="0"/>
              <a:t>60 : 15 = 4 часа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7.39884E-6 C -0.08229 0.01249 -0.16458 0.02498 -0.22274 0.0118 C -0.2809 -0.00138 -0.2894 -0.07514 -0.34913 -0.0793 C -0.40885 -0.08346 -0.54183 -0.02427 -0.58072 -0.01387 " pathEditMode="relative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 descr="Trai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95"/>
          <p:cNvGrpSpPr>
            <a:grpSpLocks/>
          </p:cNvGrpSpPr>
          <p:nvPr/>
        </p:nvGrpSpPr>
        <p:grpSpPr bwMode="auto">
          <a:xfrm rot="19441657">
            <a:off x="3904904" y="4835013"/>
            <a:ext cx="5608771" cy="1638814"/>
            <a:chOff x="0" y="2530"/>
            <a:chExt cx="5762" cy="904"/>
          </a:xfrm>
        </p:grpSpPr>
        <p:grpSp>
          <p:nvGrpSpPr>
            <p:cNvPr id="3" name="Group 96"/>
            <p:cNvGrpSpPr>
              <a:grpSpLocks/>
            </p:cNvGrpSpPr>
            <p:nvPr/>
          </p:nvGrpSpPr>
          <p:grpSpPr bwMode="auto">
            <a:xfrm rot="371466">
              <a:off x="3" y="2942"/>
              <a:ext cx="5768" cy="496"/>
              <a:chOff x="-30" y="2648"/>
              <a:chExt cx="5860" cy="629"/>
            </a:xfrm>
          </p:grpSpPr>
          <p:sp>
            <p:nvSpPr>
              <p:cNvPr id="36" name="Freeform 97"/>
              <p:cNvSpPr>
                <a:spLocks/>
              </p:cNvSpPr>
              <p:nvPr/>
            </p:nvSpPr>
            <p:spPr bwMode="auto">
              <a:xfrm>
                <a:off x="4815" y="2731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7" name="Freeform 98"/>
              <p:cNvSpPr>
                <a:spLocks/>
              </p:cNvSpPr>
              <p:nvPr/>
            </p:nvSpPr>
            <p:spPr bwMode="auto">
              <a:xfrm>
                <a:off x="4982" y="2716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8" name="Freeform 99"/>
              <p:cNvSpPr>
                <a:spLocks/>
              </p:cNvSpPr>
              <p:nvPr/>
            </p:nvSpPr>
            <p:spPr bwMode="auto">
              <a:xfrm>
                <a:off x="5171" y="2693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9" name="Freeform 100"/>
              <p:cNvSpPr>
                <a:spLocks/>
              </p:cNvSpPr>
              <p:nvPr/>
            </p:nvSpPr>
            <p:spPr bwMode="auto">
              <a:xfrm>
                <a:off x="5368" y="2678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40" name="Freeform 101"/>
              <p:cNvSpPr>
                <a:spLocks/>
              </p:cNvSpPr>
              <p:nvPr/>
            </p:nvSpPr>
            <p:spPr bwMode="auto">
              <a:xfrm>
                <a:off x="5565" y="2648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41" name="Freeform 102"/>
              <p:cNvSpPr>
                <a:spLocks/>
              </p:cNvSpPr>
              <p:nvPr/>
            </p:nvSpPr>
            <p:spPr bwMode="auto">
              <a:xfrm>
                <a:off x="1018" y="2943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42" name="Freeform 103"/>
              <p:cNvSpPr>
                <a:spLocks/>
              </p:cNvSpPr>
              <p:nvPr/>
            </p:nvSpPr>
            <p:spPr bwMode="auto">
              <a:xfrm>
                <a:off x="60" y="2933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43" name="Freeform 104"/>
              <p:cNvSpPr>
                <a:spLocks/>
              </p:cNvSpPr>
              <p:nvPr/>
            </p:nvSpPr>
            <p:spPr bwMode="auto">
              <a:xfrm>
                <a:off x="242" y="2933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44" name="Freeform 105"/>
              <p:cNvSpPr>
                <a:spLocks/>
              </p:cNvSpPr>
              <p:nvPr/>
            </p:nvSpPr>
            <p:spPr bwMode="auto">
              <a:xfrm>
                <a:off x="469" y="2933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grpSp>
            <p:nvGrpSpPr>
              <p:cNvPr id="45" name="Group 106"/>
              <p:cNvGrpSpPr>
                <a:grpSpLocks/>
              </p:cNvGrpSpPr>
              <p:nvPr/>
            </p:nvGrpSpPr>
            <p:grpSpPr bwMode="auto">
              <a:xfrm>
                <a:off x="692" y="2751"/>
                <a:ext cx="4211" cy="516"/>
                <a:chOff x="-23" y="2840"/>
                <a:chExt cx="4211" cy="516"/>
              </a:xfrm>
            </p:grpSpPr>
            <p:sp>
              <p:nvSpPr>
                <p:cNvPr id="48" name="Freeform 107"/>
                <p:cNvSpPr>
                  <a:spLocks/>
                </p:cNvSpPr>
                <p:nvPr/>
              </p:nvSpPr>
              <p:spPr bwMode="auto">
                <a:xfrm>
                  <a:off x="149" y="3039"/>
                  <a:ext cx="282" cy="300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49" name="Freeform 108"/>
                <p:cNvSpPr>
                  <a:spLocks/>
                </p:cNvSpPr>
                <p:nvPr/>
              </p:nvSpPr>
              <p:spPr bwMode="auto">
                <a:xfrm>
                  <a:off x="521" y="3022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0" name="Freeform 109"/>
                <p:cNvSpPr>
                  <a:spLocks/>
                </p:cNvSpPr>
                <p:nvPr/>
              </p:nvSpPr>
              <p:spPr bwMode="auto">
                <a:xfrm>
                  <a:off x="748" y="3022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1" name="Freeform 110"/>
                <p:cNvSpPr>
                  <a:spLocks/>
                </p:cNvSpPr>
                <p:nvPr/>
              </p:nvSpPr>
              <p:spPr bwMode="auto">
                <a:xfrm>
                  <a:off x="975" y="3005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2" name="Freeform 111"/>
                <p:cNvSpPr>
                  <a:spLocks/>
                </p:cNvSpPr>
                <p:nvPr/>
              </p:nvSpPr>
              <p:spPr bwMode="auto">
                <a:xfrm>
                  <a:off x="1202" y="2960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3" name="Freeform 112"/>
                <p:cNvSpPr>
                  <a:spLocks/>
                </p:cNvSpPr>
                <p:nvPr/>
              </p:nvSpPr>
              <p:spPr bwMode="auto">
                <a:xfrm>
                  <a:off x="1383" y="2960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4" name="Freeform 113"/>
                <p:cNvSpPr>
                  <a:spLocks/>
                </p:cNvSpPr>
                <p:nvPr/>
              </p:nvSpPr>
              <p:spPr bwMode="auto">
                <a:xfrm>
                  <a:off x="1610" y="2931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5" name="Freeform 114"/>
                <p:cNvSpPr>
                  <a:spLocks/>
                </p:cNvSpPr>
                <p:nvPr/>
              </p:nvSpPr>
              <p:spPr bwMode="auto">
                <a:xfrm>
                  <a:off x="1791" y="2931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6" name="Freeform 115"/>
                <p:cNvSpPr>
                  <a:spLocks/>
                </p:cNvSpPr>
                <p:nvPr/>
              </p:nvSpPr>
              <p:spPr bwMode="auto">
                <a:xfrm>
                  <a:off x="2018" y="2915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7" name="Freeform 116"/>
                <p:cNvSpPr>
                  <a:spLocks/>
                </p:cNvSpPr>
                <p:nvPr/>
              </p:nvSpPr>
              <p:spPr bwMode="auto">
                <a:xfrm>
                  <a:off x="2200" y="2915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8" name="Freeform 117"/>
                <p:cNvSpPr>
                  <a:spLocks/>
                </p:cNvSpPr>
                <p:nvPr/>
              </p:nvSpPr>
              <p:spPr bwMode="auto">
                <a:xfrm>
                  <a:off x="2472" y="2886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59" name="Freeform 118"/>
                <p:cNvSpPr>
                  <a:spLocks/>
                </p:cNvSpPr>
                <p:nvPr/>
              </p:nvSpPr>
              <p:spPr bwMode="auto">
                <a:xfrm>
                  <a:off x="2653" y="2886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60" name="Freeform 119"/>
                <p:cNvSpPr>
                  <a:spLocks/>
                </p:cNvSpPr>
                <p:nvPr/>
              </p:nvSpPr>
              <p:spPr bwMode="auto">
                <a:xfrm>
                  <a:off x="2835" y="2869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61" name="Freeform 120"/>
                <p:cNvSpPr>
                  <a:spLocks/>
                </p:cNvSpPr>
                <p:nvPr/>
              </p:nvSpPr>
              <p:spPr bwMode="auto">
                <a:xfrm>
                  <a:off x="3016" y="2886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62" name="Freeform 121"/>
                <p:cNvSpPr>
                  <a:spLocks/>
                </p:cNvSpPr>
                <p:nvPr/>
              </p:nvSpPr>
              <p:spPr bwMode="auto">
                <a:xfrm>
                  <a:off x="3198" y="2869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63" name="Freeform 122"/>
                <p:cNvSpPr>
                  <a:spLocks/>
                </p:cNvSpPr>
                <p:nvPr/>
              </p:nvSpPr>
              <p:spPr bwMode="auto">
                <a:xfrm>
                  <a:off x="3379" y="2840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64" name="Freeform 123"/>
                <p:cNvSpPr>
                  <a:spLocks/>
                </p:cNvSpPr>
                <p:nvPr/>
              </p:nvSpPr>
              <p:spPr bwMode="auto">
                <a:xfrm>
                  <a:off x="3560" y="2840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65" name="Freeform 124"/>
                <p:cNvSpPr>
                  <a:spLocks/>
                </p:cNvSpPr>
                <p:nvPr/>
              </p:nvSpPr>
              <p:spPr bwMode="auto">
                <a:xfrm>
                  <a:off x="3742" y="2840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66" name="Freeform 125"/>
                <p:cNvSpPr>
                  <a:spLocks/>
                </p:cNvSpPr>
                <p:nvPr/>
              </p:nvSpPr>
              <p:spPr bwMode="auto">
                <a:xfrm>
                  <a:off x="3923" y="2840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  <p:sp>
              <p:nvSpPr>
                <p:cNvPr id="67" name="Freeform 126"/>
                <p:cNvSpPr>
                  <a:spLocks/>
                </p:cNvSpPr>
                <p:nvPr/>
              </p:nvSpPr>
              <p:spPr bwMode="auto">
                <a:xfrm>
                  <a:off x="-23" y="3022"/>
                  <a:ext cx="265" cy="334"/>
                </a:xfrm>
                <a:custGeom>
                  <a:avLst/>
                  <a:gdLst/>
                  <a:ahLst/>
                  <a:cxnLst>
                    <a:cxn ang="0">
                      <a:pos x="0" y="334"/>
                    </a:cxn>
                    <a:cxn ang="0">
                      <a:pos x="197" y="0"/>
                    </a:cxn>
                    <a:cxn ang="0">
                      <a:pos x="265" y="8"/>
                    </a:cxn>
                    <a:cxn ang="0">
                      <a:pos x="91" y="326"/>
                    </a:cxn>
                    <a:cxn ang="0">
                      <a:pos x="0" y="334"/>
                    </a:cxn>
                  </a:cxnLst>
                  <a:rect l="0" t="0" r="r" b="b"/>
                  <a:pathLst>
                    <a:path w="265" h="334">
                      <a:moveTo>
                        <a:pt x="0" y="334"/>
                      </a:moveTo>
                      <a:lnTo>
                        <a:pt x="197" y="0"/>
                      </a:lnTo>
                      <a:lnTo>
                        <a:pt x="265" y="8"/>
                      </a:lnTo>
                      <a:lnTo>
                        <a:pt x="91" y="326"/>
                      </a:lnTo>
                      <a:lnTo>
                        <a:pt x="0" y="334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CC6600"/>
                    </a:gs>
                    <a:gs pos="100000">
                      <a:schemeClr val="bg1"/>
                    </a:gs>
                  </a:gsLst>
                  <a:lin ang="18900000" scaled="1"/>
                </a:gradFill>
                <a:ln w="12700" cap="flat" cmpd="sng">
                  <a:solidFill>
                    <a:srgbClr val="9966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/>
                <a:lstStyle/>
                <a:p>
                  <a:endParaRPr lang="ru-RU"/>
                </a:p>
              </p:txBody>
            </p:sp>
          </p:grpSp>
          <p:sp>
            <p:nvSpPr>
              <p:cNvPr id="46" name="Line 127"/>
              <p:cNvSpPr>
                <a:spLocks noChangeShapeType="1"/>
              </p:cNvSpPr>
              <p:nvPr/>
            </p:nvSpPr>
            <p:spPr bwMode="auto">
              <a:xfrm flipH="1">
                <a:off x="-30" y="2797"/>
                <a:ext cx="5851" cy="31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47" name="Line 128"/>
              <p:cNvSpPr>
                <a:spLocks noChangeShapeType="1"/>
              </p:cNvSpPr>
              <p:nvPr/>
            </p:nvSpPr>
            <p:spPr bwMode="auto">
              <a:xfrm flipH="1">
                <a:off x="15" y="2887"/>
                <a:ext cx="5806" cy="31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4" name="Freeform 129"/>
            <p:cNvSpPr>
              <a:spLocks/>
            </p:cNvSpPr>
            <p:nvPr/>
          </p:nvSpPr>
          <p:spPr bwMode="auto">
            <a:xfrm rot="371466">
              <a:off x="4755" y="2876"/>
              <a:ext cx="261" cy="263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5" name="Freeform 130"/>
            <p:cNvSpPr>
              <a:spLocks/>
            </p:cNvSpPr>
            <p:nvPr/>
          </p:nvSpPr>
          <p:spPr bwMode="auto">
            <a:xfrm rot="371466">
              <a:off x="4920" y="2883"/>
              <a:ext cx="261" cy="262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" name="Freeform 131"/>
            <p:cNvSpPr>
              <a:spLocks/>
            </p:cNvSpPr>
            <p:nvPr/>
          </p:nvSpPr>
          <p:spPr bwMode="auto">
            <a:xfrm rot="371466">
              <a:off x="5106" y="2884"/>
              <a:ext cx="261" cy="263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7" name="Freeform 132"/>
            <p:cNvSpPr>
              <a:spLocks/>
            </p:cNvSpPr>
            <p:nvPr/>
          </p:nvSpPr>
          <p:spPr bwMode="auto">
            <a:xfrm rot="371466">
              <a:off x="5301" y="2894"/>
              <a:ext cx="260" cy="262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8" name="Freeform 133"/>
            <p:cNvSpPr>
              <a:spLocks/>
            </p:cNvSpPr>
            <p:nvPr/>
          </p:nvSpPr>
          <p:spPr bwMode="auto">
            <a:xfrm rot="371466">
              <a:off x="5496" y="2891"/>
              <a:ext cx="260" cy="263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" name="Freeform 134"/>
            <p:cNvSpPr>
              <a:spLocks/>
            </p:cNvSpPr>
            <p:nvPr/>
          </p:nvSpPr>
          <p:spPr bwMode="auto">
            <a:xfrm rot="371466">
              <a:off x="1027" y="2639"/>
              <a:ext cx="261" cy="263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0" name="Freeform 135"/>
            <p:cNvSpPr>
              <a:spLocks/>
            </p:cNvSpPr>
            <p:nvPr/>
          </p:nvSpPr>
          <p:spPr bwMode="auto">
            <a:xfrm rot="371466">
              <a:off x="91" y="2530"/>
              <a:ext cx="261" cy="263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50000">
                  <a:srgbClr val="CC6600"/>
                </a:gs>
                <a:gs pos="100000">
                  <a:schemeClr val="bg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1" name="Freeform 136"/>
            <p:cNvSpPr>
              <a:spLocks/>
            </p:cNvSpPr>
            <p:nvPr/>
          </p:nvSpPr>
          <p:spPr bwMode="auto">
            <a:xfrm rot="371466">
              <a:off x="269" y="2549"/>
              <a:ext cx="261" cy="263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50000">
                  <a:srgbClr val="CC6600"/>
                </a:gs>
                <a:gs pos="100000">
                  <a:schemeClr val="bg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2" name="Freeform 137"/>
            <p:cNvSpPr>
              <a:spLocks/>
            </p:cNvSpPr>
            <p:nvPr/>
          </p:nvSpPr>
          <p:spPr bwMode="auto">
            <a:xfrm rot="371466">
              <a:off x="491" y="2573"/>
              <a:ext cx="261" cy="263"/>
            </a:xfrm>
            <a:custGeom>
              <a:avLst/>
              <a:gdLst/>
              <a:ahLst/>
              <a:cxnLst>
                <a:cxn ang="0">
                  <a:pos x="0" y="334"/>
                </a:cxn>
                <a:cxn ang="0">
                  <a:pos x="197" y="0"/>
                </a:cxn>
                <a:cxn ang="0">
                  <a:pos x="265" y="8"/>
                </a:cxn>
                <a:cxn ang="0">
                  <a:pos x="91" y="326"/>
                </a:cxn>
                <a:cxn ang="0">
                  <a:pos x="0" y="334"/>
                </a:cxn>
              </a:cxnLst>
              <a:rect l="0" t="0" r="r" b="b"/>
              <a:pathLst>
                <a:path w="265" h="334">
                  <a:moveTo>
                    <a:pt x="0" y="334"/>
                  </a:moveTo>
                  <a:lnTo>
                    <a:pt x="197" y="0"/>
                  </a:lnTo>
                  <a:lnTo>
                    <a:pt x="265" y="8"/>
                  </a:lnTo>
                  <a:lnTo>
                    <a:pt x="91" y="326"/>
                  </a:lnTo>
                  <a:lnTo>
                    <a:pt x="0" y="33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50000">
                  <a:srgbClr val="CC6600"/>
                </a:gs>
                <a:gs pos="100000">
                  <a:schemeClr val="bg1"/>
                </a:gs>
              </a:gsLst>
              <a:lin ang="18900000" scaled="1"/>
            </a:gradFill>
            <a:ln w="12700" cap="flat" cmpd="sng">
              <a:solidFill>
                <a:srgbClr val="99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grpSp>
          <p:nvGrpSpPr>
            <p:cNvPr id="13" name="Group 138"/>
            <p:cNvGrpSpPr>
              <a:grpSpLocks/>
            </p:cNvGrpSpPr>
            <p:nvPr/>
          </p:nvGrpSpPr>
          <p:grpSpPr bwMode="auto">
            <a:xfrm rot="371466">
              <a:off x="696" y="2672"/>
              <a:ext cx="4139" cy="406"/>
              <a:chOff x="-23" y="2840"/>
              <a:chExt cx="4211" cy="516"/>
            </a:xfrm>
          </p:grpSpPr>
          <p:sp>
            <p:nvSpPr>
              <p:cNvPr id="16" name="Freeform 139"/>
              <p:cNvSpPr>
                <a:spLocks/>
              </p:cNvSpPr>
              <p:nvPr/>
            </p:nvSpPr>
            <p:spPr bwMode="auto">
              <a:xfrm>
                <a:off x="149" y="3039"/>
                <a:ext cx="282" cy="300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7" name="Freeform 140"/>
              <p:cNvSpPr>
                <a:spLocks/>
              </p:cNvSpPr>
              <p:nvPr/>
            </p:nvSpPr>
            <p:spPr bwMode="auto">
              <a:xfrm>
                <a:off x="521" y="3022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8" name="Freeform 141"/>
              <p:cNvSpPr>
                <a:spLocks/>
              </p:cNvSpPr>
              <p:nvPr/>
            </p:nvSpPr>
            <p:spPr bwMode="auto">
              <a:xfrm>
                <a:off x="748" y="3022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9" name="Freeform 142"/>
              <p:cNvSpPr>
                <a:spLocks/>
              </p:cNvSpPr>
              <p:nvPr/>
            </p:nvSpPr>
            <p:spPr bwMode="auto">
              <a:xfrm>
                <a:off x="975" y="3005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0" name="Freeform 143"/>
              <p:cNvSpPr>
                <a:spLocks/>
              </p:cNvSpPr>
              <p:nvPr/>
            </p:nvSpPr>
            <p:spPr bwMode="auto">
              <a:xfrm>
                <a:off x="1202" y="2960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1" name="Freeform 144"/>
              <p:cNvSpPr>
                <a:spLocks/>
              </p:cNvSpPr>
              <p:nvPr/>
            </p:nvSpPr>
            <p:spPr bwMode="auto">
              <a:xfrm>
                <a:off x="1383" y="2960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2" name="Freeform 145"/>
              <p:cNvSpPr>
                <a:spLocks/>
              </p:cNvSpPr>
              <p:nvPr/>
            </p:nvSpPr>
            <p:spPr bwMode="auto">
              <a:xfrm>
                <a:off x="1610" y="2931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3" name="Freeform 146"/>
              <p:cNvSpPr>
                <a:spLocks/>
              </p:cNvSpPr>
              <p:nvPr/>
            </p:nvSpPr>
            <p:spPr bwMode="auto">
              <a:xfrm>
                <a:off x="1791" y="2931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4" name="Freeform 147"/>
              <p:cNvSpPr>
                <a:spLocks/>
              </p:cNvSpPr>
              <p:nvPr/>
            </p:nvSpPr>
            <p:spPr bwMode="auto">
              <a:xfrm>
                <a:off x="2018" y="2915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5" name="Freeform 148"/>
              <p:cNvSpPr>
                <a:spLocks/>
              </p:cNvSpPr>
              <p:nvPr/>
            </p:nvSpPr>
            <p:spPr bwMode="auto">
              <a:xfrm>
                <a:off x="2200" y="2915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6" name="Freeform 149"/>
              <p:cNvSpPr>
                <a:spLocks/>
              </p:cNvSpPr>
              <p:nvPr/>
            </p:nvSpPr>
            <p:spPr bwMode="auto">
              <a:xfrm>
                <a:off x="2472" y="2886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7" name="Freeform 150"/>
              <p:cNvSpPr>
                <a:spLocks/>
              </p:cNvSpPr>
              <p:nvPr/>
            </p:nvSpPr>
            <p:spPr bwMode="auto">
              <a:xfrm>
                <a:off x="2653" y="2886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8" name="Freeform 151"/>
              <p:cNvSpPr>
                <a:spLocks/>
              </p:cNvSpPr>
              <p:nvPr/>
            </p:nvSpPr>
            <p:spPr bwMode="auto">
              <a:xfrm>
                <a:off x="2835" y="2869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29" name="Freeform 152"/>
              <p:cNvSpPr>
                <a:spLocks/>
              </p:cNvSpPr>
              <p:nvPr/>
            </p:nvSpPr>
            <p:spPr bwMode="auto">
              <a:xfrm>
                <a:off x="3016" y="2886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0" name="Freeform 153"/>
              <p:cNvSpPr>
                <a:spLocks/>
              </p:cNvSpPr>
              <p:nvPr/>
            </p:nvSpPr>
            <p:spPr bwMode="auto">
              <a:xfrm>
                <a:off x="3198" y="2869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1" name="Freeform 154"/>
              <p:cNvSpPr>
                <a:spLocks/>
              </p:cNvSpPr>
              <p:nvPr/>
            </p:nvSpPr>
            <p:spPr bwMode="auto">
              <a:xfrm>
                <a:off x="3379" y="2840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2" name="Freeform 155"/>
              <p:cNvSpPr>
                <a:spLocks/>
              </p:cNvSpPr>
              <p:nvPr/>
            </p:nvSpPr>
            <p:spPr bwMode="auto">
              <a:xfrm>
                <a:off x="3560" y="2840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3" name="Freeform 156"/>
              <p:cNvSpPr>
                <a:spLocks/>
              </p:cNvSpPr>
              <p:nvPr/>
            </p:nvSpPr>
            <p:spPr bwMode="auto">
              <a:xfrm>
                <a:off x="3742" y="2840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4" name="Freeform 157"/>
              <p:cNvSpPr>
                <a:spLocks/>
              </p:cNvSpPr>
              <p:nvPr/>
            </p:nvSpPr>
            <p:spPr bwMode="auto">
              <a:xfrm>
                <a:off x="3923" y="2840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35" name="Freeform 158"/>
              <p:cNvSpPr>
                <a:spLocks/>
              </p:cNvSpPr>
              <p:nvPr/>
            </p:nvSpPr>
            <p:spPr bwMode="auto">
              <a:xfrm>
                <a:off x="-23" y="3022"/>
                <a:ext cx="265" cy="334"/>
              </a:xfrm>
              <a:custGeom>
                <a:avLst/>
                <a:gdLst/>
                <a:ahLst/>
                <a:cxnLst>
                  <a:cxn ang="0">
                    <a:pos x="0" y="334"/>
                  </a:cxn>
                  <a:cxn ang="0">
                    <a:pos x="197" y="0"/>
                  </a:cxn>
                  <a:cxn ang="0">
                    <a:pos x="265" y="8"/>
                  </a:cxn>
                  <a:cxn ang="0">
                    <a:pos x="91" y="326"/>
                  </a:cxn>
                  <a:cxn ang="0">
                    <a:pos x="0" y="334"/>
                  </a:cxn>
                </a:cxnLst>
                <a:rect l="0" t="0" r="r" b="b"/>
                <a:pathLst>
                  <a:path w="265" h="334">
                    <a:moveTo>
                      <a:pt x="0" y="334"/>
                    </a:moveTo>
                    <a:lnTo>
                      <a:pt x="197" y="0"/>
                    </a:lnTo>
                    <a:lnTo>
                      <a:pt x="265" y="8"/>
                    </a:lnTo>
                    <a:lnTo>
                      <a:pt x="91" y="326"/>
                    </a:lnTo>
                    <a:lnTo>
                      <a:pt x="0" y="334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50000">
                    <a:srgbClr val="CC6600"/>
                  </a:gs>
                  <a:gs pos="100000">
                    <a:schemeClr val="bg1"/>
                  </a:gs>
                </a:gsLst>
                <a:lin ang="18900000" scaled="1"/>
              </a:gradFill>
              <a:ln w="12700" cap="flat" cmpd="sng">
                <a:solidFill>
                  <a:srgbClr val="99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14" name="Line 159"/>
            <p:cNvSpPr>
              <a:spLocks noChangeShapeType="1"/>
            </p:cNvSpPr>
            <p:nvPr/>
          </p:nvSpPr>
          <p:spPr bwMode="auto">
            <a:xfrm rot="371466" flipH="1">
              <a:off x="0" y="2710"/>
              <a:ext cx="5751" cy="2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" name="Line 160"/>
            <p:cNvSpPr>
              <a:spLocks noChangeShapeType="1"/>
            </p:cNvSpPr>
            <p:nvPr/>
          </p:nvSpPr>
          <p:spPr bwMode="auto">
            <a:xfrm rot="371466" flipH="1">
              <a:off x="36" y="2783"/>
              <a:ext cx="5707" cy="2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endParaRPr lang="ru-RU"/>
            </a:p>
          </p:txBody>
        </p:sp>
      </p:grpSp>
      <p:pic>
        <p:nvPicPr>
          <p:cNvPr id="68" name="Picture 76" descr="afficher_image14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765698" flipH="1">
            <a:off x="1628275" y="6959040"/>
            <a:ext cx="3227388" cy="1104900"/>
          </a:xfrm>
          <a:prstGeom prst="rect">
            <a:avLst/>
          </a:prstGeom>
          <a:noFill/>
        </p:spPr>
      </p:pic>
      <p:sp>
        <p:nvSpPr>
          <p:cNvPr id="72" name="TextBox 71"/>
          <p:cNvSpPr txBox="1"/>
          <p:nvPr/>
        </p:nvSpPr>
        <p:spPr>
          <a:xfrm>
            <a:off x="857224" y="500042"/>
            <a:ext cx="74717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Пассажирский поезд составлен из 12 вагонов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по 58 мест в каждом. Сколько осталось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свободных мест, если в поезде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Едут 667 пассажиров?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57158" y="3429000"/>
            <a:ext cx="7249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12 *  58 = 696 мест – вместимость поезда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solidFill>
                  <a:schemeClr val="bg1"/>
                </a:solidFill>
              </a:rPr>
              <a:t>696 – 667 = 29 мест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55491E-6 L 0.34653 -0.32508 " pathEditMode="relative" ptsTypes="AA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5000">
              <a:srgbClr val="00B0F0"/>
            </a:gs>
            <a:gs pos="75000">
              <a:srgbClr val="00FF0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6" name="AutoShape 42"/>
          <p:cNvSpPr>
            <a:spLocks noChangeArrowheads="1"/>
          </p:cNvSpPr>
          <p:nvPr/>
        </p:nvSpPr>
        <p:spPr bwMode="auto">
          <a:xfrm rot="-194305">
            <a:off x="4421188" y="5945188"/>
            <a:ext cx="3105150" cy="496887"/>
          </a:xfrm>
          <a:prstGeom prst="cloudCallout">
            <a:avLst>
              <a:gd name="adj1" fmla="val -143514"/>
              <a:gd name="adj2" fmla="val 182440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331913" y="333375"/>
            <a:ext cx="5545137" cy="1727200"/>
          </a:xfrm>
          <a:prstGeom prst="cloudCallout">
            <a:avLst>
              <a:gd name="adj1" fmla="val -21227"/>
              <a:gd name="adj2" fmla="val 38509"/>
            </a:avLst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2916238" y="1989138"/>
            <a:ext cx="144462" cy="576262"/>
          </a:xfrm>
          <a:prstGeom prst="ellipse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3635375" y="1989138"/>
            <a:ext cx="144463" cy="576262"/>
          </a:xfrm>
          <a:prstGeom prst="ellipse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4572000" y="1268413"/>
            <a:ext cx="144463" cy="576262"/>
          </a:xfrm>
          <a:prstGeom prst="ellipse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 rot="20368429" flipH="1">
            <a:off x="6011863" y="1628775"/>
            <a:ext cx="144462" cy="431800"/>
          </a:xfrm>
          <a:prstGeom prst="ellipse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1280" name="Picture 16" descr="kalendula_kopij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2411413" y="5048250"/>
            <a:ext cx="1296987" cy="1296988"/>
          </a:xfrm>
          <a:prstGeom prst="rect">
            <a:avLst/>
          </a:prstGeom>
          <a:noFill/>
        </p:spPr>
      </p:pic>
      <p:pic>
        <p:nvPicPr>
          <p:cNvPr id="11281" name="Picture 17" descr="kalendula_kopij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5003800" y="4292600"/>
            <a:ext cx="1081088" cy="1081088"/>
          </a:xfrm>
          <a:prstGeom prst="rect">
            <a:avLst/>
          </a:prstGeom>
          <a:noFill/>
        </p:spPr>
      </p:pic>
      <p:pic>
        <p:nvPicPr>
          <p:cNvPr id="11282" name="Picture 18" descr="kalendula_kopij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7019925" y="4941888"/>
            <a:ext cx="1296988" cy="1296987"/>
          </a:xfrm>
          <a:prstGeom prst="rect">
            <a:avLst/>
          </a:prstGeom>
          <a:noFill/>
        </p:spPr>
      </p:pic>
      <p:pic>
        <p:nvPicPr>
          <p:cNvPr id="11284" name="Picture 20" descr="kalendula_kopij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96" r="11684"/>
          <a:stretch>
            <a:fillRect/>
          </a:stretch>
        </p:blipFill>
        <p:spPr bwMode="auto">
          <a:xfrm>
            <a:off x="755650" y="4437063"/>
            <a:ext cx="938213" cy="938212"/>
          </a:xfrm>
          <a:prstGeom prst="rect">
            <a:avLst/>
          </a:prstGeom>
          <a:noFill/>
        </p:spPr>
      </p:pic>
      <p:sp>
        <p:nvSpPr>
          <p:cNvPr id="11288" name="Oval 24"/>
          <p:cNvSpPr>
            <a:spLocks noChangeArrowheads="1"/>
          </p:cNvSpPr>
          <p:nvPr/>
        </p:nvSpPr>
        <p:spPr bwMode="auto">
          <a:xfrm>
            <a:off x="5292725" y="1196975"/>
            <a:ext cx="792163" cy="79216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89" name="Oval 25"/>
          <p:cNvSpPr>
            <a:spLocks noChangeArrowheads="1"/>
          </p:cNvSpPr>
          <p:nvPr/>
        </p:nvSpPr>
        <p:spPr bwMode="auto">
          <a:xfrm rot="1009340">
            <a:off x="5360988" y="2009775"/>
            <a:ext cx="142875" cy="115252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0" name="Oval 26"/>
          <p:cNvSpPr>
            <a:spLocks noChangeArrowheads="1"/>
          </p:cNvSpPr>
          <p:nvPr/>
        </p:nvSpPr>
        <p:spPr bwMode="auto">
          <a:xfrm rot="2878885">
            <a:off x="4837113" y="1681163"/>
            <a:ext cx="142875" cy="1152525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1" name="Oval 27"/>
          <p:cNvSpPr>
            <a:spLocks noChangeArrowheads="1"/>
          </p:cNvSpPr>
          <p:nvPr/>
        </p:nvSpPr>
        <p:spPr bwMode="auto">
          <a:xfrm rot="5400000">
            <a:off x="4571207" y="980281"/>
            <a:ext cx="144462" cy="115252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2" name="Oval 28"/>
          <p:cNvSpPr>
            <a:spLocks noChangeArrowheads="1"/>
          </p:cNvSpPr>
          <p:nvPr/>
        </p:nvSpPr>
        <p:spPr bwMode="auto">
          <a:xfrm rot="7475587">
            <a:off x="4818856" y="391319"/>
            <a:ext cx="144463" cy="1152525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3" name="Oval 29"/>
          <p:cNvSpPr>
            <a:spLocks noChangeArrowheads="1"/>
          </p:cNvSpPr>
          <p:nvPr/>
        </p:nvSpPr>
        <p:spPr bwMode="auto">
          <a:xfrm rot="10800000">
            <a:off x="5508625" y="0"/>
            <a:ext cx="142875" cy="115252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4" name="Oval 30"/>
          <p:cNvSpPr>
            <a:spLocks noChangeArrowheads="1"/>
          </p:cNvSpPr>
          <p:nvPr/>
        </p:nvSpPr>
        <p:spPr bwMode="auto">
          <a:xfrm rot="12761602">
            <a:off x="6096000" y="76200"/>
            <a:ext cx="142875" cy="1152525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5" name="Oval 31"/>
          <p:cNvSpPr>
            <a:spLocks noChangeArrowheads="1"/>
          </p:cNvSpPr>
          <p:nvPr/>
        </p:nvSpPr>
        <p:spPr bwMode="auto">
          <a:xfrm rot="14269747">
            <a:off x="6550819" y="486569"/>
            <a:ext cx="144463" cy="115252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6" name="Oval 32"/>
          <p:cNvSpPr>
            <a:spLocks noChangeArrowheads="1"/>
          </p:cNvSpPr>
          <p:nvPr/>
        </p:nvSpPr>
        <p:spPr bwMode="auto">
          <a:xfrm rot="16200000">
            <a:off x="6732588" y="1052513"/>
            <a:ext cx="142875" cy="1152525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8" name="Oval 34"/>
          <p:cNvSpPr>
            <a:spLocks noChangeArrowheads="1"/>
          </p:cNvSpPr>
          <p:nvPr/>
        </p:nvSpPr>
        <p:spPr bwMode="auto">
          <a:xfrm rot="-2457754">
            <a:off x="6497638" y="1725613"/>
            <a:ext cx="142875" cy="1152525"/>
          </a:xfrm>
          <a:prstGeom prst="ellipse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99" name="Oval 35"/>
          <p:cNvSpPr>
            <a:spLocks noChangeArrowheads="1"/>
          </p:cNvSpPr>
          <p:nvPr/>
        </p:nvSpPr>
        <p:spPr bwMode="auto">
          <a:xfrm rot="-717174">
            <a:off x="5938838" y="2044700"/>
            <a:ext cx="142875" cy="1152525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1300" name="Picture 36">
            <a:hlinkClick r:id="" action="ppaction://media"/>
          </p:cNvPr>
          <p:cNvPicPr>
            <a:picLocks noRot="1" noChangeAspect="1" noChangeArrowheads="1"/>
          </p:cNvPicPr>
          <p:nvPr>
            <a:wavAudioFile r:embed="rId1" name="002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</p:spPr>
      </p:pic>
      <p:pic>
        <p:nvPicPr>
          <p:cNvPr id="11301" name="Picture 37" descr="rose12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 r="46591" b="41933"/>
          <a:stretch>
            <a:fillRect/>
          </a:stretch>
        </p:blipFill>
        <p:spPr bwMode="auto">
          <a:xfrm rot="9148495">
            <a:off x="4859338" y="4221163"/>
            <a:ext cx="1119187" cy="1039812"/>
          </a:xfrm>
          <a:prstGeom prst="rect">
            <a:avLst/>
          </a:prstGeom>
          <a:noFill/>
        </p:spPr>
      </p:pic>
      <p:pic>
        <p:nvPicPr>
          <p:cNvPr id="11302" name="Picture 38" descr="rose12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</a:blip>
          <a:srcRect r="46591" b="41933"/>
          <a:stretch>
            <a:fillRect/>
          </a:stretch>
        </p:blipFill>
        <p:spPr bwMode="auto">
          <a:xfrm rot="37385947">
            <a:off x="931863" y="4189412"/>
            <a:ext cx="1119188" cy="1039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126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26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-0.12605 0.4305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21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2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06285 0.5143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25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127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3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112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9462 0.4937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2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112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1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500"/>
                            </p:stCondLst>
                            <p:childTnLst>
                              <p:par>
                                <p:cTn id="7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16545 0.55648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27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000" fill="hold"/>
                                        <p:tgtEl>
                                          <p:spTgt spid="112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500"/>
                            </p:stCondLst>
                            <p:childTnLst>
                              <p:par>
                                <p:cTn id="8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500"/>
                            </p:stCondLst>
                            <p:childTnLst>
                              <p:par>
                                <p:cTn id="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500"/>
                            </p:stCondLst>
                            <p:childTnLst>
                              <p:par>
                                <p:cTn id="96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0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6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4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2" presetID="10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1130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30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30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4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30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30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21094 0.12848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11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550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0.24601 0.14491 " pathEditMode="relative" rAng="0" ptsTypes="AA">
                                      <p:cBhvr>
                                        <p:cTn id="156" dur="3000" fill="hold"/>
                                        <p:tgtEl>
                                          <p:spTgt spid="11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00"/>
                </p:tgtEl>
              </p:cMediaNode>
            </p:audio>
          </p:childTnLst>
        </p:cTn>
      </p:par>
    </p:tnLst>
    <p:bldLst>
      <p:bldP spid="11306" grpId="0" animBg="1"/>
      <p:bldP spid="11306" grpId="1" animBg="1"/>
      <p:bldP spid="11306" grpId="2" animBg="1"/>
      <p:bldP spid="11266" grpId="0" animBg="1"/>
      <p:bldP spid="11266" grpId="1"/>
      <p:bldP spid="11266" grpId="2" animBg="1"/>
      <p:bldP spid="11274" grpId="0" animBg="1"/>
      <p:bldP spid="11274" grpId="1" animBg="1"/>
      <p:bldP spid="11274" grpId="2" animBg="1"/>
      <p:bldP spid="11274" grpId="3" animBg="1"/>
      <p:bldP spid="11275" grpId="0" animBg="1"/>
      <p:bldP spid="11275" grpId="1" animBg="1"/>
      <p:bldP spid="11275" grpId="2" animBg="1"/>
      <p:bldP spid="11275" grpId="3" animBg="1"/>
      <p:bldP spid="11276" grpId="0" animBg="1"/>
      <p:bldP spid="11276" grpId="1" animBg="1"/>
      <p:bldP spid="11276" grpId="2" animBg="1"/>
      <p:bldP spid="11276" grpId="3" animBg="1"/>
      <p:bldP spid="11277" grpId="0" animBg="1"/>
      <p:bldP spid="11277" grpId="1" animBg="1"/>
      <p:bldP spid="11277" grpId="2" animBg="1"/>
      <p:bldP spid="11277" grpId="3" animBg="1"/>
      <p:bldP spid="11288" grpId="0" animBg="1"/>
      <p:bldP spid="11289" grpId="0" animBg="1"/>
      <p:bldP spid="11290" grpId="0" animBg="1"/>
      <p:bldP spid="11291" grpId="0" animBg="1"/>
      <p:bldP spid="11292" grpId="0" animBg="1"/>
      <p:bldP spid="11293" grpId="0" animBg="1"/>
      <p:bldP spid="11294" grpId="0" animBg="1"/>
      <p:bldP spid="11295" grpId="0" animBg="1"/>
      <p:bldP spid="11296" grpId="0" animBg="1"/>
      <p:bldP spid="11298" grpId="0" animBg="1"/>
      <p:bldP spid="112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Рисунки\картинки\OFFICE\BULLEYE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714356"/>
            <a:ext cx="3494109" cy="3880889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animals\WOLF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714752"/>
            <a:ext cx="3162320" cy="2767030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assorted gifs\rat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4000504"/>
            <a:ext cx="2538420" cy="2505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 descr="E:\Рисунки\картинки\animals\WOLF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500438"/>
            <a:ext cx="3162320" cy="276703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1536" y="857232"/>
          <a:ext cx="7358116" cy="2000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529"/>
                <a:gridCol w="1839529"/>
                <a:gridCol w="1839529"/>
                <a:gridCol w="1839529"/>
              </a:tblGrid>
              <a:tr h="530682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 множитель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</a:t>
                      </a:r>
                      <a:endParaRPr lang="ru-RU" sz="2000" b="1" dirty="0"/>
                    </a:p>
                  </a:txBody>
                  <a:tcPr/>
                </a:tc>
              </a:tr>
              <a:tr h="530682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2 множитель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</a:tr>
              <a:tr h="938899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произведение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35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43306" y="2143117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8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818" y="857232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9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6644" y="1357298"/>
            <a:ext cx="49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5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286</Words>
  <PresentationFormat>On-screen Show (4:3)</PresentationFormat>
  <Paragraphs>97</Paragraphs>
  <Slides>15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Тема Office</vt:lpstr>
      <vt:lpstr>CorelDRAW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Virtual PC</cp:lastModifiedBy>
  <cp:revision>48</cp:revision>
  <dcterms:modified xsi:type="dcterms:W3CDTF">2011-03-19T12:34:15Z</dcterms:modified>
</cp:coreProperties>
</file>