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39" r:id="rId2"/>
    <p:sldId id="264" r:id="rId3"/>
    <p:sldId id="316" r:id="rId4"/>
    <p:sldId id="317" r:id="rId5"/>
    <p:sldId id="318" r:id="rId6"/>
    <p:sldId id="319" r:id="rId7"/>
    <p:sldId id="320" r:id="rId8"/>
    <p:sldId id="321" r:id="rId9"/>
    <p:sldId id="271" r:id="rId10"/>
    <p:sldId id="322" r:id="rId11"/>
    <p:sldId id="277" r:id="rId12"/>
    <p:sldId id="323" r:id="rId13"/>
    <p:sldId id="279" r:id="rId14"/>
    <p:sldId id="295" r:id="rId15"/>
    <p:sldId id="278" r:id="rId16"/>
    <p:sldId id="268" r:id="rId17"/>
    <p:sldId id="292" r:id="rId18"/>
    <p:sldId id="293" r:id="rId19"/>
    <p:sldId id="325" r:id="rId20"/>
    <p:sldId id="259" r:id="rId21"/>
    <p:sldId id="262" r:id="rId22"/>
    <p:sldId id="291" r:id="rId23"/>
    <p:sldId id="336" r:id="rId24"/>
    <p:sldId id="326" r:id="rId25"/>
    <p:sldId id="327" r:id="rId26"/>
    <p:sldId id="335" r:id="rId27"/>
    <p:sldId id="337" r:id="rId28"/>
    <p:sldId id="297" r:id="rId29"/>
    <p:sldId id="298" r:id="rId30"/>
    <p:sldId id="299" r:id="rId31"/>
    <p:sldId id="300" r:id="rId32"/>
    <p:sldId id="303" r:id="rId33"/>
    <p:sldId id="304" r:id="rId34"/>
    <p:sldId id="306" r:id="rId35"/>
    <p:sldId id="273" r:id="rId36"/>
    <p:sldId id="283" r:id="rId37"/>
    <p:sldId id="334" r:id="rId38"/>
    <p:sldId id="332" r:id="rId39"/>
    <p:sldId id="338" r:id="rId40"/>
    <p:sldId id="34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F58D"/>
    <a:srgbClr val="ACB814"/>
    <a:srgbClr val="A7A424"/>
    <a:srgbClr val="7C8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A02EC-591F-4C2A-89B4-D81C879B35C7}" type="doc">
      <dgm:prSet loTypeId="urn:microsoft.com/office/officeart/2005/8/layout/cycle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78390F8-1DED-4AD2-8C88-03654EDDBA88}">
      <dgm:prSet phldrT="[Текст]" custT="1"/>
      <dgm:spPr/>
      <dgm:t>
        <a:bodyPr/>
        <a:lstStyle/>
        <a:p>
          <a:r>
            <a:rPr lang="ru-RU" sz="3600" b="1" dirty="0" err="1" smtClean="0">
              <a:solidFill>
                <a:schemeClr val="tx2">
                  <a:lumMod val="10000"/>
                </a:schemeClr>
              </a:solidFill>
            </a:rPr>
            <a:t>Фаногори</a:t>
          </a:r>
          <a:r>
            <a:rPr lang="ru-RU" sz="3600" dirty="0" err="1" smtClean="0">
              <a:solidFill>
                <a:schemeClr val="tx2">
                  <a:lumMod val="10000"/>
                </a:schemeClr>
              </a:solidFill>
            </a:rPr>
            <a:t>я</a:t>
          </a:r>
          <a:endParaRPr lang="ru-RU" sz="3600" dirty="0">
            <a:solidFill>
              <a:schemeClr val="tx2">
                <a:lumMod val="10000"/>
              </a:schemeClr>
            </a:solidFill>
          </a:endParaRPr>
        </a:p>
      </dgm:t>
    </dgm:pt>
    <dgm:pt modelId="{2058C08E-CB95-45C0-9415-A4A1AD72EAE3}" type="parTrans" cxnId="{AD7FFD5B-7E5E-42B3-826B-A656746A9758}">
      <dgm:prSet/>
      <dgm:spPr/>
      <dgm:t>
        <a:bodyPr/>
        <a:lstStyle/>
        <a:p>
          <a:endParaRPr lang="ru-RU"/>
        </a:p>
      </dgm:t>
    </dgm:pt>
    <dgm:pt modelId="{C5BE1727-3A82-4E8F-8E0F-5446936728EB}" type="sibTrans" cxnId="{AD7FFD5B-7E5E-42B3-826B-A656746A9758}">
      <dgm:prSet/>
      <dgm:spPr/>
      <dgm:t>
        <a:bodyPr/>
        <a:lstStyle/>
        <a:p>
          <a:endParaRPr lang="ru-RU"/>
        </a:p>
      </dgm:t>
    </dgm:pt>
    <dgm:pt modelId="{C916E882-F33A-413E-9A8D-F6EC1B100BA4}">
      <dgm:prSet phldrT="[Текст]" custT="1"/>
      <dgm:spPr/>
      <dgm:t>
        <a:bodyPr/>
        <a:lstStyle/>
        <a:p>
          <a:r>
            <a:rPr lang="ru-RU" sz="4000" dirty="0" err="1" smtClean="0">
              <a:solidFill>
                <a:schemeClr val="tx2">
                  <a:lumMod val="10000"/>
                </a:schemeClr>
              </a:solidFill>
            </a:rPr>
            <a:t>Гермонасса</a:t>
          </a:r>
          <a:endParaRPr lang="ru-RU" sz="4000" dirty="0">
            <a:solidFill>
              <a:schemeClr val="tx2">
                <a:lumMod val="10000"/>
              </a:schemeClr>
            </a:solidFill>
          </a:endParaRPr>
        </a:p>
      </dgm:t>
    </dgm:pt>
    <dgm:pt modelId="{25CD1267-20AA-4D2B-8DC5-016963A10B5B}" type="parTrans" cxnId="{D3D941E3-6817-40A1-AE83-9750DE6334D5}">
      <dgm:prSet/>
      <dgm:spPr/>
      <dgm:t>
        <a:bodyPr/>
        <a:lstStyle/>
        <a:p>
          <a:endParaRPr lang="ru-RU"/>
        </a:p>
      </dgm:t>
    </dgm:pt>
    <dgm:pt modelId="{C05A0A9B-E7E5-4A34-B8DC-1A727B6E323D}" type="sibTrans" cxnId="{D3D941E3-6817-40A1-AE83-9750DE6334D5}">
      <dgm:prSet/>
      <dgm:spPr/>
      <dgm:t>
        <a:bodyPr/>
        <a:lstStyle/>
        <a:p>
          <a:endParaRPr lang="ru-RU"/>
        </a:p>
      </dgm:t>
    </dgm:pt>
    <dgm:pt modelId="{EAFFB870-D9D9-4676-836D-5B49F2EF91FF}">
      <dgm:prSet phldrT="[Текст]"/>
      <dgm:spPr/>
      <dgm:t>
        <a:bodyPr/>
        <a:lstStyle/>
        <a:p>
          <a:r>
            <a:rPr lang="ru-RU" dirty="0" err="1" smtClean="0">
              <a:solidFill>
                <a:schemeClr val="tx2">
                  <a:lumMod val="10000"/>
                </a:schemeClr>
              </a:solidFill>
            </a:rPr>
            <a:t>Тирамба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BE21E072-934F-41AB-AF0D-B1DB9803C2BB}" type="parTrans" cxnId="{DE310D3C-E70B-4173-90A1-0E826C974433}">
      <dgm:prSet/>
      <dgm:spPr/>
      <dgm:t>
        <a:bodyPr/>
        <a:lstStyle/>
        <a:p>
          <a:endParaRPr lang="ru-RU"/>
        </a:p>
      </dgm:t>
    </dgm:pt>
    <dgm:pt modelId="{1664A133-54D7-4EEA-A680-9E2F3A9D95C7}" type="sibTrans" cxnId="{DE310D3C-E70B-4173-90A1-0E826C974433}">
      <dgm:prSet/>
      <dgm:spPr/>
      <dgm:t>
        <a:bodyPr/>
        <a:lstStyle/>
        <a:p>
          <a:endParaRPr lang="ru-RU"/>
        </a:p>
      </dgm:t>
    </dgm:pt>
    <dgm:pt modelId="{265ACE81-BBB1-41F2-8110-9112DCFCA519}">
      <dgm:prSet phldrT="[Текст]"/>
      <dgm:spPr/>
      <dgm:t>
        <a:bodyPr/>
        <a:lstStyle/>
        <a:p>
          <a:r>
            <a:rPr lang="ru-RU" dirty="0" err="1" smtClean="0">
              <a:solidFill>
                <a:schemeClr val="tx2">
                  <a:lumMod val="10000"/>
                </a:schemeClr>
              </a:solidFill>
            </a:rPr>
            <a:t>Горгиппия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1793F0EF-BA85-4DB2-BEC1-B6357D851518}" type="parTrans" cxnId="{38E29325-8E17-4600-A805-C4A4E7047BC4}">
      <dgm:prSet/>
      <dgm:spPr/>
      <dgm:t>
        <a:bodyPr/>
        <a:lstStyle/>
        <a:p>
          <a:endParaRPr lang="ru-RU"/>
        </a:p>
      </dgm:t>
    </dgm:pt>
    <dgm:pt modelId="{DEEF2A20-E281-4B75-AF29-E9A5785843C2}" type="sibTrans" cxnId="{38E29325-8E17-4600-A805-C4A4E7047BC4}">
      <dgm:prSet/>
      <dgm:spPr/>
      <dgm:t>
        <a:bodyPr/>
        <a:lstStyle/>
        <a:p>
          <a:endParaRPr lang="ru-RU"/>
        </a:p>
      </dgm:t>
    </dgm:pt>
    <dgm:pt modelId="{D165743D-81A3-4FD6-B041-966340E8EB83}">
      <dgm:prSet phldrT="[Текст]" custT="1"/>
      <dgm:spPr/>
      <dgm:t>
        <a:bodyPr/>
        <a:lstStyle/>
        <a:p>
          <a:r>
            <a:rPr lang="ru-RU" sz="4000" dirty="0" err="1" smtClean="0">
              <a:solidFill>
                <a:schemeClr val="tx2">
                  <a:lumMod val="10000"/>
                </a:schemeClr>
              </a:solidFill>
            </a:rPr>
            <a:t>Кепа</a:t>
          </a:r>
          <a:endParaRPr lang="ru-RU" sz="4000" dirty="0">
            <a:solidFill>
              <a:schemeClr val="tx2">
                <a:lumMod val="10000"/>
              </a:schemeClr>
            </a:solidFill>
          </a:endParaRPr>
        </a:p>
      </dgm:t>
    </dgm:pt>
    <dgm:pt modelId="{80426F34-CE9F-45BF-88C5-9A158288AE41}" type="parTrans" cxnId="{F0D38F7C-B62A-49D2-941D-E3D049FB4A2F}">
      <dgm:prSet/>
      <dgm:spPr/>
      <dgm:t>
        <a:bodyPr/>
        <a:lstStyle/>
        <a:p>
          <a:endParaRPr lang="ru-RU"/>
        </a:p>
      </dgm:t>
    </dgm:pt>
    <dgm:pt modelId="{A4D10EE0-9F4F-4B68-93B6-25B7FB868354}" type="sibTrans" cxnId="{F0D38F7C-B62A-49D2-941D-E3D049FB4A2F}">
      <dgm:prSet/>
      <dgm:spPr/>
      <dgm:t>
        <a:bodyPr/>
        <a:lstStyle/>
        <a:p>
          <a:endParaRPr lang="ru-RU"/>
        </a:p>
      </dgm:t>
    </dgm:pt>
    <dgm:pt modelId="{A1875009-6ADA-403F-BAF4-1984305352D1}" type="pres">
      <dgm:prSet presAssocID="{0B9A02EC-591F-4C2A-89B4-D81C879B35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6C69E0-C989-414E-8195-295B8C635F52}" type="pres">
      <dgm:prSet presAssocID="{078390F8-1DED-4AD2-8C88-03654EDDBA88}" presName="node" presStyleLbl="node1" presStyleIdx="0" presStyleCnt="5" custScaleX="149974" custScaleY="144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48147-1DF9-46F1-BC91-D870DB6293D0}" type="pres">
      <dgm:prSet presAssocID="{078390F8-1DED-4AD2-8C88-03654EDDBA88}" presName="spNode" presStyleCnt="0"/>
      <dgm:spPr/>
    </dgm:pt>
    <dgm:pt modelId="{D468E683-1F4E-4D1A-9A08-61117AE5B7C4}" type="pres">
      <dgm:prSet presAssocID="{C5BE1727-3A82-4E8F-8E0F-5446936728E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E6AFA8C-174D-4D64-888C-CABFE3D04BA9}" type="pres">
      <dgm:prSet presAssocID="{C916E882-F33A-413E-9A8D-F6EC1B100BA4}" presName="node" presStyleLbl="node1" presStyleIdx="1" presStyleCnt="5" custScaleX="152101" custScaleY="112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63BFD-B6BC-4739-8C14-585569DFC866}" type="pres">
      <dgm:prSet presAssocID="{C916E882-F33A-413E-9A8D-F6EC1B100BA4}" presName="spNode" presStyleCnt="0"/>
      <dgm:spPr/>
    </dgm:pt>
    <dgm:pt modelId="{4B1582A5-00A6-4FBC-B15B-DEE415547C93}" type="pres">
      <dgm:prSet presAssocID="{C05A0A9B-E7E5-4A34-B8DC-1A727B6E323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107E5EE-2BE3-4043-85B4-8DFE753FDFE4}" type="pres">
      <dgm:prSet presAssocID="{EAFFB870-D9D9-4676-836D-5B49F2EF91FF}" presName="node" presStyleLbl="node1" presStyleIdx="2" presStyleCnt="5" custScaleX="137492" custScaleY="135017" custRadScaleRad="92571" custRadScaleInc="-13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BC230-AAD2-40F5-B1C0-B9CA33228485}" type="pres">
      <dgm:prSet presAssocID="{EAFFB870-D9D9-4676-836D-5B49F2EF91FF}" presName="spNode" presStyleCnt="0"/>
      <dgm:spPr/>
    </dgm:pt>
    <dgm:pt modelId="{5C0BC4B6-5858-4EA8-9177-E59960135300}" type="pres">
      <dgm:prSet presAssocID="{1664A133-54D7-4EEA-A680-9E2F3A9D95C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42447DF-AC1D-4C21-B9C5-C997F6220635}" type="pres">
      <dgm:prSet presAssocID="{265ACE81-BBB1-41F2-8110-9112DCFCA519}" presName="node" presStyleLbl="node1" presStyleIdx="3" presStyleCnt="5" custScaleX="140389" custScaleY="137234" custRadScaleRad="94153" custRadScaleInc="15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826B8-8673-475C-906B-CF68C6D47C23}" type="pres">
      <dgm:prSet presAssocID="{265ACE81-BBB1-41F2-8110-9112DCFCA519}" presName="spNode" presStyleCnt="0"/>
      <dgm:spPr/>
    </dgm:pt>
    <dgm:pt modelId="{82CEC075-802B-4006-B461-C986085D90B7}" type="pres">
      <dgm:prSet presAssocID="{DEEF2A20-E281-4B75-AF29-E9A5785843C2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7D502FF-E076-42DB-A72B-0C9317F0C82F}" type="pres">
      <dgm:prSet presAssocID="{D165743D-81A3-4FD6-B041-966340E8EB83}" presName="node" presStyleLbl="node1" presStyleIdx="4" presStyleCnt="5" custScaleX="163057" custScaleY="99195" custRadScaleRad="104150" custRadScaleInc="-1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4E98C-D531-4A4C-871D-7247543A1FEB}" type="pres">
      <dgm:prSet presAssocID="{D165743D-81A3-4FD6-B041-966340E8EB83}" presName="spNode" presStyleCnt="0"/>
      <dgm:spPr/>
    </dgm:pt>
    <dgm:pt modelId="{0DA9B223-D3A6-4A1A-BB1F-34FB95517277}" type="pres">
      <dgm:prSet presAssocID="{A4D10EE0-9F4F-4B68-93B6-25B7FB868354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3D941E3-6817-40A1-AE83-9750DE6334D5}" srcId="{0B9A02EC-591F-4C2A-89B4-D81C879B35C7}" destId="{C916E882-F33A-413E-9A8D-F6EC1B100BA4}" srcOrd="1" destOrd="0" parTransId="{25CD1267-20AA-4D2B-8DC5-016963A10B5B}" sibTransId="{C05A0A9B-E7E5-4A34-B8DC-1A727B6E323D}"/>
    <dgm:cxn modelId="{A98EB703-FA33-4279-AE40-1B8C83EF0D9A}" type="presOf" srcId="{DEEF2A20-E281-4B75-AF29-E9A5785843C2}" destId="{82CEC075-802B-4006-B461-C986085D90B7}" srcOrd="0" destOrd="0" presId="urn:microsoft.com/office/officeart/2005/8/layout/cycle6"/>
    <dgm:cxn modelId="{FA27FC4D-FC44-40B8-A653-EFAAB8453C6A}" type="presOf" srcId="{0B9A02EC-591F-4C2A-89B4-D81C879B35C7}" destId="{A1875009-6ADA-403F-BAF4-1984305352D1}" srcOrd="0" destOrd="0" presId="urn:microsoft.com/office/officeart/2005/8/layout/cycle6"/>
    <dgm:cxn modelId="{5B227863-71F2-465D-B529-97B3B8156236}" type="presOf" srcId="{D165743D-81A3-4FD6-B041-966340E8EB83}" destId="{37D502FF-E076-42DB-A72B-0C9317F0C82F}" srcOrd="0" destOrd="0" presId="urn:microsoft.com/office/officeart/2005/8/layout/cycle6"/>
    <dgm:cxn modelId="{E2C86D68-4B85-4F1F-BAC7-3EE667D9A728}" type="presOf" srcId="{EAFFB870-D9D9-4676-836D-5B49F2EF91FF}" destId="{C107E5EE-2BE3-4043-85B4-8DFE753FDFE4}" srcOrd="0" destOrd="0" presId="urn:microsoft.com/office/officeart/2005/8/layout/cycle6"/>
    <dgm:cxn modelId="{55A74174-5B55-43F8-883A-ED20BD40F8EE}" type="presOf" srcId="{C05A0A9B-E7E5-4A34-B8DC-1A727B6E323D}" destId="{4B1582A5-00A6-4FBC-B15B-DEE415547C93}" srcOrd="0" destOrd="0" presId="urn:microsoft.com/office/officeart/2005/8/layout/cycle6"/>
    <dgm:cxn modelId="{F0D38F7C-B62A-49D2-941D-E3D049FB4A2F}" srcId="{0B9A02EC-591F-4C2A-89B4-D81C879B35C7}" destId="{D165743D-81A3-4FD6-B041-966340E8EB83}" srcOrd="4" destOrd="0" parTransId="{80426F34-CE9F-45BF-88C5-9A158288AE41}" sibTransId="{A4D10EE0-9F4F-4B68-93B6-25B7FB868354}"/>
    <dgm:cxn modelId="{AD7FFD5B-7E5E-42B3-826B-A656746A9758}" srcId="{0B9A02EC-591F-4C2A-89B4-D81C879B35C7}" destId="{078390F8-1DED-4AD2-8C88-03654EDDBA88}" srcOrd="0" destOrd="0" parTransId="{2058C08E-CB95-45C0-9415-A4A1AD72EAE3}" sibTransId="{C5BE1727-3A82-4E8F-8E0F-5446936728EB}"/>
    <dgm:cxn modelId="{123F9BA2-0AE1-4747-9FB2-3A56586B6580}" type="presOf" srcId="{A4D10EE0-9F4F-4B68-93B6-25B7FB868354}" destId="{0DA9B223-D3A6-4A1A-BB1F-34FB95517277}" srcOrd="0" destOrd="0" presId="urn:microsoft.com/office/officeart/2005/8/layout/cycle6"/>
    <dgm:cxn modelId="{E3D5D28A-98D3-4902-BAC6-6B17CA25AAAF}" type="presOf" srcId="{265ACE81-BBB1-41F2-8110-9112DCFCA519}" destId="{142447DF-AC1D-4C21-B9C5-C997F6220635}" srcOrd="0" destOrd="0" presId="urn:microsoft.com/office/officeart/2005/8/layout/cycle6"/>
    <dgm:cxn modelId="{BB6101F2-82DD-4C13-8917-A433019F101B}" type="presOf" srcId="{078390F8-1DED-4AD2-8C88-03654EDDBA88}" destId="{0D6C69E0-C989-414E-8195-295B8C635F52}" srcOrd="0" destOrd="0" presId="urn:microsoft.com/office/officeart/2005/8/layout/cycle6"/>
    <dgm:cxn modelId="{DE310D3C-E70B-4173-90A1-0E826C974433}" srcId="{0B9A02EC-591F-4C2A-89B4-D81C879B35C7}" destId="{EAFFB870-D9D9-4676-836D-5B49F2EF91FF}" srcOrd="2" destOrd="0" parTransId="{BE21E072-934F-41AB-AF0D-B1DB9803C2BB}" sibTransId="{1664A133-54D7-4EEA-A680-9E2F3A9D95C7}"/>
    <dgm:cxn modelId="{9C55C236-DE10-43D8-90B0-41CB33C1FAD9}" type="presOf" srcId="{C916E882-F33A-413E-9A8D-F6EC1B100BA4}" destId="{1E6AFA8C-174D-4D64-888C-CABFE3D04BA9}" srcOrd="0" destOrd="0" presId="urn:microsoft.com/office/officeart/2005/8/layout/cycle6"/>
    <dgm:cxn modelId="{38E29325-8E17-4600-A805-C4A4E7047BC4}" srcId="{0B9A02EC-591F-4C2A-89B4-D81C879B35C7}" destId="{265ACE81-BBB1-41F2-8110-9112DCFCA519}" srcOrd="3" destOrd="0" parTransId="{1793F0EF-BA85-4DB2-BEC1-B6357D851518}" sibTransId="{DEEF2A20-E281-4B75-AF29-E9A5785843C2}"/>
    <dgm:cxn modelId="{5CAE4CCD-A260-4085-929F-0E00D6332139}" type="presOf" srcId="{1664A133-54D7-4EEA-A680-9E2F3A9D95C7}" destId="{5C0BC4B6-5858-4EA8-9177-E59960135300}" srcOrd="0" destOrd="0" presId="urn:microsoft.com/office/officeart/2005/8/layout/cycle6"/>
    <dgm:cxn modelId="{7B199593-13C5-4E0C-8225-EE5779CA6262}" type="presOf" srcId="{C5BE1727-3A82-4E8F-8E0F-5446936728EB}" destId="{D468E683-1F4E-4D1A-9A08-61117AE5B7C4}" srcOrd="0" destOrd="0" presId="urn:microsoft.com/office/officeart/2005/8/layout/cycle6"/>
    <dgm:cxn modelId="{B5F71BB7-5A69-4B96-B1C5-B6DAF63AE433}" type="presParOf" srcId="{A1875009-6ADA-403F-BAF4-1984305352D1}" destId="{0D6C69E0-C989-414E-8195-295B8C635F52}" srcOrd="0" destOrd="0" presId="urn:microsoft.com/office/officeart/2005/8/layout/cycle6"/>
    <dgm:cxn modelId="{064212AA-6414-4542-B69B-1C302E2D3085}" type="presParOf" srcId="{A1875009-6ADA-403F-BAF4-1984305352D1}" destId="{CC448147-1DF9-46F1-BC91-D870DB6293D0}" srcOrd="1" destOrd="0" presId="urn:microsoft.com/office/officeart/2005/8/layout/cycle6"/>
    <dgm:cxn modelId="{764B6CFB-2EF3-416F-AF25-DCC5E7C7EAD6}" type="presParOf" srcId="{A1875009-6ADA-403F-BAF4-1984305352D1}" destId="{D468E683-1F4E-4D1A-9A08-61117AE5B7C4}" srcOrd="2" destOrd="0" presId="urn:microsoft.com/office/officeart/2005/8/layout/cycle6"/>
    <dgm:cxn modelId="{69797AEA-C2E1-4F8B-B40E-E01430D16D97}" type="presParOf" srcId="{A1875009-6ADA-403F-BAF4-1984305352D1}" destId="{1E6AFA8C-174D-4D64-888C-CABFE3D04BA9}" srcOrd="3" destOrd="0" presId="urn:microsoft.com/office/officeart/2005/8/layout/cycle6"/>
    <dgm:cxn modelId="{9290762F-C570-4AFE-BCBB-3ABE5D72E7F0}" type="presParOf" srcId="{A1875009-6ADA-403F-BAF4-1984305352D1}" destId="{2B663BFD-B6BC-4739-8C14-585569DFC866}" srcOrd="4" destOrd="0" presId="urn:microsoft.com/office/officeart/2005/8/layout/cycle6"/>
    <dgm:cxn modelId="{5CF2B103-F407-4607-978C-FC3BE075EA5D}" type="presParOf" srcId="{A1875009-6ADA-403F-BAF4-1984305352D1}" destId="{4B1582A5-00A6-4FBC-B15B-DEE415547C93}" srcOrd="5" destOrd="0" presId="urn:microsoft.com/office/officeart/2005/8/layout/cycle6"/>
    <dgm:cxn modelId="{C614BF7A-6C84-48C7-8C83-93E7B931311C}" type="presParOf" srcId="{A1875009-6ADA-403F-BAF4-1984305352D1}" destId="{C107E5EE-2BE3-4043-85B4-8DFE753FDFE4}" srcOrd="6" destOrd="0" presId="urn:microsoft.com/office/officeart/2005/8/layout/cycle6"/>
    <dgm:cxn modelId="{DEFA66EE-5AAB-49DB-ADE2-0CC2C470AC5A}" type="presParOf" srcId="{A1875009-6ADA-403F-BAF4-1984305352D1}" destId="{51BBC230-AAD2-40F5-B1C0-B9CA33228485}" srcOrd="7" destOrd="0" presId="urn:microsoft.com/office/officeart/2005/8/layout/cycle6"/>
    <dgm:cxn modelId="{364DBE17-21A5-45B0-BBF9-43CA3855ED61}" type="presParOf" srcId="{A1875009-6ADA-403F-BAF4-1984305352D1}" destId="{5C0BC4B6-5858-4EA8-9177-E59960135300}" srcOrd="8" destOrd="0" presId="urn:microsoft.com/office/officeart/2005/8/layout/cycle6"/>
    <dgm:cxn modelId="{70C5F202-651A-4EDF-A660-7CAF8578BE81}" type="presParOf" srcId="{A1875009-6ADA-403F-BAF4-1984305352D1}" destId="{142447DF-AC1D-4C21-B9C5-C997F6220635}" srcOrd="9" destOrd="0" presId="urn:microsoft.com/office/officeart/2005/8/layout/cycle6"/>
    <dgm:cxn modelId="{7FFEB7F4-5DB5-4930-B84B-7DDAE3974226}" type="presParOf" srcId="{A1875009-6ADA-403F-BAF4-1984305352D1}" destId="{ADB826B8-8673-475C-906B-CF68C6D47C23}" srcOrd="10" destOrd="0" presId="urn:microsoft.com/office/officeart/2005/8/layout/cycle6"/>
    <dgm:cxn modelId="{1A3C1E18-34A3-4B6E-9BB7-F43D474A56EB}" type="presParOf" srcId="{A1875009-6ADA-403F-BAF4-1984305352D1}" destId="{82CEC075-802B-4006-B461-C986085D90B7}" srcOrd="11" destOrd="0" presId="urn:microsoft.com/office/officeart/2005/8/layout/cycle6"/>
    <dgm:cxn modelId="{5268D508-090C-465A-8F5B-A8E4B92C3C04}" type="presParOf" srcId="{A1875009-6ADA-403F-BAF4-1984305352D1}" destId="{37D502FF-E076-42DB-A72B-0C9317F0C82F}" srcOrd="12" destOrd="0" presId="urn:microsoft.com/office/officeart/2005/8/layout/cycle6"/>
    <dgm:cxn modelId="{BA0C3374-9741-4E80-BA20-54FDC6D08E93}" type="presParOf" srcId="{A1875009-6ADA-403F-BAF4-1984305352D1}" destId="{8D44E98C-D531-4A4C-871D-7247543A1FEB}" srcOrd="13" destOrd="0" presId="urn:microsoft.com/office/officeart/2005/8/layout/cycle6"/>
    <dgm:cxn modelId="{3F5C3CE2-C21D-45ED-9D40-6F627B42E001}" type="presParOf" srcId="{A1875009-6ADA-403F-BAF4-1984305352D1}" destId="{0DA9B223-D3A6-4A1A-BB1F-34FB95517277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C89EE0-52C4-4DCD-9124-DD0FB929405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7BB2292-5EA3-495A-B561-A64727BFD080}">
      <dgm:prSet phldrT="[Текст]" custT="1"/>
      <dgm:spPr>
        <a:solidFill>
          <a:srgbClr val="C00000"/>
        </a:solidFill>
      </dgm:spPr>
      <dgm:t>
        <a:bodyPr/>
        <a:lstStyle/>
        <a:p>
          <a:endParaRPr lang="ru-RU" sz="2800" dirty="0" smtClean="0">
            <a:latin typeface="Arial" pitchFamily="34" charset="0"/>
            <a:cs typeface="Arial" pitchFamily="34" charset="0"/>
          </a:endParaRPr>
        </a:p>
        <a:p>
          <a:endParaRPr lang="ru-RU" sz="2800" dirty="0" smtClean="0">
            <a:latin typeface="Arial" pitchFamily="34" charset="0"/>
            <a:cs typeface="Arial" pitchFamily="34" charset="0"/>
          </a:endParaRPr>
        </a:p>
        <a:p>
          <a:r>
            <a:rPr lang="ru-RU" sz="3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Задача Мстислава</a:t>
          </a:r>
          <a:endParaRPr lang="ru-RU" sz="3200" dirty="0">
            <a:solidFill>
              <a:schemeClr val="tx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18BB1DD-267A-4691-ADEE-8A2E73E70764}" type="parTrans" cxnId="{95A5C982-CD88-49E0-AC11-0640E2421FA6}">
      <dgm:prSet/>
      <dgm:spPr/>
      <dgm:t>
        <a:bodyPr/>
        <a:lstStyle/>
        <a:p>
          <a:endParaRPr lang="ru-RU"/>
        </a:p>
      </dgm:t>
    </dgm:pt>
    <dgm:pt modelId="{61F65F46-E056-4AF1-B895-A57A06D1B331}" type="sibTrans" cxnId="{95A5C982-CD88-49E0-AC11-0640E2421FA6}">
      <dgm:prSet/>
      <dgm:spPr/>
      <dgm:t>
        <a:bodyPr/>
        <a:lstStyle/>
        <a:p>
          <a:endParaRPr lang="ru-RU"/>
        </a:p>
      </dgm:t>
    </dgm:pt>
    <dgm:pt modelId="{452D889D-C9EB-4AEA-B1C9-30B5859597EE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3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Задача гончара</a:t>
          </a:r>
          <a:endParaRPr lang="ru-RU" sz="3600" dirty="0">
            <a:solidFill>
              <a:schemeClr val="tx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E8371F6-5406-43E3-9CA3-380B3E37B856}" type="parTrans" cxnId="{166DA6EB-C6CE-4D98-A0E7-907B33FF2BF6}">
      <dgm:prSet/>
      <dgm:spPr/>
      <dgm:t>
        <a:bodyPr/>
        <a:lstStyle/>
        <a:p>
          <a:endParaRPr lang="ru-RU"/>
        </a:p>
      </dgm:t>
    </dgm:pt>
    <dgm:pt modelId="{7A79B78A-1780-42F9-BB4D-050ECCCFFA93}" type="sibTrans" cxnId="{166DA6EB-C6CE-4D98-A0E7-907B33FF2BF6}">
      <dgm:prSet/>
      <dgm:spPr/>
      <dgm:t>
        <a:bodyPr/>
        <a:lstStyle/>
        <a:p>
          <a:endParaRPr lang="ru-RU"/>
        </a:p>
      </dgm:t>
    </dgm:pt>
    <dgm:pt modelId="{DD4E3BA6-ED18-4D0D-9778-497FFBA5CB4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Задача Редеди</a:t>
          </a:r>
          <a:endParaRPr lang="ru-RU" sz="3600" dirty="0">
            <a:solidFill>
              <a:schemeClr val="tx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B834BB5-4CB9-49E3-8411-CD87B652702E}" type="parTrans" cxnId="{43A85CD3-F17A-4D31-B554-8872F1030CBB}">
      <dgm:prSet/>
      <dgm:spPr/>
      <dgm:t>
        <a:bodyPr/>
        <a:lstStyle/>
        <a:p>
          <a:endParaRPr lang="ru-RU"/>
        </a:p>
      </dgm:t>
    </dgm:pt>
    <dgm:pt modelId="{58AF3B1B-F85C-48AF-BFEE-4484F475DF20}" type="sibTrans" cxnId="{43A85CD3-F17A-4D31-B554-8872F1030CBB}">
      <dgm:prSet/>
      <dgm:spPr/>
      <dgm:t>
        <a:bodyPr/>
        <a:lstStyle/>
        <a:p>
          <a:endParaRPr lang="ru-RU"/>
        </a:p>
      </dgm:t>
    </dgm:pt>
    <dgm:pt modelId="{0EC0C362-8F26-4843-8220-2770811F32C6}" type="pres">
      <dgm:prSet presAssocID="{1FC89EE0-52C4-4DCD-9124-DD0FB9294056}" presName="Name0" presStyleCnt="0">
        <dgm:presLayoutVars>
          <dgm:dir/>
          <dgm:animLvl val="lvl"/>
          <dgm:resizeHandles val="exact"/>
        </dgm:presLayoutVars>
      </dgm:prSet>
      <dgm:spPr/>
    </dgm:pt>
    <dgm:pt modelId="{4463DA9D-BF8D-44BC-A5F7-2EFA226215D3}" type="pres">
      <dgm:prSet presAssocID="{97BB2292-5EA3-495A-B561-A64727BFD080}" presName="Name8" presStyleCnt="0"/>
      <dgm:spPr/>
    </dgm:pt>
    <dgm:pt modelId="{37862FBD-CADE-4998-8429-EDF64B5F5C1D}" type="pres">
      <dgm:prSet presAssocID="{97BB2292-5EA3-495A-B561-A64727BFD08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83AFE-811F-45A0-B9D3-37E73A36559D}" type="pres">
      <dgm:prSet presAssocID="{97BB2292-5EA3-495A-B561-A64727BFD0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356CD-B68D-4237-8F28-96AC5CB50B89}" type="pres">
      <dgm:prSet presAssocID="{452D889D-C9EB-4AEA-B1C9-30B5859597EE}" presName="Name8" presStyleCnt="0"/>
      <dgm:spPr/>
    </dgm:pt>
    <dgm:pt modelId="{5E79EB07-BEA5-4EC0-BA42-E807F949818B}" type="pres">
      <dgm:prSet presAssocID="{452D889D-C9EB-4AEA-B1C9-30B5859597E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14BFA-D3D2-4BE3-9242-93F30344D4B8}" type="pres">
      <dgm:prSet presAssocID="{452D889D-C9EB-4AEA-B1C9-30B5859597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B6665-F7CC-4B80-8F3D-A4CC4FFF8011}" type="pres">
      <dgm:prSet presAssocID="{DD4E3BA6-ED18-4D0D-9778-497FFBA5CB46}" presName="Name8" presStyleCnt="0"/>
      <dgm:spPr/>
    </dgm:pt>
    <dgm:pt modelId="{D1A56493-2AF7-46E1-A4B9-595B5C576896}" type="pres">
      <dgm:prSet presAssocID="{DD4E3BA6-ED18-4D0D-9778-497FFBA5CB46}" presName="level" presStyleLbl="node1" presStyleIdx="2" presStyleCnt="3" custLinFactNeighborX="2500" custLinFactNeighborY="11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C5125-83E5-403E-A319-B937CB5D7C50}" type="pres">
      <dgm:prSet presAssocID="{DD4E3BA6-ED18-4D0D-9778-497FFBA5CB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F6B11D-D5F3-4B9D-BC6A-D433C6471A78}" type="presOf" srcId="{DD4E3BA6-ED18-4D0D-9778-497FFBA5CB46}" destId="{D1A56493-2AF7-46E1-A4B9-595B5C576896}" srcOrd="0" destOrd="0" presId="urn:microsoft.com/office/officeart/2005/8/layout/pyramid1"/>
    <dgm:cxn modelId="{166DA6EB-C6CE-4D98-A0E7-907B33FF2BF6}" srcId="{1FC89EE0-52C4-4DCD-9124-DD0FB9294056}" destId="{452D889D-C9EB-4AEA-B1C9-30B5859597EE}" srcOrd="1" destOrd="0" parTransId="{0E8371F6-5406-43E3-9CA3-380B3E37B856}" sibTransId="{7A79B78A-1780-42F9-BB4D-050ECCCFFA93}"/>
    <dgm:cxn modelId="{95A5C982-CD88-49E0-AC11-0640E2421FA6}" srcId="{1FC89EE0-52C4-4DCD-9124-DD0FB9294056}" destId="{97BB2292-5EA3-495A-B561-A64727BFD080}" srcOrd="0" destOrd="0" parTransId="{B18BB1DD-267A-4691-ADEE-8A2E73E70764}" sibTransId="{61F65F46-E056-4AF1-B895-A57A06D1B331}"/>
    <dgm:cxn modelId="{452C1258-1B80-47FE-8A2D-BF49A3386B48}" type="presOf" srcId="{452D889D-C9EB-4AEA-B1C9-30B5859597EE}" destId="{2BB14BFA-D3D2-4BE3-9242-93F30344D4B8}" srcOrd="1" destOrd="0" presId="urn:microsoft.com/office/officeart/2005/8/layout/pyramid1"/>
    <dgm:cxn modelId="{C577E6AE-F256-49FD-9643-9D1160472FFB}" type="presOf" srcId="{452D889D-C9EB-4AEA-B1C9-30B5859597EE}" destId="{5E79EB07-BEA5-4EC0-BA42-E807F949818B}" srcOrd="0" destOrd="0" presId="urn:microsoft.com/office/officeart/2005/8/layout/pyramid1"/>
    <dgm:cxn modelId="{43A85CD3-F17A-4D31-B554-8872F1030CBB}" srcId="{1FC89EE0-52C4-4DCD-9124-DD0FB9294056}" destId="{DD4E3BA6-ED18-4D0D-9778-497FFBA5CB46}" srcOrd="2" destOrd="0" parTransId="{6B834BB5-4CB9-49E3-8411-CD87B652702E}" sibTransId="{58AF3B1B-F85C-48AF-BFEE-4484F475DF20}"/>
    <dgm:cxn modelId="{13DF9918-D725-4097-9E28-A4E7C07B8EFC}" type="presOf" srcId="{97BB2292-5EA3-495A-B561-A64727BFD080}" destId="{04883AFE-811F-45A0-B9D3-37E73A36559D}" srcOrd="1" destOrd="0" presId="urn:microsoft.com/office/officeart/2005/8/layout/pyramid1"/>
    <dgm:cxn modelId="{BAEF56AE-2B77-441C-8DFE-5CC15F5DCB39}" type="presOf" srcId="{DD4E3BA6-ED18-4D0D-9778-497FFBA5CB46}" destId="{51BC5125-83E5-403E-A319-B937CB5D7C50}" srcOrd="1" destOrd="0" presId="urn:microsoft.com/office/officeart/2005/8/layout/pyramid1"/>
    <dgm:cxn modelId="{08B82F62-68D3-4D23-AB2B-C7BA7F8216D2}" type="presOf" srcId="{97BB2292-5EA3-495A-B561-A64727BFD080}" destId="{37862FBD-CADE-4998-8429-EDF64B5F5C1D}" srcOrd="0" destOrd="0" presId="urn:microsoft.com/office/officeart/2005/8/layout/pyramid1"/>
    <dgm:cxn modelId="{89496744-E9D8-46A2-9689-4F49A0EAC2C1}" type="presOf" srcId="{1FC89EE0-52C4-4DCD-9124-DD0FB9294056}" destId="{0EC0C362-8F26-4843-8220-2770811F32C6}" srcOrd="0" destOrd="0" presId="urn:microsoft.com/office/officeart/2005/8/layout/pyramid1"/>
    <dgm:cxn modelId="{DFF87D9C-3BB6-4492-AD8C-4B66EB72693A}" type="presParOf" srcId="{0EC0C362-8F26-4843-8220-2770811F32C6}" destId="{4463DA9D-BF8D-44BC-A5F7-2EFA226215D3}" srcOrd="0" destOrd="0" presId="urn:microsoft.com/office/officeart/2005/8/layout/pyramid1"/>
    <dgm:cxn modelId="{9022D781-5B8F-4BC4-834E-CFD88B240BD0}" type="presParOf" srcId="{4463DA9D-BF8D-44BC-A5F7-2EFA226215D3}" destId="{37862FBD-CADE-4998-8429-EDF64B5F5C1D}" srcOrd="0" destOrd="0" presId="urn:microsoft.com/office/officeart/2005/8/layout/pyramid1"/>
    <dgm:cxn modelId="{DA403722-EC28-49C3-8358-B20937D714EA}" type="presParOf" srcId="{4463DA9D-BF8D-44BC-A5F7-2EFA226215D3}" destId="{04883AFE-811F-45A0-B9D3-37E73A36559D}" srcOrd="1" destOrd="0" presId="urn:microsoft.com/office/officeart/2005/8/layout/pyramid1"/>
    <dgm:cxn modelId="{434EFC30-4BB5-474D-8DDB-5A0FD0FFB63F}" type="presParOf" srcId="{0EC0C362-8F26-4843-8220-2770811F32C6}" destId="{2DA356CD-B68D-4237-8F28-96AC5CB50B89}" srcOrd="1" destOrd="0" presId="urn:microsoft.com/office/officeart/2005/8/layout/pyramid1"/>
    <dgm:cxn modelId="{F849F541-9D43-4AFA-952F-8F5A32C041DA}" type="presParOf" srcId="{2DA356CD-B68D-4237-8F28-96AC5CB50B89}" destId="{5E79EB07-BEA5-4EC0-BA42-E807F949818B}" srcOrd="0" destOrd="0" presId="urn:microsoft.com/office/officeart/2005/8/layout/pyramid1"/>
    <dgm:cxn modelId="{4CED10EA-5279-4B8C-9943-0271423E52C7}" type="presParOf" srcId="{2DA356CD-B68D-4237-8F28-96AC5CB50B89}" destId="{2BB14BFA-D3D2-4BE3-9242-93F30344D4B8}" srcOrd="1" destOrd="0" presId="urn:microsoft.com/office/officeart/2005/8/layout/pyramid1"/>
    <dgm:cxn modelId="{5251B1C6-DAA5-495D-9213-6E85AD0B7DB5}" type="presParOf" srcId="{0EC0C362-8F26-4843-8220-2770811F32C6}" destId="{0CAB6665-F7CC-4B80-8F3D-A4CC4FFF8011}" srcOrd="2" destOrd="0" presId="urn:microsoft.com/office/officeart/2005/8/layout/pyramid1"/>
    <dgm:cxn modelId="{E85570CC-0F3A-4B86-9C69-1DA0EBD8C464}" type="presParOf" srcId="{0CAB6665-F7CC-4B80-8F3D-A4CC4FFF8011}" destId="{D1A56493-2AF7-46E1-A4B9-595B5C576896}" srcOrd="0" destOrd="0" presId="urn:microsoft.com/office/officeart/2005/8/layout/pyramid1"/>
    <dgm:cxn modelId="{EEDA40CA-F6A6-40DD-8AE9-DC93A3A9FB0A}" type="presParOf" srcId="{0CAB6665-F7CC-4B80-8F3D-A4CC4FFF8011}" destId="{51BC5125-83E5-403E-A319-B937CB5D7C50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F85-CACB-41F8-8FCA-B380EE3C6385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C771A4-6294-49BD-BFFB-EBD2F816D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F85-CACB-41F8-8FCA-B380EE3C6385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71A4-6294-49BD-BFFB-EBD2F816D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F85-CACB-41F8-8FCA-B380EE3C6385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71A4-6294-49BD-BFFB-EBD2F816D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AACF85-CACB-41F8-8FCA-B380EE3C6385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2C771A4-6294-49BD-BFFB-EBD2F816D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F85-CACB-41F8-8FCA-B380EE3C6385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71A4-6294-49BD-BFFB-EBD2F816D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F85-CACB-41F8-8FCA-B380EE3C6385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71A4-6294-49BD-BFFB-EBD2F816D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71A4-6294-49BD-BFFB-EBD2F816D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F85-CACB-41F8-8FCA-B380EE3C6385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F85-CACB-41F8-8FCA-B380EE3C6385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71A4-6294-49BD-BFFB-EBD2F816D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F85-CACB-41F8-8FCA-B380EE3C6385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771A4-6294-49BD-BFFB-EBD2F816D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AACF85-CACB-41F8-8FCA-B380EE3C6385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C771A4-6294-49BD-BFFB-EBD2F816D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CF85-CACB-41F8-8FCA-B380EE3C6385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C771A4-6294-49BD-BFFB-EBD2F816D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AACF85-CACB-41F8-8FCA-B380EE3C6385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2C771A4-6294-49BD-BFFB-EBD2F816D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slide" Target="slide12.xml"/><Relationship Id="rId4" Type="http://schemas.openxmlformats.org/officeDocument/2006/relationships/slide" Target="slide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slide" Target="slide39.xml"/><Relationship Id="rId4" Type="http://schemas.openxmlformats.org/officeDocument/2006/relationships/slide" Target="slide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slide" Target="slide31.x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diagramLayout" Target="../diagrams/layout2.xml"/><Relationship Id="rId7" Type="http://schemas.openxmlformats.org/officeDocument/2006/relationships/slide" Target="slide2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slide" Target="slide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1.xml"/><Relationship Id="rId7" Type="http://schemas.openxmlformats.org/officeDocument/2006/relationships/slide" Target="slide7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diagramColors" Target="../diagrams/colors1.xml"/><Relationship Id="rId10" Type="http://schemas.openxmlformats.org/officeDocument/2006/relationships/slide" Target="slide8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slide" Target="slide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Кто не знает, в какую гавань он плывет, для того нет попутного ветра.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Сенека</a:t>
            </a:r>
          </a:p>
          <a:p>
            <a:pPr algn="ctr">
              <a:buNone/>
            </a:pPr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Автор: Вирченко Н.Ф.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ПРОШЛОЕ ТАМАНСКОГО       ПОЛУОСТРОВА</a:t>
            </a:r>
            <a:endParaRPr lang="ru-RU" sz="5400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642918"/>
            <a:ext cx="7729566" cy="545308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 Чтобы найти, какую часть одно число составляет от другого, надо первое число  разделить на второе.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358082" y="5286388"/>
            <a:ext cx="1042416" cy="104241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В </a:t>
            </a:r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Горгиппии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действовала крупная керамическая мастерская по производству черепицы . Она изготовила  340 кг керамики ,      из них ушло на изготовление статуэток греческих богов .Сколько керамики ушло на статуэтки?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 № 2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416675" y="2643188"/>
          <a:ext cx="455613" cy="1000125"/>
        </p:xfrm>
        <a:graphic>
          <a:graphicData uri="http://schemas.openxmlformats.org/presentationml/2006/ole">
            <p:oleObj spid="_x0000_s2050" name="Формула" r:id="rId3" imgW="215640" imgH="393480" progId="Equation.3">
              <p:embed/>
            </p:oleObj>
          </a:graphicData>
        </a:graphic>
      </p:graphicFrame>
      <p:sp>
        <p:nvSpPr>
          <p:cNvPr id="5" name="Управляющая кнопка: справка 4">
            <a:hlinkClick r:id="rId4" action="ppaction://hlinksldjump" highlightClick="1"/>
          </p:cNvPr>
          <p:cNvSpPr/>
          <p:nvPr/>
        </p:nvSpPr>
        <p:spPr>
          <a:xfrm>
            <a:off x="7572396" y="5214950"/>
            <a:ext cx="1042416" cy="1000132"/>
          </a:xfrm>
          <a:prstGeom prst="actionButtonHelp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6143636" y="5286388"/>
            <a:ext cx="1000132" cy="928694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00034" y="428604"/>
            <a:ext cx="8072494" cy="5667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Чтобы найти часть от числа, выраженную дробью, надо это число умножить на дробь.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429520" y="5214950"/>
            <a:ext cx="1042416" cy="104241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3757610" cy="127633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 № 3.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DSC016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876"/>
            <a:ext cx="3857652" cy="285752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86248" y="357166"/>
            <a:ext cx="4857752" cy="61436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По свидетельству древнегреческого оратора Демосфена , экспорт хлеба из </a:t>
            </a:r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Боспора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был 16 тыс. тонн в год, что составляло половину завозимого Грецией зерна . Сколько завозилось в Грецию зерна?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справка 4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00132" cy="1000132"/>
          </a:xfrm>
          <a:prstGeom prst="actionButtonHelp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6572264" y="5500702"/>
            <a:ext cx="1000132" cy="1000132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642918"/>
            <a:ext cx="7729566" cy="545308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 Чтобы найти число по его части, выраженной дробью, надо эту часть разделить на дробь.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429520" y="5214950"/>
            <a:ext cx="1042416" cy="104241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Царь </a:t>
            </a:r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Левкон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однажды отправил из </a:t>
            </a:r>
            <a:r>
              <a:rPr lang="ru-RU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Феодоссии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метрополию огромную партию зерна – 84 тыс. тонн,    часть была доставлена из Восточного Причерноморья с собственных запасов греков .Седьмая часть поступила в качестве дани от подвластных племен . А остальное получено  в результате обмена у представителей независимых этнических групп . Сколько было получено от этнических групп?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5001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 № 4 </a:t>
            </a:r>
            <a:b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(Из сведений историка и географа </a:t>
            </a:r>
            <a:r>
              <a:rPr lang="ru-RU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Страбона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286248" y="2500306"/>
          <a:ext cx="642942" cy="714380"/>
        </p:xfrm>
        <a:graphic>
          <a:graphicData uri="http://schemas.openxmlformats.org/presentationml/2006/ole">
            <p:oleObj spid="_x0000_s3074" name="Формула" r:id="rId3" imgW="152280" imgH="393480" progId="Equation.3">
              <p:embed/>
            </p:oleObj>
          </a:graphicData>
        </a:graphic>
      </p:graphicFrame>
      <p:sp>
        <p:nvSpPr>
          <p:cNvPr id="5" name="Управляющая кнопка: справка 4">
            <a:hlinkClick r:id="rId4" action="ppaction://hlinksldjump" highlightClick="1"/>
          </p:cNvPr>
          <p:cNvSpPr/>
          <p:nvPr/>
        </p:nvSpPr>
        <p:spPr>
          <a:xfrm>
            <a:off x="8072462" y="6000768"/>
            <a:ext cx="500066" cy="571504"/>
          </a:xfrm>
          <a:prstGeom prst="actionButtonHelp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6715140" y="6072206"/>
            <a:ext cx="1000132" cy="50006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52400"/>
            <a:ext cx="3757610" cy="84770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 № 5.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5072066" cy="61436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Поход  князя Игоря совершался на 500 судах, на каждом из которых находилось по 100 воинов . За три дня сражений  войско потеряло убитыми.Спаслись только       остатка .  Сколько  воинов вернулись домой ?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clip_image0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2071679"/>
            <a:ext cx="3857651" cy="3000396"/>
          </a:xfrm>
        </p:spPr>
      </p:pic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285984" y="3071810"/>
          <a:ext cx="571504" cy="857256"/>
        </p:xfrm>
        <a:graphic>
          <a:graphicData uri="http://schemas.openxmlformats.org/presentationml/2006/ole">
            <p:oleObj spid="_x0000_s4098" name="Формула" r:id="rId4" imgW="139680" imgH="39348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857356" y="4143380"/>
          <a:ext cx="357190" cy="785818"/>
        </p:xfrm>
        <a:graphic>
          <a:graphicData uri="http://schemas.openxmlformats.org/presentationml/2006/ole">
            <p:oleObj spid="_x0000_s4100" name="Формула" r:id="rId5" imgW="228600" imgH="393480" progId="Equation.3">
              <p:embed/>
            </p:oleObj>
          </a:graphicData>
        </a:graphic>
      </p:graphicFrame>
      <p:sp>
        <p:nvSpPr>
          <p:cNvPr id="12" name="Управляющая кнопка: справка 11">
            <a:hlinkClick r:id="rId6" action="ppaction://hlinksldjump" highlightClick="1"/>
          </p:cNvPr>
          <p:cNvSpPr/>
          <p:nvPr/>
        </p:nvSpPr>
        <p:spPr>
          <a:xfrm>
            <a:off x="7643834" y="5500702"/>
            <a:ext cx="1042416" cy="1042416"/>
          </a:xfrm>
          <a:prstGeom prst="actionButtonHelp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ПОХОДЫ СВЯТОСЛАВА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" name="Содержимое 13" descr="9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071546"/>
            <a:ext cx="4210080" cy="5357850"/>
          </a:xfr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44291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285720" y="5786454"/>
            <a:ext cx="642942" cy="613788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Гибель Святослава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77153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358214" y="5857892"/>
            <a:ext cx="500066" cy="71438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ведения 5">
            <a:hlinkClick r:id="rId4" action="ppaction://hlinksldjump" highlightClick="1"/>
          </p:cNvPr>
          <p:cNvSpPr/>
          <p:nvPr/>
        </p:nvSpPr>
        <p:spPr>
          <a:xfrm>
            <a:off x="8358214" y="4857760"/>
            <a:ext cx="500066" cy="714380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57158" y="285728"/>
          <a:ext cx="857256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домой 4">
            <a:hlinkClick r:id="rId6" action="ppaction://hlinksldjump" highlightClick="1"/>
          </p:cNvPr>
          <p:cNvSpPr/>
          <p:nvPr/>
        </p:nvSpPr>
        <p:spPr>
          <a:xfrm>
            <a:off x="7929586" y="5929330"/>
            <a:ext cx="470912" cy="542350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7" action="ppaction://hlinksldjump" highlightClick="1"/>
          </p:cNvPr>
          <p:cNvSpPr/>
          <p:nvPr/>
        </p:nvSpPr>
        <p:spPr>
          <a:xfrm>
            <a:off x="6357950" y="3857628"/>
            <a:ext cx="542350" cy="542350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8" action="ppaction://hlinksldjump" highlightClick="1"/>
          </p:cNvPr>
          <p:cNvSpPr/>
          <p:nvPr/>
        </p:nvSpPr>
        <p:spPr>
          <a:xfrm>
            <a:off x="4357686" y="785794"/>
            <a:ext cx="571504" cy="500066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9" action="ppaction://hlinksldjump" highlightClick="1"/>
          </p:cNvPr>
          <p:cNvSpPr/>
          <p:nvPr/>
        </p:nvSpPr>
        <p:spPr>
          <a:xfrm>
            <a:off x="8072462" y="714356"/>
            <a:ext cx="685226" cy="68522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ГРЕЧЕСКИЕ ГОРОДА - КОЛОНИИ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clip_image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8524630" cy="5072098"/>
          </a:xfrm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929586" y="5643578"/>
            <a:ext cx="785818" cy="571504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Мстислав со своей дружиной  и хазарами двинулся на войско своего брата- киевского великого князя Ярослава, в пути они будут 17 дней, а отряды  касогов  тот же путь могут пройти в 20 дней. Мстислав с   дружиной , хазарами и отряды  касогов подойдут к Киеву в один и тот же час. За сколько дней они сойдутся?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 № 6.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7572396" y="5500702"/>
            <a:ext cx="928694" cy="1000132"/>
          </a:xfrm>
          <a:prstGeom prst="actionButtonHelp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3" action="ppaction://hlinksldjump" highlightClick="1"/>
          </p:cNvPr>
          <p:cNvSpPr/>
          <p:nvPr/>
        </p:nvSpPr>
        <p:spPr>
          <a:xfrm>
            <a:off x="6429388" y="5500702"/>
            <a:ext cx="928694" cy="1000132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 № 7.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59936" cy="55721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В гончарной мастерской было изготовлено 250 мисок, кувшинов и горшков.  3 /5 всех изделий  составляли миски (черепушки), кувшины – </a:t>
            </a: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остатка всех  изделий. Сколько  было изготовлено горшков?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DSC0159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714357"/>
            <a:ext cx="3995766" cy="4929222"/>
          </a:xfrm>
        </p:spPr>
      </p:pic>
      <p:sp>
        <p:nvSpPr>
          <p:cNvPr id="5" name="Управляющая кнопка: справка 4">
            <a:hlinkClick r:id="rId3" action="ppaction://hlinksldjump" highlightClick="1"/>
          </p:cNvPr>
          <p:cNvSpPr/>
          <p:nvPr/>
        </p:nvSpPr>
        <p:spPr>
          <a:xfrm>
            <a:off x="8001024" y="5715016"/>
            <a:ext cx="899540" cy="899540"/>
          </a:xfrm>
          <a:prstGeom prst="actionButtonHelp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 № 8. </a:t>
            </a:r>
            <a:br>
              <a:rPr lang="ru-RU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Бой Мстислава и Редеди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боем Мстислава и Редеди наблюдали 1200 воинов, из них  5/12 было касогов, остальные воины из дружины Мстислава. Сколько воинов было у Мстислава?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2704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справка 5">
            <a:hlinkClick r:id="rId3" action="ppaction://hlinksldjump" highlightClick="1"/>
          </p:cNvPr>
          <p:cNvSpPr/>
          <p:nvPr/>
        </p:nvSpPr>
        <p:spPr>
          <a:xfrm>
            <a:off x="7786710" y="5357826"/>
            <a:ext cx="1042416" cy="1042416"/>
          </a:xfrm>
          <a:prstGeom prst="actionButtonHelp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Шлем Ярослава</a:t>
            </a:r>
            <a:endParaRPr lang="ru-RU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91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524000"/>
            <a:ext cx="3857651" cy="4762520"/>
          </a:xfrm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40719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072462" y="5786454"/>
            <a:ext cx="714348" cy="642942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858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Неожиданная находка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Тмутараканского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камня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"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лето 6576, Глеб князь мерил море по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леду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Тмутороканя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Корчева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14000 сажен", - гласит надпись на камне. Сейчас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тмутараканский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камень экспонируется в Эрмитаже.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Тмутараканский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камень датируется 1068 годом.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92909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001024" y="5715016"/>
            <a:ext cx="828102" cy="8995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72386" cy="10144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Иллюстрация к «Слову...».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59936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Из стихотворения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А. С. Пушкина "Песнь о вещем Олеге":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Как ныне сбирается вещий Олег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Отмстить неразумным хазарам: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Их села и нивы за буйный набег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Обрек он мечам и пожарам... 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2862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715272" y="5429264"/>
            <a:ext cx="1042416" cy="104241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«Слово о полку Игореве»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95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2830" y="1524000"/>
            <a:ext cx="3787977" cy="45720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bg1"/>
                </a:solidFill>
              </a:rPr>
              <a:t>Тот ли Олег мечом крамолу ковал и стрелы по земле сеял. Ступает в злат </a:t>
            </a:r>
            <a:r>
              <a:rPr lang="ru-RU" b="1" dirty="0" err="1" smtClean="0">
                <a:solidFill>
                  <a:schemeClr val="bg1"/>
                </a:solidFill>
              </a:rPr>
              <a:t>стремень</a:t>
            </a:r>
            <a:r>
              <a:rPr lang="ru-RU" b="1" dirty="0" smtClean="0">
                <a:solidFill>
                  <a:schemeClr val="bg1"/>
                </a:solidFill>
              </a:rPr>
              <a:t> в городе </a:t>
            </a:r>
            <a:r>
              <a:rPr lang="ru-RU" b="1" dirty="0" err="1" smtClean="0">
                <a:solidFill>
                  <a:schemeClr val="bg1"/>
                </a:solidFill>
              </a:rPr>
              <a:t>Тмуторокани</a:t>
            </a:r>
            <a:r>
              <a:rPr lang="ru-RU" b="1" dirty="0" smtClean="0">
                <a:solidFill>
                  <a:schemeClr val="bg1"/>
                </a:solidFill>
              </a:rPr>
              <a:t>…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Тогда при Олеге </a:t>
            </a:r>
            <a:r>
              <a:rPr lang="ru-RU" b="1" dirty="0" err="1" smtClean="0">
                <a:solidFill>
                  <a:schemeClr val="bg1"/>
                </a:solidFill>
              </a:rPr>
              <a:t>Гориславиче</a:t>
            </a:r>
            <a:r>
              <a:rPr lang="ru-RU" b="1" dirty="0" smtClean="0">
                <a:solidFill>
                  <a:schemeClr val="bg1"/>
                </a:solidFill>
              </a:rPr>
              <a:t>, разоряла, раздирала усобица, </a:t>
            </a:r>
            <a:r>
              <a:rPr lang="ru-RU" b="1" dirty="0" err="1" smtClean="0">
                <a:solidFill>
                  <a:schemeClr val="bg1"/>
                </a:solidFill>
              </a:rPr>
              <a:t>погубляла</a:t>
            </a:r>
            <a:r>
              <a:rPr lang="ru-RU" b="1" dirty="0" smtClean="0">
                <a:solidFill>
                  <a:schemeClr val="bg1"/>
                </a:solidFill>
              </a:rPr>
              <a:t> добро земледельца.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215338" y="5857892"/>
            <a:ext cx="685258" cy="756688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072462" y="357166"/>
            <a:ext cx="714380" cy="785794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Перед походом князь Олег оставил трем сыновьям серебряные монеты . Первым зашел младший сын . Увидев монеты, он взял третью часть и ушел . Вторым зашел средний сын, забрал третью часть того, что было на подносе и ушел. Позднее всех пришел старший и забрал 4 монеты – третью часть монет, которые увидел на подносе . Сколько монет было на подносе начале?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№ 9.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290"/>
            <a:ext cx="300039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справка 4">
            <a:hlinkClick r:id="rId3" action="ppaction://hlinksldjump" highlightClick="1"/>
          </p:cNvPr>
          <p:cNvSpPr/>
          <p:nvPr/>
        </p:nvSpPr>
        <p:spPr>
          <a:xfrm>
            <a:off x="8001024" y="5929330"/>
            <a:ext cx="785818" cy="714380"/>
          </a:xfrm>
          <a:prstGeom prst="actionButtonHelp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ChangeAspect="1"/>
          </p:cNvGraphicFramePr>
          <p:nvPr>
            <p:ph idx="4294967295"/>
          </p:nvPr>
        </p:nvGraphicFramePr>
        <p:xfrm>
          <a:off x="3357554" y="1071546"/>
          <a:ext cx="2287593" cy="4492628"/>
        </p:xfrm>
        <a:graphic>
          <a:graphicData uri="http://schemas.openxmlformats.org/presentationml/2006/ole">
            <p:oleObj spid="_x0000_s22530" name="Формула" r:id="rId3" imgW="152280" imgH="393480" progId="Equation.3">
              <p:embed/>
            </p:oleObj>
          </a:graphicData>
        </a:graphic>
      </p:graphicFrame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429520" y="5357826"/>
            <a:ext cx="1042416" cy="104241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14480" y="1142984"/>
            <a:ext cx="6515120" cy="4953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ru-RU" sz="8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3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40 кг</a:t>
            </a:r>
            <a:endParaRPr lang="ru-RU" sz="13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7572396" y="5286388"/>
            <a:ext cx="1042416" cy="104241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настраиваемая 4">
            <a:hlinkClick r:id="rId6" action="ppaction://hlinksldjump" highlightClick="1"/>
          </p:cNvPr>
          <p:cNvSpPr/>
          <p:nvPr/>
        </p:nvSpPr>
        <p:spPr>
          <a:xfrm>
            <a:off x="2786050" y="2786058"/>
            <a:ext cx="756664" cy="3994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rId7" action="ppaction://hlinksldjump" highlightClick="1"/>
          </p:cNvPr>
          <p:cNvSpPr/>
          <p:nvPr/>
        </p:nvSpPr>
        <p:spPr>
          <a:xfrm>
            <a:off x="8072462" y="3000372"/>
            <a:ext cx="642942" cy="35719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rId8" action="ppaction://hlinksldjump" highlightClick="1"/>
          </p:cNvPr>
          <p:cNvSpPr/>
          <p:nvPr/>
        </p:nvSpPr>
        <p:spPr>
          <a:xfrm>
            <a:off x="3643306" y="6072206"/>
            <a:ext cx="685226" cy="399474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rId9" action="ppaction://hlinksldjump" highlightClick="1"/>
          </p:cNvPr>
          <p:cNvSpPr/>
          <p:nvPr/>
        </p:nvSpPr>
        <p:spPr>
          <a:xfrm>
            <a:off x="6929454" y="6072206"/>
            <a:ext cx="714380" cy="35719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10" action="ppaction://hlinksldjump" highlightClick="1"/>
          </p:cNvPr>
          <p:cNvSpPr/>
          <p:nvPr/>
        </p:nvSpPr>
        <p:spPr>
          <a:xfrm>
            <a:off x="5572132" y="1285860"/>
            <a:ext cx="642942" cy="35719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11" action="ppaction://hlinksldjump" highlightClick="1"/>
          </p:cNvPr>
          <p:cNvSpPr/>
          <p:nvPr/>
        </p:nvSpPr>
        <p:spPr>
          <a:xfrm>
            <a:off x="8101584" y="5286388"/>
            <a:ext cx="828134" cy="857256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85852" y="1071546"/>
            <a:ext cx="6943748" cy="502445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7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32 тыс. тонн</a:t>
            </a:r>
            <a:endParaRPr lang="ru-RU" sz="7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7429520" y="5143512"/>
            <a:ext cx="1042416" cy="104241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785794"/>
            <a:ext cx="7086624" cy="531020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6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3000</a:t>
            </a:r>
            <a:endParaRPr lang="ru-RU" sz="8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429520" y="5072074"/>
            <a:ext cx="1042416" cy="104241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857356" y="1524000"/>
            <a:ext cx="5357850" cy="397670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72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8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 700</a:t>
            </a:r>
            <a:endParaRPr lang="ru-RU" sz="88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572396" y="5143512"/>
            <a:ext cx="1042416" cy="104241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85852" y="1524000"/>
            <a:ext cx="6943748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0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8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15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80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429520" y="5000636"/>
            <a:ext cx="1042416" cy="104241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ChangeAspect="1"/>
          </p:cNvGraphicFramePr>
          <p:nvPr>
            <p:ph idx="4294967295"/>
          </p:nvPr>
        </p:nvGraphicFramePr>
        <p:xfrm>
          <a:off x="3143240" y="1428736"/>
          <a:ext cx="3146425" cy="4064000"/>
        </p:xfrm>
        <a:graphic>
          <a:graphicData uri="http://schemas.openxmlformats.org/presentationml/2006/ole">
            <p:oleObj spid="_x0000_s23554" name="Формула" r:id="rId3" imgW="304560" imgH="393480" progId="Equation.3">
              <p:embed/>
            </p:oleObj>
          </a:graphicData>
        </a:graphic>
      </p:graphicFrame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286644" y="5072074"/>
            <a:ext cx="1042416" cy="104241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Князь – богатырь, единоборец. «Он  был дебел телом, красноват лицом, с большими глазами, храбр на рати, милостив, очень любил дружину, имения, питья и кушанья не щадил для нее».</a:t>
            </a:r>
            <a:endParaRPr lang="ru-RU" sz="32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Характеристика Мстислава </a:t>
            </a:r>
            <a:endParaRPr lang="ru-RU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Управляющая кнопка: возврат 10">
            <a:hlinkClick r:id="rId2" action="ppaction://hlinksldjump" highlightClick="1"/>
          </p:cNvPr>
          <p:cNvSpPr/>
          <p:nvPr/>
        </p:nvSpPr>
        <p:spPr>
          <a:xfrm>
            <a:off x="7429520" y="5357826"/>
            <a:ext cx="1042416" cy="1042416"/>
          </a:xfrm>
          <a:prstGeom prst="actionButtonRetur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«Святослав переезжал реку [Дунай] на некоторой скифской ладье и, сидя за веслом, греб наравне с прочими без всякого различия. Видом он был таков: среднего росту, не слишком высок, не слишком мал, с густыми бровями, с </a:t>
            </a:r>
            <a:r>
              <a:rPr lang="ru-RU" sz="31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голубыми</a:t>
            </a:r>
            <a:r>
              <a:rPr lang="ru-RU" sz="3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глазами, с плоским носом, с бритою бородою и с густыми длинными висящими на верхней губе волосами. Голова у него была совсем голая, но только на одной ее стороне висел локон волос, означающий знатность рода; шея толстая, плечи широкие и весь стан довольно стройный. Он казался мрачным и диким. В одном ухе у него висела золотая серьга, украшенная двумя жемчужинами, с </a:t>
            </a:r>
            <a:r>
              <a:rPr lang="ru-RU" sz="3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рубином посредине </a:t>
            </a:r>
            <a:r>
              <a:rPr lang="ru-RU" sz="3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их вставленным. Одежда на нем была белая, ничем, кроме чистоты, от других не отличная».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Лев Диакон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Калойский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(византийский историк </a:t>
            </a:r>
            <a:r>
              <a:rPr sz="28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в.) о внешнем облике великого киевского князя Святослава Игоревича: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500958" y="5815584"/>
            <a:ext cx="928694" cy="756688"/>
          </a:xfrm>
          <a:prstGeom prst="actionButtonRetur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42910" y="500042"/>
            <a:ext cx="8215370" cy="6357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Решение: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1.1-    =      - 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часть монет, которая 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осталось на подносе.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2. 4 :     =12 (м) – второй остаток.</a:t>
            </a:r>
          </a:p>
          <a:p>
            <a:pPr>
              <a:buNone/>
            </a:pPr>
            <a:endParaRPr lang="ru-RU" sz="3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3. 12 :    = 18 (м) – первый остаток.</a:t>
            </a:r>
          </a:p>
          <a:p>
            <a:pPr>
              <a:buNone/>
            </a:pPr>
            <a:endParaRPr lang="ru-RU" sz="3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4. 18 :     = 27 (м)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Ответ : князь Олег  оставил 27 монет </a:t>
            </a:r>
            <a:endParaRPr lang="ru-RU" sz="40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643042" y="928670"/>
          <a:ext cx="307976" cy="1000132"/>
        </p:xfrm>
        <a:graphic>
          <a:graphicData uri="http://schemas.openxmlformats.org/presentationml/2006/ole">
            <p:oleObj spid="_x0000_s92162" name="Формула" r:id="rId3" imgW="164880" imgH="55872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857356" y="2285992"/>
          <a:ext cx="371296" cy="987428"/>
        </p:xfrm>
        <a:graphic>
          <a:graphicData uri="http://schemas.openxmlformats.org/presentationml/2006/ole">
            <p:oleObj spid="_x0000_s92163" name="Формула" r:id="rId4" imgW="164880" imgH="55872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071670" y="3429000"/>
          <a:ext cx="357190" cy="1071570"/>
        </p:xfrm>
        <a:graphic>
          <a:graphicData uri="http://schemas.openxmlformats.org/presentationml/2006/ole">
            <p:oleObj spid="_x0000_s92164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000232" y="4572008"/>
          <a:ext cx="500066" cy="1071570"/>
        </p:xfrm>
        <a:graphic>
          <a:graphicData uri="http://schemas.openxmlformats.org/presentationml/2006/ole">
            <p:oleObj spid="_x0000_s92165" name="Формула" r:id="rId6" imgW="152280" imgH="39348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571736" y="857232"/>
          <a:ext cx="500066" cy="1071570"/>
        </p:xfrm>
        <a:graphic>
          <a:graphicData uri="http://schemas.openxmlformats.org/presentationml/2006/ole">
            <p:oleObj spid="_x0000_s92166" name="Формула" r:id="rId7" imgW="152280" imgH="393480" progId="Equation.3">
              <p:embed/>
            </p:oleObj>
          </a:graphicData>
        </a:graphic>
      </p:graphicFrame>
      <p:sp>
        <p:nvSpPr>
          <p:cNvPr id="9" name="Управляющая кнопка: возврат 8">
            <a:hlinkClick r:id="rId8" action="ppaction://hlinksldjump" highlightClick="1"/>
          </p:cNvPr>
          <p:cNvSpPr/>
          <p:nvPr/>
        </p:nvSpPr>
        <p:spPr>
          <a:xfrm>
            <a:off x="8001024" y="6143644"/>
            <a:ext cx="642942" cy="428628"/>
          </a:xfrm>
          <a:prstGeom prst="actionButtonRetur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В городе Тмутаракань был водоем, в который проведены три трубы . Одна из труб может наполнить бассейн в один час, другая, более тонкая, в два часа, третья, еще более тонкая, в три часа. Узнайте, в какую часть часа все три трубы вместе наполняют бассейн? 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 № 10(дополнительная)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5357826"/>
            <a:ext cx="1042416" cy="104241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568325" y="568325"/>
          <a:ext cx="8131175" cy="5264150"/>
        </p:xfrm>
        <a:graphic>
          <a:graphicData uri="http://schemas.openxmlformats.org/presentationml/2006/ole">
            <p:oleObj spid="_x0000_s95234" name="Document" r:id="rId3" imgW="6684805" imgH="4319080" progId="Word.Document.8">
              <p:embed/>
            </p:oleObj>
          </a:graphicData>
        </a:graphic>
      </p:graphicFrame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786710" y="6072206"/>
            <a:ext cx="1071570" cy="521208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каких значениях переменной верно равенство :</a:t>
            </a:r>
            <a:r>
              <a:rPr lang="ru-RU" sz="4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ru-RU" sz="3600" b="1" dirty="0" smtClean="0">
                <a:solidFill>
                  <a:schemeClr val="bg1"/>
                </a:solidFill>
              </a:rPr>
              <a:t>=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1 </a:t>
            </a:r>
          </a:p>
          <a:p>
            <a:pPr>
              <a:buNone/>
            </a:pPr>
            <a:endParaRPr lang="ru-RU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  вы наблюдаете ? 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Сделайте вывод.</a:t>
            </a:r>
            <a:endParaRPr lang="ru-RU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429520" y="5214950"/>
            <a:ext cx="1042416" cy="1042416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7429520" y="5214950"/>
            <a:ext cx="1042416" cy="1042416"/>
          </a:xfrm>
          <a:prstGeom prst="actionButtonRetur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71472" y="1357298"/>
          <a:ext cx="1154118" cy="1643074"/>
        </p:xfrm>
        <a:graphic>
          <a:graphicData uri="http://schemas.openxmlformats.org/presentationml/2006/ole">
            <p:oleObj spid="_x0000_s50179" name="Формула" r:id="rId5" imgW="368280" imgH="393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143240" y="1428736"/>
          <a:ext cx="1428760" cy="1500198"/>
        </p:xfrm>
        <a:graphic>
          <a:graphicData uri="http://schemas.openxmlformats.org/presentationml/2006/ole">
            <p:oleObj spid="_x0000_s50181" name="Формула" r:id="rId6" imgW="355320" imgH="3934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42910" y="3071810"/>
          <a:ext cx="1143008" cy="1500198"/>
        </p:xfrm>
        <a:graphic>
          <a:graphicData uri="http://schemas.openxmlformats.org/presentationml/2006/ole">
            <p:oleObj spid="_x0000_s50182" name="Формула" r:id="rId7" imgW="3553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7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9 тыс. тонн</a:t>
            </a:r>
            <a:endParaRPr lang="ru-RU" sz="7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43834" y="5286388"/>
            <a:ext cx="1042416" cy="1042416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Выполни умножение. Что общего в примерах ?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                      </a:t>
            </a:r>
            <a:endParaRPr lang="ru-RU" sz="54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7358082" y="5143512"/>
            <a:ext cx="1042416" cy="1042416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озврат 10">
            <a:hlinkClick r:id="rId4" action="ppaction://hlinksldjump" highlightClick="1"/>
          </p:cNvPr>
          <p:cNvSpPr/>
          <p:nvPr/>
        </p:nvSpPr>
        <p:spPr>
          <a:xfrm>
            <a:off x="7358082" y="5143512"/>
            <a:ext cx="1042416" cy="1042416"/>
          </a:xfrm>
          <a:prstGeom prst="actionButtonRetur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42910" y="4143380"/>
          <a:ext cx="2071702" cy="2000264"/>
        </p:xfrm>
        <a:graphic>
          <a:graphicData uri="http://schemas.openxmlformats.org/presentationml/2006/ole">
            <p:oleObj spid="_x0000_s51203" name="Формула" r:id="rId5" imgW="419040" imgH="39348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3428992" y="2285992"/>
          <a:ext cx="2000264" cy="2000264"/>
        </p:xfrm>
        <a:graphic>
          <a:graphicData uri="http://schemas.openxmlformats.org/presentationml/2006/ole">
            <p:oleObj spid="_x0000_s51204" name="Формула" r:id="rId6" imgW="495000" imgH="39348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6643702" y="1214422"/>
          <a:ext cx="1928826" cy="1928826"/>
        </p:xfrm>
        <a:graphic>
          <a:graphicData uri="http://schemas.openxmlformats.org/presentationml/2006/ole">
            <p:oleObj spid="_x0000_s51205" name="Формула" r:id="rId7" imgW="3427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Найди :</a:t>
            </a:r>
            <a:endParaRPr lang="ru-RU" sz="4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8 % от 250 </a:t>
            </a:r>
          </a:p>
          <a:p>
            <a:pPr>
              <a:buNone/>
            </a:pPr>
            <a:endParaRPr lang="ru-RU" sz="5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от 120 </a:t>
            </a:r>
          </a:p>
          <a:p>
            <a:pPr>
              <a:buNone/>
            </a:pPr>
            <a:endParaRPr lang="ru-RU" sz="5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от  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572396" y="5286388"/>
            <a:ext cx="1042416" cy="1042416"/>
          </a:xfrm>
          <a:prstGeom prst="actionButtonRetur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00034" y="3071810"/>
          <a:ext cx="642942" cy="1643074"/>
        </p:xfrm>
        <a:graphic>
          <a:graphicData uri="http://schemas.openxmlformats.org/presentationml/2006/ole">
            <p:oleObj spid="_x0000_s67585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00034" y="5000636"/>
          <a:ext cx="785818" cy="1571636"/>
        </p:xfrm>
        <a:graphic>
          <a:graphicData uri="http://schemas.openxmlformats.org/presentationml/2006/ole">
            <p:oleObj spid="_x0000_s67586" name="Формула" r:id="rId5" imgW="152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Продолжи ряд. Уменьшаются или увеличиваются значения дробей в ряду?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3863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sz="3600" dirty="0" smtClean="0">
                <a:solidFill>
                  <a:schemeClr val="bg1"/>
                </a:solidFill>
              </a:rPr>
              <a:t> ;       ;          … .</a:t>
            </a:r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7500958" y="5143512"/>
            <a:ext cx="1042416" cy="1042416"/>
          </a:xfrm>
          <a:prstGeom prst="actionButtonRetur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28596" y="1857364"/>
          <a:ext cx="652466" cy="1928826"/>
        </p:xfrm>
        <a:graphic>
          <a:graphicData uri="http://schemas.openxmlformats.org/presentationml/2006/ole">
            <p:oleObj spid="_x0000_s52227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357290" y="1857364"/>
          <a:ext cx="714380" cy="1928826"/>
        </p:xfrm>
        <a:graphic>
          <a:graphicData uri="http://schemas.openxmlformats.org/presentationml/2006/ole">
            <p:oleObj spid="_x0000_s52228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428860" y="1928802"/>
          <a:ext cx="928694" cy="1785950"/>
        </p:xfrm>
        <a:graphic>
          <a:graphicData uri="http://schemas.openxmlformats.org/presentationml/2006/ole">
            <p:oleObj spid="_x0000_s52229" name="Формула" r:id="rId6" imgW="2286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Запишите дробью часть, которую составляют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А) 3 от 11 ;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Б) 6 от 24 ;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В) 9 от 100 ;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Г) 5 от Х.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каких значениях последняя дробь будет «лишней» и почему? </a:t>
            </a:r>
            <a:endParaRPr lang="ru-RU" sz="3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572396" y="5214950"/>
            <a:ext cx="1042416" cy="1042416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92869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 № 1.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8329642" cy="24288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городе Кепы ( Сады) было 84 га обработанных земель, из них  21 га  занято под виноградники.  Какая часть бала занята под виноградники?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clip_image0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3867150"/>
            <a:ext cx="7715304" cy="2705122"/>
          </a:xfrm>
        </p:spPr>
      </p:pic>
      <p:sp>
        <p:nvSpPr>
          <p:cNvPr id="6" name="Управляющая кнопка: справка 5">
            <a:hlinkClick r:id="rId3" action="ppaction://hlinksldjump" highlightClick="1"/>
          </p:cNvPr>
          <p:cNvSpPr/>
          <p:nvPr/>
        </p:nvSpPr>
        <p:spPr>
          <a:xfrm>
            <a:off x="8215338" y="5572140"/>
            <a:ext cx="571504" cy="571504"/>
          </a:xfrm>
          <a:prstGeom prst="actionButtonHelp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4" action="ppaction://hlinksldjump" highlightClick="1"/>
          </p:cNvPr>
          <p:cNvSpPr/>
          <p:nvPr/>
        </p:nvSpPr>
        <p:spPr>
          <a:xfrm>
            <a:off x="8215338" y="4643446"/>
            <a:ext cx="642942" cy="571504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ysClr val="windowText" lastClr="000000"/>
      </a:dk1>
      <a:lt1>
        <a:sysClr val="window" lastClr="FFFFFF"/>
      </a:lt1>
      <a:dk2>
        <a:srgbClr val="7E9532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E953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</TotalTime>
  <Words>1048</Words>
  <Application>Microsoft Office PowerPoint</Application>
  <PresentationFormat>Экран (4:3)</PresentationFormat>
  <Paragraphs>115</Paragraphs>
  <Slides>40</Slides>
  <Notes>0</Notes>
  <HiddenSlides>12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Бумажная</vt:lpstr>
      <vt:lpstr>Формула</vt:lpstr>
      <vt:lpstr>Document</vt:lpstr>
      <vt:lpstr>ПРОШЛОЕ ТАМАНСКОГО       ПОЛУОСТРОВА</vt:lpstr>
      <vt:lpstr>ГРЕЧЕСКИЕ ГОРОДА - КОЛОНИИ</vt:lpstr>
      <vt:lpstr>Слайд 3</vt:lpstr>
      <vt:lpstr>  При каких значениях переменной верно равенство : </vt:lpstr>
      <vt:lpstr>Выполни умножение. Что общего в примерах ?</vt:lpstr>
      <vt:lpstr>Найди :</vt:lpstr>
      <vt:lpstr>Продолжи ряд. Уменьшаются или увеличиваются значения дробей в ряду?</vt:lpstr>
      <vt:lpstr>Запишите дробью часть, которую составляют :</vt:lpstr>
      <vt:lpstr>Задача № 1.</vt:lpstr>
      <vt:lpstr>Слайд 10</vt:lpstr>
      <vt:lpstr>Задача № 2</vt:lpstr>
      <vt:lpstr>Слайд 12</vt:lpstr>
      <vt:lpstr>Задача № 3.</vt:lpstr>
      <vt:lpstr>Слайд 14</vt:lpstr>
      <vt:lpstr>Задача № 4  (Из сведений историка и географа Страбона)</vt:lpstr>
      <vt:lpstr>Задача № 5.</vt:lpstr>
      <vt:lpstr>       ПОХОДЫ СВЯТОСЛАВА</vt:lpstr>
      <vt:lpstr>Гибель Святослава</vt:lpstr>
      <vt:lpstr>Слайд 19</vt:lpstr>
      <vt:lpstr>Задача № 6.</vt:lpstr>
      <vt:lpstr>Задача № 7.</vt:lpstr>
      <vt:lpstr>Задача № 8.  Бой Мстислава и Редеди</vt:lpstr>
      <vt:lpstr>Шлем Ярослава</vt:lpstr>
      <vt:lpstr>      Неожиданная находка Тмутараканского камня</vt:lpstr>
      <vt:lpstr>Иллюстрация к «Слову...». </vt:lpstr>
      <vt:lpstr>«Слово о полку Игореве»</vt:lpstr>
      <vt:lpstr>Задача № 9.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Характеристика Мстислава </vt:lpstr>
      <vt:lpstr>Лев Диакон Калойский (византийский историк X в.) о внешнем облике великого киевского князя Святослава Игоревича:</vt:lpstr>
      <vt:lpstr>Слайд 37</vt:lpstr>
      <vt:lpstr>Задача № 10(дополнительная)</vt:lpstr>
      <vt:lpstr>Слайд 39</vt:lpstr>
      <vt:lpstr>Слайд 40</vt:lpstr>
    </vt:vector>
  </TitlesOfParts>
  <Company>СОШ11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Прошлое Таманского полуострова</dc:title>
  <dc:subject>Урок-путешествие</dc:subject>
  <dc:creator>Вирченко Нина Федоровна</dc:creator>
  <cp:lastModifiedBy>Admin</cp:lastModifiedBy>
  <cp:revision>146</cp:revision>
  <dcterms:created xsi:type="dcterms:W3CDTF">2009-11-07T17:30:31Z</dcterms:created>
  <dcterms:modified xsi:type="dcterms:W3CDTF">2011-01-26T16:42:33Z</dcterms:modified>
</cp:coreProperties>
</file>