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110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0"/>
  </p:notesMasterIdLst>
  <p:sldIdLst>
    <p:sldId id="256" r:id="rId2"/>
    <p:sldId id="277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362" r:id="rId106"/>
    <p:sldId id="363" r:id="rId107"/>
    <p:sldId id="364" r:id="rId108"/>
    <p:sldId id="365" r:id="rId109"/>
    <p:sldId id="366" r:id="rId110"/>
    <p:sldId id="367" r:id="rId111"/>
    <p:sldId id="368" r:id="rId112"/>
    <p:sldId id="369" r:id="rId113"/>
    <p:sldId id="370" r:id="rId114"/>
    <p:sldId id="371" r:id="rId115"/>
    <p:sldId id="372" r:id="rId116"/>
    <p:sldId id="379" r:id="rId117"/>
    <p:sldId id="383" r:id="rId118"/>
    <p:sldId id="384" r:id="rId1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654" autoAdjust="0"/>
  </p:normalViewPr>
  <p:slideViewPr>
    <p:cSldViewPr>
      <p:cViewPr>
        <p:scale>
          <a:sx n="60" d="100"/>
          <a:sy n="60" d="100"/>
        </p:scale>
        <p:origin x="-1440" y="-10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D2D2A-6EF5-4C0E-AFF0-04C387121BDA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6458B-0875-4DE9-81A8-0E1CC5F4C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6458B-0875-4DE9-81A8-0E1CC5F4C39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6458B-0875-4DE9-81A8-0E1CC5F4C39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100</a:t>
            </a:fld>
            <a:endParaRPr lang="ru-RU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101</a:t>
            </a:fld>
            <a:endParaRPr lang="ru-RU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102</a:t>
            </a:fld>
            <a:endParaRPr lang="ru-RU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103</a:t>
            </a:fld>
            <a:endParaRPr lang="ru-RU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104</a:t>
            </a:fld>
            <a:endParaRPr lang="ru-RU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105</a:t>
            </a:fld>
            <a:endParaRPr lang="ru-RU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106</a:t>
            </a:fld>
            <a:endParaRPr lang="ru-RU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107</a:t>
            </a:fld>
            <a:endParaRPr lang="ru-RU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108</a:t>
            </a:fld>
            <a:endParaRPr lang="ru-RU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109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6458B-0875-4DE9-81A8-0E1CC5F4C39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110</a:t>
            </a:fld>
            <a:endParaRPr lang="ru-RU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111</a:t>
            </a:fld>
            <a:endParaRPr lang="ru-RU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112</a:t>
            </a:fld>
            <a:endParaRPr lang="ru-RU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113</a:t>
            </a:fld>
            <a:endParaRPr lang="ru-RU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6458B-0875-4DE9-81A8-0E1CC5F4C391}" type="slidenum">
              <a:rPr lang="ru-RU" smtClean="0"/>
              <a:pPr/>
              <a:t>114</a:t>
            </a:fld>
            <a:endParaRPr lang="ru-RU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6458B-0875-4DE9-81A8-0E1CC5F4C391}" type="slidenum">
              <a:rPr lang="ru-RU" smtClean="0"/>
              <a:pPr/>
              <a:t>115</a:t>
            </a:fld>
            <a:endParaRPr lang="ru-RU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6458B-0875-4DE9-81A8-0E1CC5F4C391}" type="slidenum">
              <a:rPr lang="ru-RU" smtClean="0"/>
              <a:pPr/>
              <a:t>116</a:t>
            </a:fld>
            <a:endParaRPr lang="ru-RU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6458B-0875-4DE9-81A8-0E1CC5F4C391}" type="slidenum">
              <a:rPr lang="ru-RU" smtClean="0"/>
              <a:pPr/>
              <a:t>117</a:t>
            </a:fld>
            <a:endParaRPr lang="ru-RU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6458B-0875-4DE9-81A8-0E1CC5F4C391}" type="slidenum">
              <a:rPr lang="ru-RU" smtClean="0"/>
              <a:pPr/>
              <a:t>118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6458B-0875-4DE9-81A8-0E1CC5F4C39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6458B-0875-4DE9-81A8-0E1CC5F4C39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6458B-0875-4DE9-81A8-0E1CC5F4C39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6458B-0875-4DE9-81A8-0E1CC5F4C39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6458B-0875-4DE9-81A8-0E1CC5F4C39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6458B-0875-4DE9-81A8-0E1CC5F4C39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6458B-0875-4DE9-81A8-0E1CC5F4C39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6458B-0875-4DE9-81A8-0E1CC5F4C39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6458B-0875-4DE9-81A8-0E1CC5F4C39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6458B-0875-4DE9-81A8-0E1CC5F4C39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6458B-0875-4DE9-81A8-0E1CC5F4C39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6458B-0875-4DE9-81A8-0E1CC5F4C39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6458B-0875-4DE9-81A8-0E1CC5F4C39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6458B-0875-4DE9-81A8-0E1CC5F4C39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59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6458B-0875-4DE9-81A8-0E1CC5F4C39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60</a:t>
            </a:fld>
            <a:endParaRPr lang="ru-RU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61</a:t>
            </a:fld>
            <a:endParaRPr lang="ru-RU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62</a:t>
            </a:fld>
            <a:endParaRPr lang="ru-RU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63</a:t>
            </a:fld>
            <a:endParaRPr lang="ru-RU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64</a:t>
            </a:fld>
            <a:endParaRPr lang="ru-RU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65</a:t>
            </a:fld>
            <a:endParaRPr lang="ru-RU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66</a:t>
            </a:fld>
            <a:endParaRPr lang="ru-RU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67</a:t>
            </a:fld>
            <a:endParaRPr lang="ru-RU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68</a:t>
            </a:fld>
            <a:endParaRPr lang="ru-RU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69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6458B-0875-4DE9-81A8-0E1CC5F4C39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70</a:t>
            </a:fld>
            <a:endParaRPr lang="ru-RU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71</a:t>
            </a:fld>
            <a:endParaRPr lang="ru-RU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72</a:t>
            </a:fld>
            <a:endParaRPr lang="ru-RU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73</a:t>
            </a:fld>
            <a:endParaRPr lang="ru-RU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74</a:t>
            </a:fld>
            <a:endParaRPr lang="ru-RU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75</a:t>
            </a:fld>
            <a:endParaRPr lang="ru-RU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76</a:t>
            </a:fld>
            <a:endParaRPr lang="ru-RU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77</a:t>
            </a:fld>
            <a:endParaRPr lang="ru-RU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78</a:t>
            </a:fld>
            <a:endParaRPr lang="ru-RU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79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6458B-0875-4DE9-81A8-0E1CC5F4C39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80</a:t>
            </a:fld>
            <a:endParaRPr lang="ru-RU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81</a:t>
            </a:fld>
            <a:endParaRPr lang="ru-RU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82</a:t>
            </a:fld>
            <a:endParaRPr lang="ru-RU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83</a:t>
            </a:fld>
            <a:endParaRPr lang="ru-RU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84</a:t>
            </a:fld>
            <a:endParaRPr lang="ru-RU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85</a:t>
            </a:fld>
            <a:endParaRPr lang="ru-RU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86</a:t>
            </a:fld>
            <a:endParaRPr lang="ru-RU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87</a:t>
            </a:fld>
            <a:endParaRPr lang="ru-RU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88</a:t>
            </a:fld>
            <a:endParaRPr lang="ru-RU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89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6458B-0875-4DE9-81A8-0E1CC5F4C39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90</a:t>
            </a:fld>
            <a:endParaRPr lang="ru-RU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91</a:t>
            </a:fld>
            <a:endParaRPr lang="ru-RU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92</a:t>
            </a:fld>
            <a:endParaRPr lang="ru-RU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93</a:t>
            </a:fld>
            <a:endParaRPr lang="ru-RU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94</a:t>
            </a:fld>
            <a:endParaRPr lang="ru-RU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95</a:t>
            </a:fld>
            <a:endParaRPr lang="ru-RU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96</a:t>
            </a:fld>
            <a:endParaRPr lang="ru-RU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97</a:t>
            </a:fld>
            <a:endParaRPr lang="ru-RU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98</a:t>
            </a:fld>
            <a:endParaRPr lang="ru-RU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C87AF-FAFF-4C02-BFBB-DA4F3E031F42}" type="slidenum">
              <a:rPr lang="ru-RU" smtClean="0"/>
              <a:pPr/>
              <a:t>99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-podvigi.ru/" TargetMode="External"/><Relationship Id="rId3" Type="http://schemas.openxmlformats.org/officeDocument/2006/relationships/hyperlink" Target="http://www.yandex.images.ru/" TargetMode="External"/><Relationship Id="rId7" Type="http://schemas.openxmlformats.org/officeDocument/2006/relationships/hyperlink" Target="http://sch-485.narod.ru/izo" TargetMode="External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9may.ru/" TargetMode="External"/><Relationship Id="rId11" Type="http://schemas.openxmlformats.org/officeDocument/2006/relationships/hyperlink" Target="http://www.sovmusic.ru/" TargetMode="External"/><Relationship Id="rId5" Type="http://schemas.openxmlformats.org/officeDocument/2006/relationships/hyperlink" Target="http://www.nachalka.com/" TargetMode="External"/><Relationship Id="rId10" Type="http://schemas.openxmlformats.org/officeDocument/2006/relationships/hyperlink" Target="http://www.otvoyna.ru/" TargetMode="External"/><Relationship Id="rId4" Type="http://schemas.openxmlformats.org/officeDocument/2006/relationships/hyperlink" Target="http://gym6.narod.ru/" TargetMode="External"/><Relationship Id="rId9" Type="http://schemas.openxmlformats.org/officeDocument/2006/relationships/hyperlink" Target="http://voyna1941-1945.narod.r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6.xml"/><Relationship Id="rId3" Type="http://schemas.openxmlformats.org/officeDocument/2006/relationships/slide" Target="slide3.xml"/><Relationship Id="rId7" Type="http://schemas.openxmlformats.org/officeDocument/2006/relationships/slide" Target="slide1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5.xml"/><Relationship Id="rId5" Type="http://schemas.openxmlformats.org/officeDocument/2006/relationships/slide" Target="slide21.xml"/><Relationship Id="rId4" Type="http://schemas.openxmlformats.org/officeDocument/2006/relationships/slide" Target="slide114.xml"/><Relationship Id="rId9" Type="http://schemas.openxmlformats.org/officeDocument/2006/relationships/slide" Target="slide1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78.xml"/><Relationship Id="rId3" Type="http://schemas.openxmlformats.org/officeDocument/2006/relationships/slide" Target="slide23.xml"/><Relationship Id="rId7" Type="http://schemas.openxmlformats.org/officeDocument/2006/relationships/slide" Target="slide6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11" Type="http://schemas.openxmlformats.org/officeDocument/2006/relationships/slide" Target="slide2.xml"/><Relationship Id="rId5" Type="http://schemas.openxmlformats.org/officeDocument/2006/relationships/slide" Target="slide45.xml"/><Relationship Id="rId10" Type="http://schemas.openxmlformats.org/officeDocument/2006/relationships/slide" Target="slide100.xml"/><Relationship Id="rId4" Type="http://schemas.openxmlformats.org/officeDocument/2006/relationships/slide" Target="slide56.xml"/><Relationship Id="rId9" Type="http://schemas.openxmlformats.org/officeDocument/2006/relationships/slide" Target="slide8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80802" y="1142984"/>
            <a:ext cx="62179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softRound"/>
              <a:contourClr>
                <a:srgbClr val="DDDDDD"/>
              </a:contourClr>
            </a:sp3d>
          </a:bodyPr>
          <a:lstStyle/>
          <a:p>
            <a:pPr algn="ctr"/>
            <a:r>
              <a:rPr lang="ru-RU" sz="7200" b="1" spc="150" dirty="0" smtClean="0">
                <a:ln w="11430"/>
                <a:solidFill>
                  <a:srgbClr val="F8F8F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«Эрудит</a:t>
            </a:r>
            <a:r>
              <a:rPr lang="en-US" sz="7200" b="1" spc="150" dirty="0" smtClean="0">
                <a:ln w="11430"/>
                <a:solidFill>
                  <a:srgbClr val="F8F8F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7200" b="1" spc="150" smtClean="0">
                <a:ln w="11430"/>
                <a:solidFill>
                  <a:srgbClr val="F8F8F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года»</a:t>
            </a:r>
            <a:endParaRPr lang="ru-RU" sz="7200" b="1" cap="none" spc="150" dirty="0">
              <a:ln w="11430"/>
              <a:solidFill>
                <a:srgbClr val="F8F8F8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79377" y="2071678"/>
            <a:ext cx="70360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Великой Победе посвящается…</a:t>
            </a:r>
            <a:endParaRPr lang="ru-RU" sz="4000" b="0" cap="none" spc="0" dirty="0">
              <a:ln w="3175" cmpd="sng">
                <a:solidFill>
                  <a:srgbClr val="FFC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 descr="D:\Общая\Эрудит2010\лента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43240" y="3600474"/>
            <a:ext cx="5715000" cy="32575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34104" y="0"/>
            <a:ext cx="67837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Муниципальное образовательное учреждение</a:t>
            </a:r>
          </a:p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дополнительного образования для детей</a:t>
            </a:r>
          </a:p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«Центр детского творчества»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35953" y="2585861"/>
            <a:ext cx="352295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Педагоги-организаторы</a:t>
            </a:r>
          </a:p>
          <a:p>
            <a:pPr algn="ctr"/>
            <a:r>
              <a:rPr lang="ru-RU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Сесицкая</a:t>
            </a: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С.Е.</a:t>
            </a:r>
          </a:p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Царева Е.А.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5012" y="6072206"/>
            <a:ext cx="24109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г. Трехгорный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12091" y="6072206"/>
            <a:ext cx="9412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2010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71802" y="928670"/>
            <a:ext cx="5429288" cy="3071834"/>
          </a:xfrm>
          <a:prstGeom prst="roundRect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7.</a:t>
            </a:r>
            <a:r>
              <a:rPr lang="en-US" sz="3600" dirty="0" smtClean="0"/>
              <a:t> </a:t>
            </a:r>
            <a:r>
              <a:rPr lang="ru-RU" sz="3600" dirty="0" smtClean="0"/>
              <a:t>Прослушайте отрывок из речи исторического деятеля и назовите </a:t>
            </a:r>
          </a:p>
          <a:p>
            <a:pPr algn="ctr"/>
            <a:r>
              <a:rPr lang="ru-RU" sz="3600" dirty="0" smtClean="0"/>
              <a:t>его фамилию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4643446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1. В.М. Молотов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3438" y="4643446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2. Л.П. Берия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5786454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3. И.В. Сталин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3438" y="5786454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4. Г.К. Жуков</a:t>
            </a:r>
            <a:endParaRPr lang="ru-RU" sz="3200" dirty="0"/>
          </a:p>
        </p:txBody>
      </p:sp>
      <p:sp>
        <p:nvSpPr>
          <p:cNvPr id="9" name="5-конечная звезда 8"/>
          <p:cNvSpPr/>
          <p:nvPr/>
        </p:nvSpPr>
        <p:spPr>
          <a:xfrm>
            <a:off x="8286776" y="357166"/>
            <a:ext cx="500066" cy="428628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оварищи. Граждан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Лента георгиевская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2303">
            <a:off x="6103794" y="754651"/>
            <a:ext cx="2695575" cy="46005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4714884"/>
            <a:ext cx="754225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9600" b="1" cap="none" spc="150" dirty="0" smtClean="0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Города-герои</a:t>
            </a:r>
            <a:endParaRPr lang="ru-RU" sz="9600" b="1" cap="none" spc="150" dirty="0">
              <a:ln w="1143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235745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1. Какой город-герой был основан как греческая колония Пантикапей? 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3571900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2. Этому городу-герою на севере страны вслед за Сталинградом, принадлежит печальный рекорд по количеству взрывчатки, сброшенной на квадратный метр городской территории.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235745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3. Какой город-герой </a:t>
            </a:r>
            <a:r>
              <a:rPr lang="ru-RU" sz="3200" smtClean="0"/>
              <a:t>несколько раз </a:t>
            </a:r>
            <a:r>
              <a:rPr lang="ru-RU" sz="3200" dirty="0" smtClean="0"/>
              <a:t>менял своё название?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235745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4. В каком городе герое находится  мемориальный комплекс героям обороны </a:t>
            </a:r>
            <a:r>
              <a:rPr lang="ru-RU" sz="3200" dirty="0" err="1" smtClean="0"/>
              <a:t>Аджимушкая</a:t>
            </a:r>
            <a:r>
              <a:rPr lang="ru-RU" sz="3200" dirty="0" smtClean="0"/>
              <a:t>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3219238" y="3000372"/>
            <a:ext cx="528185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235745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5. Как называется эта  площадь в городе-герое Минске?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3286116" y="2857496"/>
            <a:ext cx="5072098" cy="380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235745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dirty="0" smtClean="0"/>
              <a:t>6. Герб какого города-героя изображен на экране?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lum/>
          </a:blip>
          <a:srcRect/>
          <a:stretch>
            <a:fillRect/>
          </a:stretch>
        </p:blipFill>
        <p:spPr bwMode="auto">
          <a:xfrm>
            <a:off x="4143372" y="3000372"/>
            <a:ext cx="3500462" cy="357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3857652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7. В каком году  впервые городами-героями были названы города Ленинград (Санкт-Петербург), Сталинград (Волгоград), Севастополь и Одесса в приказе Верховного Главнокомандующего?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235745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8. Крепость-герой, ставшая символом несгибаемого мужества, стойкости и героизма советских воинов в первые дни войны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235745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9. «В этом доме слились воедино подвиг ратный и трудовой»</a:t>
            </a:r>
            <a:endParaRPr lang="ru-RU" sz="3200" dirty="0"/>
          </a:p>
        </p:txBody>
      </p:sp>
      <p:pic>
        <p:nvPicPr>
          <p:cNvPr id="10242" name="Picture 2" descr="G:\photos0gal291photo24s.jpg"/>
          <p:cNvPicPr>
            <a:picLocks noChangeAspect="1" noChangeArrowheads="1"/>
          </p:cNvPicPr>
          <p:nvPr/>
        </p:nvPicPr>
        <p:blipFill>
          <a:blip r:embed="rId3" cstate="email">
            <a:lum/>
          </a:blip>
          <a:srcRect/>
          <a:stretch>
            <a:fillRect/>
          </a:stretch>
        </p:blipFill>
        <p:spPr bwMode="auto">
          <a:xfrm>
            <a:off x="3286116" y="2839671"/>
            <a:ext cx="5167302" cy="38754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71802" y="928670"/>
            <a:ext cx="5429288" cy="3071834"/>
          </a:xfrm>
          <a:prstGeom prst="roundRect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8. Как назывался населенный пункт, возле которого произошло крупнейшее в истории танковое сражение?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4643446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1. Ржев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3438" y="4643446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2. Прохоровка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5786454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3. Смоленск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3438" y="5786454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4. Киев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235745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10. Сколько дней находился в оккупации город-герой Киев? </a:t>
            </a:r>
            <a:endParaRPr lang="ru-RU" sz="3200" dirty="0"/>
          </a:p>
        </p:txBody>
      </p:sp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8929718" y="6643710"/>
            <a:ext cx="214282" cy="21429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1957037"/>
            <a:ext cx="438293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5000" b="1" spc="150" dirty="0" smtClean="0">
                <a:ln w="1143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 тур</a:t>
            </a:r>
            <a:endParaRPr lang="ru-RU" sz="15000" b="1" cap="none" spc="150" dirty="0">
              <a:ln w="11430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 descr="G:\Георгиевская лента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4714884"/>
            <a:ext cx="8572560" cy="1945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928926" y="642918"/>
          <a:ext cx="5400000" cy="540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000"/>
                <a:gridCol w="1080000"/>
                <a:gridCol w="1080000"/>
                <a:gridCol w="1080000"/>
                <a:gridCol w="1080000"/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1</a:t>
                      </a:r>
                      <a:endParaRPr lang="ru-RU" sz="4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3</a:t>
                      </a:r>
                      <a:endParaRPr lang="ru-RU" sz="4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4</a:t>
                      </a:r>
                      <a:endParaRPr lang="ru-RU" sz="4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5</a:t>
                      </a:r>
                      <a:endParaRPr lang="ru-RU" sz="4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6</a:t>
                      </a:r>
                      <a:endParaRPr lang="ru-RU" sz="4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7</a:t>
                      </a:r>
                      <a:endParaRPr lang="ru-RU" sz="4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9</a:t>
                      </a:r>
                      <a:endParaRPr lang="ru-RU" sz="4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10</a:t>
                      </a:r>
                      <a:endParaRPr lang="ru-RU" sz="4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12</a:t>
                      </a:r>
                      <a:endParaRPr lang="ru-RU" sz="4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13</a:t>
                      </a:r>
                      <a:endParaRPr lang="ru-RU" sz="4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14</a:t>
                      </a:r>
                      <a:endParaRPr lang="ru-RU" sz="4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15</a:t>
                      </a:r>
                      <a:endParaRPr lang="ru-RU" sz="4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16</a:t>
                      </a:r>
                      <a:endParaRPr lang="ru-RU" sz="4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17</a:t>
                      </a:r>
                      <a:endParaRPr lang="ru-RU" sz="4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smtClean="0"/>
                        <a:t>20</a:t>
                      </a:r>
                      <a:endParaRPr lang="ru-RU" sz="4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21</a:t>
                      </a:r>
                      <a:endParaRPr lang="ru-RU" sz="4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22</a:t>
                      </a:r>
                      <a:endParaRPr lang="ru-RU" sz="4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23</a:t>
                      </a:r>
                      <a:endParaRPr lang="ru-RU" sz="4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24</a:t>
                      </a:r>
                      <a:endParaRPr lang="ru-RU" sz="4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928926" y="642918"/>
          <a:ext cx="5400000" cy="540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000"/>
                <a:gridCol w="1080000"/>
                <a:gridCol w="1080000"/>
                <a:gridCol w="1080000"/>
                <a:gridCol w="1080000"/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1</a:t>
                      </a:r>
                      <a:endParaRPr lang="ru-RU" sz="4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3</a:t>
                      </a:r>
                      <a:endParaRPr lang="ru-RU" sz="4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4</a:t>
                      </a:r>
                      <a:endParaRPr lang="ru-RU" sz="4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5</a:t>
                      </a:r>
                      <a:endParaRPr lang="ru-RU" sz="4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6</a:t>
                      </a:r>
                      <a:endParaRPr lang="ru-RU" sz="4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7</a:t>
                      </a:r>
                      <a:endParaRPr lang="ru-RU" sz="4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9</a:t>
                      </a:r>
                      <a:endParaRPr lang="ru-RU" sz="4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10</a:t>
                      </a:r>
                      <a:endParaRPr lang="ru-RU" sz="4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12</a:t>
                      </a:r>
                      <a:endParaRPr lang="ru-RU" sz="4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13</a:t>
                      </a:r>
                      <a:endParaRPr lang="ru-RU" sz="4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14</a:t>
                      </a:r>
                      <a:endParaRPr lang="ru-RU" sz="4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15</a:t>
                      </a:r>
                      <a:endParaRPr lang="ru-RU" sz="4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16</a:t>
                      </a:r>
                      <a:endParaRPr lang="ru-RU" sz="4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17</a:t>
                      </a:r>
                      <a:endParaRPr lang="ru-RU" sz="4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smtClean="0"/>
                        <a:t>20</a:t>
                      </a:r>
                      <a:endParaRPr lang="ru-RU" sz="4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21</a:t>
                      </a:r>
                      <a:endParaRPr lang="ru-RU" sz="4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22</a:t>
                      </a:r>
                      <a:endParaRPr lang="ru-RU" sz="4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23</a:t>
                      </a:r>
                      <a:endParaRPr lang="ru-RU" sz="4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24</a:t>
                      </a:r>
                      <a:endParaRPr lang="ru-RU" sz="4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917051" y="642918"/>
            <a:ext cx="1080000" cy="10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10339" y="642918"/>
            <a:ext cx="1080000" cy="10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2</a:t>
            </a:r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11324" y="642918"/>
            <a:ext cx="1080000" cy="10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3</a:t>
            </a:r>
            <a:endParaRPr lang="ru-RU" sz="4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84926" y="642918"/>
            <a:ext cx="1080000" cy="10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4</a:t>
            </a:r>
            <a:endParaRPr lang="ru-RU" sz="4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254745" y="642918"/>
            <a:ext cx="1080000" cy="10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5</a:t>
            </a:r>
            <a:endParaRPr lang="ru-RU" sz="4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17051" y="1724331"/>
            <a:ext cx="1080000" cy="10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6</a:t>
            </a:r>
            <a:endParaRPr lang="ru-RU" sz="4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10339" y="1724331"/>
            <a:ext cx="1080000" cy="10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7</a:t>
            </a:r>
            <a:endParaRPr lang="ru-RU" sz="4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11324" y="1724331"/>
            <a:ext cx="1080000" cy="10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8</a:t>
            </a:r>
            <a:endParaRPr lang="ru-RU" sz="4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84926" y="1724331"/>
            <a:ext cx="1080000" cy="10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9</a:t>
            </a:r>
            <a:endParaRPr lang="ru-RU" sz="4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54745" y="1724331"/>
            <a:ext cx="1080000" cy="10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10</a:t>
            </a:r>
            <a:endParaRPr lang="ru-RU" sz="4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17051" y="2804331"/>
            <a:ext cx="1080000" cy="10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11</a:t>
            </a:r>
            <a:endParaRPr lang="ru-RU" sz="4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010339" y="2804331"/>
            <a:ext cx="1080000" cy="10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12</a:t>
            </a:r>
            <a:endParaRPr lang="ru-RU" sz="4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111324" y="2804331"/>
            <a:ext cx="1080000" cy="10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13</a:t>
            </a:r>
            <a:endParaRPr lang="ru-RU" sz="4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184926" y="2804331"/>
            <a:ext cx="1080000" cy="10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14</a:t>
            </a:r>
            <a:endParaRPr lang="ru-RU" sz="4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254745" y="2804331"/>
            <a:ext cx="1080000" cy="10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15</a:t>
            </a:r>
            <a:endParaRPr lang="ru-RU" sz="4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917051" y="3889527"/>
            <a:ext cx="1080000" cy="10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16</a:t>
            </a:r>
            <a:endParaRPr lang="ru-RU" sz="4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010339" y="3889527"/>
            <a:ext cx="1080000" cy="10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17</a:t>
            </a:r>
            <a:endParaRPr lang="ru-RU" sz="4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111324" y="3889527"/>
            <a:ext cx="1080000" cy="10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18</a:t>
            </a:r>
            <a:endParaRPr lang="ru-RU" sz="4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184926" y="3889527"/>
            <a:ext cx="1080000" cy="10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19</a:t>
            </a:r>
            <a:endParaRPr lang="ru-RU" sz="44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254745" y="3889527"/>
            <a:ext cx="1080000" cy="10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20</a:t>
            </a:r>
            <a:endParaRPr lang="ru-RU" sz="4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917051" y="4961097"/>
            <a:ext cx="1080000" cy="10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21</a:t>
            </a:r>
            <a:endParaRPr lang="ru-RU" sz="44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010339" y="4961097"/>
            <a:ext cx="1080000" cy="10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22</a:t>
            </a:r>
            <a:endParaRPr lang="ru-RU" sz="4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111324" y="4961097"/>
            <a:ext cx="1080000" cy="10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23</a:t>
            </a:r>
            <a:endParaRPr lang="ru-RU" sz="4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184926" y="4961097"/>
            <a:ext cx="1080000" cy="10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24</a:t>
            </a:r>
            <a:endParaRPr lang="ru-RU" sz="4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254745" y="4961097"/>
            <a:ext cx="1080000" cy="10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25</a:t>
            </a:r>
            <a:endParaRPr lang="ru-RU" sz="4400" b="1" dirty="0"/>
          </a:p>
        </p:txBody>
      </p:sp>
      <p:sp>
        <p:nvSpPr>
          <p:cNvPr id="28" name="Управляющая кнопка: назад 27">
            <a:hlinkClick r:id="rId3" action="ppaction://hlinksldjump" highlightClick="1"/>
          </p:cNvPr>
          <p:cNvSpPr/>
          <p:nvPr/>
        </p:nvSpPr>
        <p:spPr>
          <a:xfrm>
            <a:off x="8929718" y="6643710"/>
            <a:ext cx="214282" cy="21429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5-конечная звезда 28">
            <a:hlinkClick r:id="" action="ppaction://noaction"/>
          </p:cNvPr>
          <p:cNvSpPr/>
          <p:nvPr/>
        </p:nvSpPr>
        <p:spPr>
          <a:xfrm>
            <a:off x="214282" y="6215082"/>
            <a:ext cx="428628" cy="360000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5-конечная звезда 29">
            <a:hlinkClick r:id="" action="ppaction://noaction"/>
          </p:cNvPr>
          <p:cNvSpPr/>
          <p:nvPr/>
        </p:nvSpPr>
        <p:spPr>
          <a:xfrm>
            <a:off x="900087" y="6215082"/>
            <a:ext cx="428628" cy="360000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172528" y="1357298"/>
            <a:ext cx="5400000" cy="5400000"/>
          </a:xfrm>
          <a:prstGeom prst="roundRect">
            <a:avLst/>
          </a:prstGeom>
          <a:solidFill>
            <a:srgbClr val="FFFF99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57554" y="1785926"/>
            <a:ext cx="1620000" cy="972000"/>
          </a:xfrm>
          <a:prstGeom prst="roundRect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</a:p>
          <a:p>
            <a:pPr algn="ctr"/>
            <a:r>
              <a:rPr lang="ru-RU" sz="3200" b="1" dirty="0" smtClean="0"/>
              <a:t>АБВ</a:t>
            </a:r>
            <a:endParaRPr lang="ru-RU" sz="32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62528" y="1785926"/>
            <a:ext cx="1620000" cy="972000"/>
          </a:xfrm>
          <a:prstGeom prst="roundRect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</a:p>
          <a:p>
            <a:pPr algn="ctr"/>
            <a:r>
              <a:rPr lang="ru-RU" sz="3200" b="1" dirty="0" smtClean="0"/>
              <a:t>ГДЕ</a:t>
            </a:r>
            <a:endParaRPr lang="ru-RU" sz="32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86578" y="1785926"/>
            <a:ext cx="1620000" cy="972000"/>
          </a:xfrm>
          <a:prstGeom prst="roundRect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</a:p>
          <a:p>
            <a:pPr algn="ctr"/>
            <a:r>
              <a:rPr lang="ru-RU" sz="3200" b="1" dirty="0" smtClean="0"/>
              <a:t>ЖЗИ</a:t>
            </a:r>
            <a:endParaRPr lang="ru-RU" sz="32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7554" y="1785926"/>
            <a:ext cx="1620000" cy="972000"/>
          </a:xfrm>
          <a:prstGeom prst="roundRect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</a:p>
          <a:p>
            <a:pPr algn="ctr"/>
            <a:r>
              <a:rPr lang="ru-RU" sz="3200" b="1" dirty="0" smtClean="0"/>
              <a:t>АБВ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7554" y="3000372"/>
            <a:ext cx="1620000" cy="972000"/>
          </a:xfrm>
          <a:prstGeom prst="roundRect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</a:p>
          <a:p>
            <a:pPr algn="ctr"/>
            <a:r>
              <a:rPr lang="ru-RU" sz="3200" b="1" dirty="0" smtClean="0"/>
              <a:t>КЛМ</a:t>
            </a:r>
            <a:endParaRPr lang="ru-RU" sz="3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62528" y="3000372"/>
            <a:ext cx="1620000" cy="972000"/>
          </a:xfrm>
          <a:prstGeom prst="roundRect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5</a:t>
            </a:r>
          </a:p>
          <a:p>
            <a:pPr algn="ctr"/>
            <a:r>
              <a:rPr lang="ru-RU" sz="3200" b="1" dirty="0" smtClean="0"/>
              <a:t>НОП</a:t>
            </a:r>
            <a:endParaRPr lang="ru-RU" sz="32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86578" y="3000372"/>
            <a:ext cx="1620000" cy="972000"/>
          </a:xfrm>
          <a:prstGeom prst="roundRect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</a:t>
            </a:r>
          </a:p>
          <a:p>
            <a:pPr algn="ctr"/>
            <a:r>
              <a:rPr lang="ru-RU" sz="3200" b="1" dirty="0" smtClean="0"/>
              <a:t>РСТ</a:t>
            </a:r>
            <a:endParaRPr lang="ru-RU" sz="32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7554" y="4286256"/>
            <a:ext cx="1620000" cy="972000"/>
          </a:xfrm>
          <a:prstGeom prst="roundRect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7</a:t>
            </a:r>
          </a:p>
          <a:p>
            <a:pPr algn="ctr"/>
            <a:r>
              <a:rPr lang="ru-RU" sz="3200" b="1" dirty="0" smtClean="0"/>
              <a:t>УФХ</a:t>
            </a:r>
            <a:endParaRPr lang="ru-RU" sz="32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62528" y="4286256"/>
            <a:ext cx="1620000" cy="972000"/>
          </a:xfrm>
          <a:prstGeom prst="roundRect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8</a:t>
            </a:r>
          </a:p>
          <a:p>
            <a:pPr algn="ctr"/>
            <a:r>
              <a:rPr lang="ru-RU" sz="3200" b="1" dirty="0" smtClean="0"/>
              <a:t>ЦЧШ</a:t>
            </a:r>
            <a:endParaRPr lang="ru-RU" sz="32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86578" y="4286256"/>
            <a:ext cx="1620000" cy="972000"/>
          </a:xfrm>
          <a:prstGeom prst="roundRect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9</a:t>
            </a:r>
          </a:p>
          <a:p>
            <a:pPr algn="ctr"/>
            <a:r>
              <a:rPr lang="ru-RU" sz="3200" b="1" dirty="0" smtClean="0"/>
              <a:t>ЪЫЬ</a:t>
            </a:r>
            <a:endParaRPr lang="ru-RU" sz="32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62528" y="5500702"/>
            <a:ext cx="1620000" cy="972000"/>
          </a:xfrm>
          <a:prstGeom prst="roundRect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0</a:t>
            </a:r>
          </a:p>
          <a:p>
            <a:pPr algn="ctr"/>
            <a:r>
              <a:rPr lang="ru-RU" sz="3200" b="1" dirty="0" smtClean="0"/>
              <a:t>ЭЮЯ</a:t>
            </a:r>
            <a:endParaRPr lang="ru-RU" sz="3200" b="1" dirty="0"/>
          </a:p>
        </p:txBody>
      </p:sp>
      <p:sp>
        <p:nvSpPr>
          <p:cNvPr id="15" name="Управляющая кнопка: назад 14">
            <a:hlinkClick r:id="rId3" action="ppaction://hlinksldjump" highlightClick="1"/>
          </p:cNvPr>
          <p:cNvSpPr/>
          <p:nvPr/>
        </p:nvSpPr>
        <p:spPr>
          <a:xfrm>
            <a:off x="8929718" y="6643710"/>
            <a:ext cx="214282" cy="21429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572462" y="285728"/>
          <a:ext cx="4500000" cy="9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0000"/>
                <a:gridCol w="900000"/>
                <a:gridCol w="900000"/>
                <a:gridCol w="900000"/>
                <a:gridCol w="900000"/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К</a:t>
                      </a:r>
                      <a:endParaRPr lang="ru-RU" sz="4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О</a:t>
                      </a:r>
                      <a:endParaRPr lang="ru-RU" sz="4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Н</a:t>
                      </a:r>
                      <a:endParaRPr lang="ru-RU" sz="4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Е</a:t>
                      </a:r>
                      <a:endParaRPr lang="ru-RU" sz="4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В</a:t>
                      </a:r>
                      <a:endParaRPr lang="ru-RU" sz="4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3571868" y="285728"/>
            <a:ext cx="900000" cy="9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469030" y="285728"/>
            <a:ext cx="900000" cy="9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373584" y="285728"/>
            <a:ext cx="900000" cy="9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270746" y="285728"/>
            <a:ext cx="900000" cy="9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175300" y="285728"/>
            <a:ext cx="900000" cy="9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4643446"/>
            <a:ext cx="28536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Маршал</a:t>
            </a:r>
          </a:p>
          <a:p>
            <a:pPr algn="ctr"/>
            <a:r>
              <a:rPr lang="ru-RU" sz="5400" b="1" spc="150" dirty="0" smtClean="0">
                <a:ln w="1143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СССР</a:t>
            </a:r>
            <a:endParaRPr lang="ru-RU" sz="5400" b="1" cap="none" spc="150" dirty="0">
              <a:ln w="1143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172528" y="1357298"/>
            <a:ext cx="5400000" cy="5400000"/>
          </a:xfrm>
          <a:prstGeom prst="roundRect">
            <a:avLst/>
          </a:prstGeom>
          <a:solidFill>
            <a:srgbClr val="FFFF99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57554" y="1785926"/>
            <a:ext cx="1620000" cy="972000"/>
          </a:xfrm>
          <a:prstGeom prst="roundRect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</a:p>
          <a:p>
            <a:pPr algn="ctr"/>
            <a:r>
              <a:rPr lang="ru-RU" sz="3200" b="1" dirty="0" smtClean="0"/>
              <a:t>АБВ</a:t>
            </a:r>
            <a:endParaRPr lang="ru-RU" sz="32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62528" y="1785926"/>
            <a:ext cx="1620000" cy="972000"/>
          </a:xfrm>
          <a:prstGeom prst="roundRect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</a:p>
          <a:p>
            <a:pPr algn="ctr"/>
            <a:r>
              <a:rPr lang="ru-RU" sz="3200" b="1" dirty="0" smtClean="0"/>
              <a:t>ГДЕ</a:t>
            </a:r>
            <a:endParaRPr lang="ru-RU" sz="32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86578" y="1785926"/>
            <a:ext cx="1620000" cy="972000"/>
          </a:xfrm>
          <a:prstGeom prst="roundRect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</a:p>
          <a:p>
            <a:pPr algn="ctr"/>
            <a:r>
              <a:rPr lang="ru-RU" sz="3200" b="1" dirty="0" smtClean="0"/>
              <a:t>ЖЗИ</a:t>
            </a:r>
            <a:endParaRPr lang="ru-RU" sz="32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7554" y="1785926"/>
            <a:ext cx="1620000" cy="972000"/>
          </a:xfrm>
          <a:prstGeom prst="roundRect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</a:p>
          <a:p>
            <a:pPr algn="ctr"/>
            <a:r>
              <a:rPr lang="ru-RU" sz="3200" b="1" dirty="0" smtClean="0"/>
              <a:t>АБВ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7554" y="3000372"/>
            <a:ext cx="1620000" cy="972000"/>
          </a:xfrm>
          <a:prstGeom prst="roundRect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</a:p>
          <a:p>
            <a:pPr algn="ctr"/>
            <a:r>
              <a:rPr lang="ru-RU" sz="3200" b="1" dirty="0" smtClean="0"/>
              <a:t>КЛМ</a:t>
            </a:r>
            <a:endParaRPr lang="ru-RU" sz="3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62528" y="3000372"/>
            <a:ext cx="1620000" cy="972000"/>
          </a:xfrm>
          <a:prstGeom prst="roundRect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5</a:t>
            </a:r>
          </a:p>
          <a:p>
            <a:pPr algn="ctr"/>
            <a:r>
              <a:rPr lang="ru-RU" sz="3200" b="1" dirty="0" smtClean="0"/>
              <a:t>НОП</a:t>
            </a:r>
            <a:endParaRPr lang="ru-RU" sz="32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86578" y="3000372"/>
            <a:ext cx="1620000" cy="972000"/>
          </a:xfrm>
          <a:prstGeom prst="roundRect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</a:t>
            </a:r>
          </a:p>
          <a:p>
            <a:pPr algn="ctr"/>
            <a:r>
              <a:rPr lang="ru-RU" sz="3200" b="1" dirty="0" smtClean="0"/>
              <a:t>РСТ</a:t>
            </a:r>
            <a:endParaRPr lang="ru-RU" sz="32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7554" y="4286256"/>
            <a:ext cx="1620000" cy="972000"/>
          </a:xfrm>
          <a:prstGeom prst="roundRect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7</a:t>
            </a:r>
          </a:p>
          <a:p>
            <a:pPr algn="ctr"/>
            <a:r>
              <a:rPr lang="ru-RU" sz="3200" b="1" dirty="0" smtClean="0"/>
              <a:t>УФХ</a:t>
            </a:r>
            <a:endParaRPr lang="ru-RU" sz="32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62528" y="4286256"/>
            <a:ext cx="1620000" cy="972000"/>
          </a:xfrm>
          <a:prstGeom prst="roundRect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8</a:t>
            </a:r>
          </a:p>
          <a:p>
            <a:pPr algn="ctr"/>
            <a:r>
              <a:rPr lang="ru-RU" sz="3200" b="1" dirty="0" smtClean="0"/>
              <a:t>ЦЧШ</a:t>
            </a:r>
            <a:endParaRPr lang="ru-RU" sz="32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86578" y="4286256"/>
            <a:ext cx="1620000" cy="972000"/>
          </a:xfrm>
          <a:prstGeom prst="roundRect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9</a:t>
            </a:r>
          </a:p>
          <a:p>
            <a:pPr algn="ctr"/>
            <a:r>
              <a:rPr lang="ru-RU" sz="3200" b="1" dirty="0" smtClean="0"/>
              <a:t>ЪЫЬ</a:t>
            </a:r>
            <a:endParaRPr lang="ru-RU" sz="32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62528" y="5500702"/>
            <a:ext cx="1620000" cy="972000"/>
          </a:xfrm>
          <a:prstGeom prst="roundRect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0</a:t>
            </a:r>
          </a:p>
          <a:p>
            <a:pPr algn="ctr"/>
            <a:r>
              <a:rPr lang="ru-RU" sz="3200" b="1" dirty="0" smtClean="0"/>
              <a:t>ЭЮЯ</a:t>
            </a:r>
            <a:endParaRPr lang="ru-RU" sz="3200" b="1" dirty="0"/>
          </a:p>
        </p:txBody>
      </p:sp>
      <p:sp>
        <p:nvSpPr>
          <p:cNvPr id="15" name="Управляющая кнопка: назад 14">
            <a:hlinkClick r:id="rId3" action="ppaction://hlinksldjump" highlightClick="1"/>
          </p:cNvPr>
          <p:cNvSpPr/>
          <p:nvPr/>
        </p:nvSpPr>
        <p:spPr>
          <a:xfrm>
            <a:off x="8929718" y="6643710"/>
            <a:ext cx="214282" cy="21429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572462" y="285728"/>
          <a:ext cx="4500000" cy="9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900000"/>
                <a:gridCol w="900000"/>
                <a:gridCol w="900000"/>
                <a:gridCol w="900000"/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3571868" y="285728"/>
            <a:ext cx="900000" cy="9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484796" y="285728"/>
            <a:ext cx="900000" cy="9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389350" y="285728"/>
            <a:ext cx="900000" cy="9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293904" y="285728"/>
            <a:ext cx="900000" cy="9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191066" y="285728"/>
            <a:ext cx="900000" cy="9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71472" y="4714884"/>
            <a:ext cx="22490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Город-</a:t>
            </a:r>
          </a:p>
          <a:p>
            <a:pPr algn="ctr"/>
            <a:r>
              <a:rPr lang="ru-RU" sz="5400" b="1" cap="none" spc="150" dirty="0" smtClean="0">
                <a:ln w="1143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герой</a:t>
            </a:r>
            <a:endParaRPr lang="ru-RU" sz="5400" b="1" cap="none" spc="150" dirty="0">
              <a:ln w="1143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3" action="ppaction://hlinksldjump" highlightClick="1"/>
          </p:cNvPr>
          <p:cNvSpPr/>
          <p:nvPr/>
        </p:nvSpPr>
        <p:spPr>
          <a:xfrm>
            <a:off x="8929718" y="6643710"/>
            <a:ext cx="214282" cy="21429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65885" y="785794"/>
            <a:ext cx="2071702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БИТВА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1982381"/>
            <a:ext cx="3060000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Берлинская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3178968"/>
            <a:ext cx="3060000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Московская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4375555"/>
            <a:ext cx="3060000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Курская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5572140"/>
            <a:ext cx="3060000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Сталинградская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72330" y="785794"/>
            <a:ext cx="1643074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ГОД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58016" y="1982381"/>
            <a:ext cx="2071702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1945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58016" y="3178968"/>
            <a:ext cx="2071702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1942-1943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58016" y="4375555"/>
            <a:ext cx="2071702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1941-1942</a:t>
            </a:r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8016" y="5572140"/>
            <a:ext cx="2071702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1943</a:t>
            </a:r>
            <a:endParaRPr lang="ru-RU" sz="3200" b="1" dirty="0"/>
          </a:p>
        </p:txBody>
      </p:sp>
      <p:cxnSp>
        <p:nvCxnSpPr>
          <p:cNvPr id="14" name="Прямая соединительная линия 13"/>
          <p:cNvCxnSpPr>
            <a:stCxn id="4" idx="3"/>
            <a:endCxn id="9" idx="1"/>
          </p:cNvCxnSpPr>
          <p:nvPr/>
        </p:nvCxnSpPr>
        <p:spPr>
          <a:xfrm>
            <a:off x="5631736" y="2339571"/>
            <a:ext cx="122628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11" idx="1"/>
          </p:cNvCxnSpPr>
          <p:nvPr/>
        </p:nvCxnSpPr>
        <p:spPr>
          <a:xfrm>
            <a:off x="5643570" y="3571876"/>
            <a:ext cx="1214446" cy="1160869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7" idx="3"/>
            <a:endCxn id="10" idx="1"/>
          </p:cNvCxnSpPr>
          <p:nvPr/>
        </p:nvCxnSpPr>
        <p:spPr>
          <a:xfrm flipV="1">
            <a:off x="5631736" y="3536158"/>
            <a:ext cx="1226280" cy="239317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12" idx="1"/>
          </p:cNvCxnSpPr>
          <p:nvPr/>
        </p:nvCxnSpPr>
        <p:spPr>
          <a:xfrm>
            <a:off x="5643570" y="4786322"/>
            <a:ext cx="1214446" cy="114300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3" action="ppaction://hlinksldjump" highlightClick="1"/>
          </p:cNvPr>
          <p:cNvSpPr/>
          <p:nvPr/>
        </p:nvSpPr>
        <p:spPr>
          <a:xfrm>
            <a:off x="8929718" y="6643710"/>
            <a:ext cx="214282" cy="21429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91489" y="785794"/>
            <a:ext cx="2220495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ОПЕРАЦИЯ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1982380"/>
            <a:ext cx="3060000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«Багратион»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3178966"/>
            <a:ext cx="3060000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«Тайфун»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4375552"/>
            <a:ext cx="3060000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«Уран»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5572140"/>
            <a:ext cx="3060000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«Цитадель»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70479" y="785794"/>
            <a:ext cx="1643074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РАЙОН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58016" y="1946661"/>
            <a:ext cx="2268000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Курск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58016" y="3107528"/>
            <a:ext cx="2268000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Сталинград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58016" y="4268395"/>
            <a:ext cx="2268000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Москва</a:t>
            </a:r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8016" y="5429264"/>
            <a:ext cx="2268000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Белоруссия и Литва</a:t>
            </a:r>
            <a:endParaRPr lang="ru-RU" sz="3200" b="1" dirty="0"/>
          </a:p>
        </p:txBody>
      </p:sp>
      <p:cxnSp>
        <p:nvCxnSpPr>
          <p:cNvPr id="14" name="Прямая соединительная линия 13"/>
          <p:cNvCxnSpPr>
            <a:stCxn id="4" idx="3"/>
            <a:endCxn id="12" idx="1"/>
          </p:cNvCxnSpPr>
          <p:nvPr/>
        </p:nvCxnSpPr>
        <p:spPr>
          <a:xfrm>
            <a:off x="5631736" y="2339570"/>
            <a:ext cx="1226280" cy="351832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11" idx="1"/>
          </p:cNvCxnSpPr>
          <p:nvPr/>
        </p:nvCxnSpPr>
        <p:spPr>
          <a:xfrm>
            <a:off x="5643570" y="3571876"/>
            <a:ext cx="1214446" cy="1053709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6" idx="3"/>
            <a:endCxn id="10" idx="1"/>
          </p:cNvCxnSpPr>
          <p:nvPr/>
        </p:nvCxnSpPr>
        <p:spPr>
          <a:xfrm flipV="1">
            <a:off x="5631736" y="3464718"/>
            <a:ext cx="1226280" cy="126802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9" idx="1"/>
          </p:cNvCxnSpPr>
          <p:nvPr/>
        </p:nvCxnSpPr>
        <p:spPr>
          <a:xfrm rot="5400000" flipH="1" flipV="1">
            <a:off x="4429123" y="3518299"/>
            <a:ext cx="3643340" cy="121444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Источники графики и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686800" cy="550072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Графика – </a:t>
            </a:r>
            <a:r>
              <a:rPr lang="en-US" dirty="0" smtClean="0">
                <a:hlinkClick r:id="rId3"/>
              </a:rPr>
              <a:t>www.yandex.images.ru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Информация - 	</a:t>
            </a:r>
            <a:r>
              <a:rPr lang="ru-RU" dirty="0" smtClean="0">
                <a:hlinkClick r:id="rId4"/>
              </a:rPr>
              <a:t>http://gym6.narod.ru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		</a:t>
            </a:r>
            <a:r>
              <a:rPr lang="ru-RU" dirty="0" smtClean="0">
                <a:hlinkClick r:id="rId5"/>
              </a:rPr>
              <a:t>http://www.nachalka.com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		</a:t>
            </a:r>
            <a:r>
              <a:rPr lang="ru-RU" dirty="0" smtClean="0">
                <a:hlinkClick r:id="rId6"/>
              </a:rPr>
              <a:t>http://9may.ru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		</a:t>
            </a:r>
            <a:r>
              <a:rPr lang="ru-RU" dirty="0" smtClean="0">
                <a:hlinkClick r:id="rId7"/>
              </a:rPr>
              <a:t>http://sch-485.narod.ru/izo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		</a:t>
            </a:r>
            <a:r>
              <a:rPr lang="ru-RU" dirty="0" smtClean="0">
                <a:hlinkClick r:id="rId8"/>
              </a:rPr>
              <a:t>http://www.pro-podvigi.ru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		</a:t>
            </a:r>
            <a:r>
              <a:rPr lang="ru-RU" dirty="0" smtClean="0">
                <a:hlinkClick r:id="rId9"/>
              </a:rPr>
              <a:t>http://voyna1941-1945.narod.ru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		</a:t>
            </a:r>
            <a:r>
              <a:rPr lang="ru-RU" dirty="0" smtClean="0">
                <a:hlinkClick r:id="rId10"/>
              </a:rPr>
              <a:t>http://www.otvoyna.ru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		</a:t>
            </a:r>
            <a:r>
              <a:rPr lang="en-US" smtClean="0">
                <a:hlinkClick r:id="rId11"/>
              </a:rPr>
              <a:t>http://www.sovmusic.ru</a:t>
            </a:r>
            <a:endParaRPr lang="en-US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71802" y="928670"/>
            <a:ext cx="5429288" cy="3071834"/>
          </a:xfrm>
          <a:prstGeom prst="roundRect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9. Когда состоялся парад Победы 1945 года?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4643446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1. 9 мая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3438" y="4643446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2. 25 мая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5786454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3. 1 июня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3438" y="5786454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4. 24 июня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71802" y="928670"/>
            <a:ext cx="5429288" cy="3071834"/>
          </a:xfrm>
          <a:prstGeom prst="roundRect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10. </a:t>
            </a:r>
            <a:r>
              <a:rPr lang="ru-RU" sz="3600" dirty="0" smtClean="0">
                <a:solidFill>
                  <a:schemeClr val="tx1"/>
                </a:solidFill>
              </a:rPr>
              <a:t>Какой советский летчик одним из первых совершил ночной воздушный таран</a:t>
            </a:r>
            <a:r>
              <a:rPr lang="ru-RU" sz="3600" dirty="0" smtClean="0"/>
              <a:t>?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4643446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1. И.Н. </a:t>
            </a:r>
            <a:r>
              <a:rPr lang="ru-RU" sz="3200" dirty="0" err="1" smtClean="0"/>
              <a:t>Кожедуб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3438" y="4643446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2. А.И. </a:t>
            </a:r>
            <a:r>
              <a:rPr lang="ru-RU" sz="3200" dirty="0" err="1" smtClean="0"/>
              <a:t>Покрышкин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5786454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3. В.П. Чкалов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3438" y="5786454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4. В.В. Талалихин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71802" y="928670"/>
            <a:ext cx="5429288" cy="3071834"/>
          </a:xfrm>
          <a:prstGeom prst="roundRect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11. В каком году начался Нюрнбергский процесс над нацистскими преступниками?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4643446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1. В 1945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3438" y="4643446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2. В 1946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5786454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3. В 1947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3438" y="5786454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4. В 1948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71802" y="714356"/>
            <a:ext cx="5429288" cy="3286148"/>
          </a:xfrm>
          <a:prstGeom prst="roundRect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12. Этот </a:t>
            </a:r>
            <a:r>
              <a:rPr lang="ru-RU" sz="3600" dirty="0" err="1" smtClean="0"/>
              <a:t>государст-венный</a:t>
            </a:r>
            <a:r>
              <a:rPr lang="ru-RU" sz="3600" dirty="0" smtClean="0"/>
              <a:t> орган во время войны стал высшим, сосредоточив  в своих руках всю полноту власти в стране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4643446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1. Совет министров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3438" y="4643446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2. Ставка Верховного главнокомандования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5786454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3. Государственный Комитет Обороны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3438" y="5786454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4. Верховный Совет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71802" y="928670"/>
            <a:ext cx="5429288" cy="3071834"/>
          </a:xfrm>
          <a:prstGeom prst="roundRect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13. Какая военная операция советских войск проходила </a:t>
            </a:r>
          </a:p>
          <a:p>
            <a:pPr algn="ctr"/>
            <a:r>
              <a:rPr lang="ru-RU" sz="3600" dirty="0" smtClean="0"/>
              <a:t>в 1944 году?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4643446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ru-RU" sz="3200" dirty="0" smtClean="0"/>
              <a:t>Операция </a:t>
            </a:r>
          </a:p>
          <a:p>
            <a:pPr marL="514350" indent="-514350"/>
            <a:r>
              <a:rPr lang="ru-RU" sz="3200" dirty="0" smtClean="0"/>
              <a:t>     «Багратион»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3438" y="4643446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2. Берлинская </a:t>
            </a:r>
          </a:p>
          <a:p>
            <a:r>
              <a:rPr lang="ru-RU" sz="3200" dirty="0" smtClean="0"/>
              <a:t>     операция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5786454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3. </a:t>
            </a:r>
            <a:r>
              <a:rPr lang="ru-RU" sz="2400" dirty="0" smtClean="0"/>
              <a:t>Киевская наступательная </a:t>
            </a:r>
          </a:p>
          <a:p>
            <a:r>
              <a:rPr lang="ru-RU" sz="2400" dirty="0" smtClean="0"/>
              <a:t>      операция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3438" y="5786454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4. Битва за Днепр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71802" y="571480"/>
            <a:ext cx="5429288" cy="3429024"/>
          </a:xfrm>
          <a:prstGeom prst="roundRect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600" dirty="0" smtClean="0"/>
              <a:t>14. За какое время по плану под кодовым названием «Барбаросса» предполагался  разгром Советского Союза?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4643446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1. 1 месяц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3438" y="4643446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2. 5 месяцев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5786454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3. 7 месяцев 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3438" y="5786454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4. </a:t>
            </a:r>
            <a:r>
              <a:rPr lang="ru-RU" sz="3200" smtClean="0"/>
              <a:t>1 год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71802" y="928670"/>
            <a:ext cx="5429288" cy="3071834"/>
          </a:xfrm>
          <a:prstGeom prst="roundRect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15. </a:t>
            </a:r>
            <a:r>
              <a:rPr lang="ru-RU" sz="3600" dirty="0" smtClean="0"/>
              <a:t>Когда СССР объявил войну милитаристской Японии?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4643446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1. 8 июля 1945 года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3438" y="4643446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2. 9 июля 1945 года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5786454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3. 8 августа 1945 года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3438" y="5786454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4. 9 августа 1945 года</a:t>
            </a:r>
            <a:endParaRPr lang="ru-RU" sz="3200" dirty="0"/>
          </a:p>
        </p:txBody>
      </p:sp>
      <p:sp>
        <p:nvSpPr>
          <p:cNvPr id="9" name="Управляющая кнопка: назад 8">
            <a:hlinkClick r:id="rId3" action="ppaction://hlinksldjump" highlightClick="1"/>
          </p:cNvPr>
          <p:cNvSpPr/>
          <p:nvPr/>
        </p:nvSpPr>
        <p:spPr>
          <a:xfrm>
            <a:off x="8929718" y="6643710"/>
            <a:ext cx="214282" cy="21429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71802" y="928670"/>
            <a:ext cx="5429288" cy="3071834"/>
          </a:xfrm>
          <a:prstGeom prst="roundRect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16. О какой </a:t>
            </a:r>
            <a:r>
              <a:rPr lang="ru-RU" sz="3600" dirty="0" err="1" smtClean="0"/>
              <a:t>наступа-тельной</a:t>
            </a:r>
            <a:r>
              <a:rPr lang="ru-RU" sz="3600" dirty="0" smtClean="0"/>
              <a:t> операции советских войск говорится в письме И.В. Сталина У. Черчиллю?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4643446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ru-RU" sz="3200" dirty="0" smtClean="0"/>
              <a:t>Сталинградская битва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3438" y="4643446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2. Наступление </a:t>
            </a:r>
          </a:p>
          <a:p>
            <a:r>
              <a:rPr lang="ru-RU" sz="3200" dirty="0" smtClean="0"/>
              <a:t>     под Москвой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5786454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3. </a:t>
            </a:r>
            <a:r>
              <a:rPr lang="ru-RU" sz="3200" dirty="0" err="1" smtClean="0"/>
              <a:t>Висло-Одерская</a:t>
            </a:r>
            <a:r>
              <a:rPr lang="ru-RU" sz="3200" dirty="0" smtClean="0"/>
              <a:t> </a:t>
            </a:r>
          </a:p>
          <a:p>
            <a:r>
              <a:rPr lang="ru-RU" sz="3200" dirty="0" smtClean="0"/>
              <a:t>     операция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3438" y="5786454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4. </a:t>
            </a:r>
            <a:r>
              <a:rPr lang="ru-RU" sz="2400" dirty="0" smtClean="0"/>
              <a:t>Крымская наступательная </a:t>
            </a:r>
          </a:p>
          <a:p>
            <a:r>
              <a:rPr lang="ru-RU" sz="2400" dirty="0" smtClean="0"/>
              <a:t>      операция</a:t>
            </a:r>
            <a:endParaRPr lang="ru-RU" sz="2400" dirty="0"/>
          </a:p>
        </p:txBody>
      </p:sp>
      <p:sp>
        <p:nvSpPr>
          <p:cNvPr id="9" name="Управляющая кнопка: назад 8">
            <a:hlinkClick r:id="rId4" action="ppaction://hlinksldjump" highlightClick="1"/>
          </p:cNvPr>
          <p:cNvSpPr/>
          <p:nvPr/>
        </p:nvSpPr>
        <p:spPr>
          <a:xfrm>
            <a:off x="8929718" y="6643710"/>
            <a:ext cx="214282" cy="21429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8286776" y="357166"/>
            <a:ext cx="500066" cy="428628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0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2786050" y="642918"/>
            <a:ext cx="3071834" cy="571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1 ТУР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5643570" y="1571612"/>
            <a:ext cx="3240000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дешифровщик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>
            <a:hlinkClick r:id="rId5" action="ppaction://hlinksldjump"/>
          </p:cNvPr>
          <p:cNvSpPr/>
          <p:nvPr/>
        </p:nvSpPr>
        <p:spPr>
          <a:xfrm>
            <a:off x="2786050" y="2500306"/>
            <a:ext cx="3071834" cy="571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2 ТУР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>
            <a:hlinkClick r:id="rId6" action="ppaction://hlinksldjump"/>
          </p:cNvPr>
          <p:cNvSpPr/>
          <p:nvPr/>
        </p:nvSpPr>
        <p:spPr>
          <a:xfrm>
            <a:off x="5643570" y="3429000"/>
            <a:ext cx="3240000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дешифровщик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>
            <a:hlinkClick r:id="rId7" action="ppaction://hlinksldjump"/>
          </p:cNvPr>
          <p:cNvSpPr/>
          <p:nvPr/>
        </p:nvSpPr>
        <p:spPr>
          <a:xfrm>
            <a:off x="2786050" y="4357694"/>
            <a:ext cx="3071834" cy="571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3 ТУР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>
            <a:hlinkClick r:id="rId8" action="ppaction://hlinksldjump"/>
          </p:cNvPr>
          <p:cNvSpPr/>
          <p:nvPr/>
        </p:nvSpPr>
        <p:spPr>
          <a:xfrm>
            <a:off x="714348" y="5643578"/>
            <a:ext cx="3071834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перекрестки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>
            <a:hlinkClick r:id="rId9" action="ppaction://hlinksldjump"/>
          </p:cNvPr>
          <p:cNvSpPr/>
          <p:nvPr/>
        </p:nvSpPr>
        <p:spPr>
          <a:xfrm>
            <a:off x="5072066" y="5643578"/>
            <a:ext cx="3071834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перекрестки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71802" y="928670"/>
            <a:ext cx="5429288" cy="3071834"/>
          </a:xfrm>
          <a:prstGeom prst="roundRect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17. В результате наступления советских войск под Курском произошло…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4643446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1. Освобождение Ельни и Смоленска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3438" y="4643446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2. Освобождение Киева и Харькова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5786454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3. Освобождение Сталинграда и Калача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3438" y="5786454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4. Освобождение Белгорода и Орла</a:t>
            </a:r>
            <a:endParaRPr lang="ru-RU" sz="3200" dirty="0"/>
          </a:p>
        </p:txBody>
      </p:sp>
      <p:sp>
        <p:nvSpPr>
          <p:cNvPr id="9" name="Управляющая кнопка: назад 8">
            <a:hlinkClick r:id="rId3" action="ppaction://hlinksldjump" highlightClick="1"/>
          </p:cNvPr>
          <p:cNvSpPr/>
          <p:nvPr/>
        </p:nvSpPr>
        <p:spPr>
          <a:xfrm>
            <a:off x="8929718" y="6643710"/>
            <a:ext cx="214282" cy="21429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1957037"/>
            <a:ext cx="438293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5000" b="1" spc="150" dirty="0" smtClean="0">
                <a:ln w="1143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 тур</a:t>
            </a:r>
            <a:endParaRPr lang="ru-RU" sz="15000" b="1" cap="none" spc="150" dirty="0">
              <a:ln w="11430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 descr="G:\Георгиевская лента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4714884"/>
            <a:ext cx="8572560" cy="1945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3" action="ppaction://hlinksldjump"/>
          </p:cNvPr>
          <p:cNvSpPr/>
          <p:nvPr/>
        </p:nvSpPr>
        <p:spPr>
          <a:xfrm>
            <a:off x="2643174" y="571480"/>
            <a:ext cx="3060000" cy="108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Песни войны. Песни о войне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>
            <a:hlinkClick r:id="rId4" action="ppaction://hlinksldjump"/>
          </p:cNvPr>
          <p:cNvSpPr/>
          <p:nvPr/>
        </p:nvSpPr>
        <p:spPr>
          <a:xfrm>
            <a:off x="5857884" y="1285860"/>
            <a:ext cx="3060000" cy="108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Военная тема </a:t>
            </a:r>
          </a:p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в живописи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>
            <a:hlinkClick r:id="rId5" action="ppaction://hlinksldjump"/>
          </p:cNvPr>
          <p:cNvSpPr/>
          <p:nvPr/>
        </p:nvSpPr>
        <p:spPr>
          <a:xfrm>
            <a:off x="2643174" y="1952615"/>
            <a:ext cx="3060000" cy="108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Военные награды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>
            <a:hlinkClick r:id="rId6" action="ppaction://hlinksldjump"/>
          </p:cNvPr>
          <p:cNvSpPr/>
          <p:nvPr/>
        </p:nvSpPr>
        <p:spPr>
          <a:xfrm>
            <a:off x="5857884" y="2666995"/>
            <a:ext cx="3060000" cy="108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Партизанское движение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>
            <a:hlinkClick r:id="rId7" action="ppaction://hlinksldjump"/>
          </p:cNvPr>
          <p:cNvSpPr/>
          <p:nvPr/>
        </p:nvSpPr>
        <p:spPr>
          <a:xfrm>
            <a:off x="2643174" y="3333750"/>
            <a:ext cx="3060000" cy="108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В тылу </a:t>
            </a:r>
          </a:p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как в тылу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>
            <a:hlinkClick r:id="rId8" action="ppaction://hlinksldjump"/>
          </p:cNvPr>
          <p:cNvSpPr/>
          <p:nvPr/>
        </p:nvSpPr>
        <p:spPr>
          <a:xfrm>
            <a:off x="5857884" y="4048130"/>
            <a:ext cx="3060000" cy="108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Техника и вооружение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>
            <a:hlinkClick r:id="rId9" action="ppaction://hlinksldjump"/>
          </p:cNvPr>
          <p:cNvSpPr/>
          <p:nvPr/>
        </p:nvSpPr>
        <p:spPr>
          <a:xfrm>
            <a:off x="2643174" y="4714884"/>
            <a:ext cx="3060000" cy="108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Памятники и монументы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>
            <a:hlinkClick r:id="rId10" action="ppaction://hlinksldjump"/>
          </p:cNvPr>
          <p:cNvSpPr/>
          <p:nvPr/>
        </p:nvSpPr>
        <p:spPr>
          <a:xfrm>
            <a:off x="5857884" y="5429264"/>
            <a:ext cx="3060000" cy="108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Города-герои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Управляющая кнопка: назад 9">
            <a:hlinkClick r:id="rId11" action="ppaction://hlinksldjump" highlightClick="1"/>
          </p:cNvPr>
          <p:cNvSpPr/>
          <p:nvPr/>
        </p:nvSpPr>
        <p:spPr>
          <a:xfrm>
            <a:off x="8929718" y="6643710"/>
            <a:ext cx="214282" cy="21429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Лента георгиевская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2303">
            <a:off x="6103794" y="754651"/>
            <a:ext cx="2695575" cy="460057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0034" y="3811012"/>
            <a:ext cx="817243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9600" b="1" cap="none" spc="150" dirty="0" smtClean="0">
                <a:ln w="11430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Песни войны.</a:t>
            </a:r>
          </a:p>
          <a:p>
            <a:pPr algn="ctr"/>
            <a:r>
              <a:rPr lang="ru-RU" sz="9600" b="1" spc="150" dirty="0" smtClean="0">
                <a:ln w="11430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Песни о войне</a:t>
            </a:r>
            <a:endParaRPr lang="ru-RU" sz="9600" b="1" cap="none" spc="150" dirty="0">
              <a:ln w="11430"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1857364"/>
            <a:ext cx="5572164" cy="307183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>
              <a:buAutoNum type="arabicPeriod"/>
            </a:pPr>
            <a:r>
              <a:rPr lang="ru-RU" sz="3200" dirty="0" smtClean="0"/>
              <a:t>Для героев этой песни</a:t>
            </a:r>
          </a:p>
          <a:p>
            <a:pPr marL="514350" indent="-514350" algn="ctr"/>
            <a:r>
              <a:rPr lang="ru-RU" sz="3200" dirty="0" smtClean="0"/>
              <a:t>В. Соловьева-Седого и </a:t>
            </a:r>
          </a:p>
          <a:p>
            <a:pPr marL="514350" indent="-514350" algn="ctr"/>
            <a:r>
              <a:rPr lang="ru-RU" sz="3200" dirty="0" smtClean="0"/>
              <a:t>А. Фатьянова «…девушки – потом». А что первым делом?</a:t>
            </a:r>
            <a:endParaRPr lang="ru-RU" sz="3200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6715140" y="5357826"/>
            <a:ext cx="1214446" cy="107157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0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1857364"/>
            <a:ext cx="5572164" cy="307183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2. Самый известный исполнитель песни про </a:t>
            </a:r>
            <a:r>
              <a:rPr lang="ru-RU" sz="3200" b="1" dirty="0" smtClean="0"/>
              <a:t>одессита Мишку </a:t>
            </a:r>
          </a:p>
          <a:p>
            <a:pPr algn="ctr"/>
            <a:r>
              <a:rPr lang="ru-RU" sz="3200" dirty="0" smtClean="0"/>
              <a:t>М. </a:t>
            </a:r>
            <a:r>
              <a:rPr lang="ru-RU" sz="3200" dirty="0" err="1" smtClean="0"/>
              <a:t>Табачникова</a:t>
            </a:r>
            <a:r>
              <a:rPr lang="ru-RU" sz="3200" dirty="0" smtClean="0"/>
              <a:t> и </a:t>
            </a:r>
          </a:p>
          <a:p>
            <a:pPr algn="ctr"/>
            <a:r>
              <a:rPr lang="ru-RU" sz="3200" dirty="0" smtClean="0"/>
              <a:t>В. </a:t>
            </a:r>
            <a:r>
              <a:rPr lang="ru-RU" sz="3200" dirty="0" err="1" smtClean="0"/>
              <a:t>Дыховичного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1071538" y="5286388"/>
            <a:ext cx="1214446" cy="107157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0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1857364"/>
            <a:ext cx="5572164" cy="307183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3. Назовите профессию людей, певших «Там, где мы бывали, нам танков не давали…»</a:t>
            </a:r>
            <a:endParaRPr lang="ru-RU" sz="3200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1142976" y="5286388"/>
            <a:ext cx="1214446" cy="107157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0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1857364"/>
            <a:ext cx="5572164" cy="307183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4. На улицах европейского города происходит действие песни И. </a:t>
            </a:r>
            <a:r>
              <a:rPr lang="ru-RU" sz="3200" dirty="0" err="1" smtClean="0"/>
              <a:t>Лученка</a:t>
            </a:r>
            <a:r>
              <a:rPr lang="ru-RU" sz="3200" dirty="0" smtClean="0"/>
              <a:t> и М. Ясеня «Майский вальс»?</a:t>
            </a:r>
            <a:endParaRPr lang="ru-RU" sz="3200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1071538" y="5286388"/>
            <a:ext cx="1214446" cy="107157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0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1857364"/>
            <a:ext cx="5572164" cy="307183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5. О каких Максимах идет речь в песне «Два Максима» </a:t>
            </a:r>
          </a:p>
          <a:p>
            <a:pPr algn="ctr"/>
            <a:r>
              <a:rPr lang="ru-RU" sz="3200" dirty="0" smtClean="0"/>
              <a:t>С. </a:t>
            </a:r>
            <a:r>
              <a:rPr lang="ru-RU" sz="3200" dirty="0" err="1" smtClean="0"/>
              <a:t>Каца</a:t>
            </a:r>
            <a:r>
              <a:rPr lang="ru-RU" sz="3200" dirty="0" smtClean="0"/>
              <a:t> и В. </a:t>
            </a:r>
            <a:r>
              <a:rPr lang="ru-RU" sz="3200" dirty="0" err="1" smtClean="0"/>
              <a:t>Дыховичного</a:t>
            </a:r>
            <a:r>
              <a:rPr lang="ru-RU" sz="3200" dirty="0" smtClean="0"/>
              <a:t>?</a:t>
            </a:r>
            <a:endParaRPr lang="ru-RU" sz="3200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6858016" y="5286388"/>
            <a:ext cx="1214446" cy="107157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1857364"/>
            <a:ext cx="5572164" cy="307183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6. Слова песни «Огонек» написал М. Исаковский. Назовите автора музыки.</a:t>
            </a:r>
            <a:endParaRPr lang="ru-RU" sz="3200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1285852" y="5214950"/>
            <a:ext cx="1214446" cy="107157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00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00364" y="1957037"/>
            <a:ext cx="438293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5000" b="1" spc="150" dirty="0" smtClean="0">
                <a:ln w="1143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 тур</a:t>
            </a:r>
            <a:endParaRPr lang="ru-RU" sz="15000" b="1" cap="none" spc="150" dirty="0">
              <a:ln w="11430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 descr="G:\Георгиевская лента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4714884"/>
            <a:ext cx="8572560" cy="1945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1857364"/>
            <a:ext cx="5572164" cy="307183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7. Имя женщины, героини песни Н. Богословского и </a:t>
            </a:r>
          </a:p>
          <a:p>
            <a:pPr algn="ctr"/>
            <a:r>
              <a:rPr lang="ru-RU" sz="3200" dirty="0" smtClean="0"/>
              <a:t>Е. </a:t>
            </a:r>
            <a:r>
              <a:rPr lang="ru-RU" sz="3200" dirty="0" err="1" smtClean="0"/>
              <a:t>Долматовского</a:t>
            </a:r>
            <a:r>
              <a:rPr lang="ru-RU" sz="3200" dirty="0" smtClean="0"/>
              <a:t>, которая </a:t>
            </a:r>
          </a:p>
          <a:p>
            <a:pPr algn="ctr"/>
            <a:r>
              <a:rPr lang="ru-RU" sz="3200" dirty="0" smtClean="0"/>
              <a:t>не спит до рассвета, ожидая привета от друга.</a:t>
            </a:r>
            <a:endParaRPr lang="ru-RU" sz="3200" dirty="0"/>
          </a:p>
        </p:txBody>
      </p:sp>
      <p:sp>
        <p:nvSpPr>
          <p:cNvPr id="5" name="5-конечная звезда 4"/>
          <p:cNvSpPr/>
          <p:nvPr/>
        </p:nvSpPr>
        <p:spPr>
          <a:xfrm>
            <a:off x="6858016" y="5286388"/>
            <a:ext cx="1214446" cy="107157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0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1857364"/>
            <a:ext cx="5572164" cy="307183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8</a:t>
            </a:r>
            <a:r>
              <a:rPr lang="ru-RU" sz="3200" dirty="0" smtClean="0"/>
              <a:t>. Песня А. </a:t>
            </a:r>
            <a:r>
              <a:rPr lang="ru-RU" sz="3200" dirty="0" err="1" smtClean="0"/>
              <a:t>Эшпая</a:t>
            </a:r>
            <a:r>
              <a:rPr lang="ru-RU" sz="3200" dirty="0" smtClean="0"/>
              <a:t> и </a:t>
            </a:r>
          </a:p>
          <a:p>
            <a:pPr algn="ctr"/>
            <a:r>
              <a:rPr lang="ru-RU" sz="3200" dirty="0" smtClean="0"/>
              <a:t>Е. Винокура, начинающаяся словами «В полях за Вислой сонной лежат в земле сырой…»</a:t>
            </a:r>
            <a:endParaRPr lang="ru-RU" sz="3200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1142976" y="5214950"/>
            <a:ext cx="1214446" cy="107157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0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1857364"/>
            <a:ext cx="5572164" cy="307183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9. Эту песню А. Новикова и </a:t>
            </a:r>
          </a:p>
          <a:p>
            <a:pPr algn="ctr"/>
            <a:r>
              <a:rPr lang="ru-RU" sz="3200" dirty="0" smtClean="0"/>
              <a:t>Я. Шведова в фильме «В бой идут одни старики» исполняет группа солдат под руководством капитана Титаренко</a:t>
            </a:r>
            <a:endParaRPr lang="ru-RU" sz="3200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6858016" y="5286388"/>
            <a:ext cx="1214446" cy="107157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0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1857364"/>
            <a:ext cx="5572164" cy="307183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10. Кому посвящена песня </a:t>
            </a:r>
          </a:p>
          <a:p>
            <a:pPr algn="ctr"/>
            <a:r>
              <a:rPr lang="ru-RU" sz="3200" dirty="0" smtClean="0"/>
              <a:t>В. Захарова и М. Исаковского «Ой туманы мои, </a:t>
            </a:r>
            <a:r>
              <a:rPr lang="ru-RU" sz="3200" dirty="0" err="1" smtClean="0"/>
              <a:t>растуманы</a:t>
            </a:r>
            <a:r>
              <a:rPr lang="ru-RU" sz="3200" dirty="0" smtClean="0"/>
              <a:t>»?</a:t>
            </a:r>
            <a:endParaRPr lang="ru-RU" sz="3200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6929454" y="5286388"/>
            <a:ext cx="1214446" cy="107157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8929718" y="6643710"/>
            <a:ext cx="214282" cy="21429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0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Лента георгиевская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2303">
            <a:off x="6103794" y="754651"/>
            <a:ext cx="2695575" cy="460057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42910" y="3643314"/>
            <a:ext cx="781476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9600" b="1" cap="none" spc="150" dirty="0" smtClean="0">
                <a:ln w="11430"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Партизанское</a:t>
            </a:r>
          </a:p>
          <a:p>
            <a:pPr algn="ctr"/>
            <a:r>
              <a:rPr lang="ru-RU" sz="9600" b="1" spc="150" dirty="0" smtClean="0">
                <a:ln w="11430"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движение</a:t>
            </a:r>
            <a:endParaRPr lang="ru-RU" sz="9600" b="1" cap="none" spc="150" dirty="0">
              <a:ln w="11430">
                <a:solidFill>
                  <a:schemeClr val="bg1">
                    <a:lumMod val="65000"/>
                  </a:schemeClr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928926" y="785794"/>
            <a:ext cx="5572164" cy="307183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1. Какая награда была учреждена для защитников Родины, воевавших на захваченной гитлеровцами территории?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lum bright="10000" contrast="10000"/>
          </a:blip>
          <a:srcRect/>
          <a:stretch>
            <a:fillRect/>
          </a:stretch>
        </p:blipFill>
        <p:spPr bwMode="auto">
          <a:xfrm>
            <a:off x="4143372" y="3929066"/>
            <a:ext cx="3105172" cy="285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928926" y="785794"/>
            <a:ext cx="5572164" cy="2571768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2. Кто стал главнокомандующим партизанским движением </a:t>
            </a:r>
          </a:p>
          <a:p>
            <a:pPr algn="ctr"/>
            <a:r>
              <a:rPr lang="ru-RU" sz="3200" dirty="0" smtClean="0"/>
              <a:t>6 сентября 1942 года?</a:t>
            </a:r>
            <a:endParaRPr lang="ru-RU" sz="3200" dirty="0"/>
          </a:p>
        </p:txBody>
      </p:sp>
      <p:pic>
        <p:nvPicPr>
          <p:cNvPr id="2050" name="Picture 2" descr="2f81fe9fa862c8dd3c22483ed6d535f8"/>
          <p:cNvPicPr>
            <a:picLocks noChangeAspect="1" noChangeArrowheads="1"/>
          </p:cNvPicPr>
          <p:nvPr/>
        </p:nvPicPr>
        <p:blipFill>
          <a:blip r:embed="rId3" cstate="email">
            <a:lum bright="10000" contrast="10000"/>
          </a:blip>
          <a:srcRect/>
          <a:stretch>
            <a:fillRect/>
          </a:stretch>
        </p:blipFill>
        <p:spPr bwMode="auto">
          <a:xfrm>
            <a:off x="4572000" y="3429000"/>
            <a:ext cx="2143140" cy="32092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928926" y="785794"/>
            <a:ext cx="5572164" cy="307183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3. Какое название получила операция вывода из строя железнодорожных коммуникаций немецко-фашистских войск в августе-сентябре 1943 года? 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lum bright="10000" contrast="20000"/>
          </a:blip>
          <a:srcRect t="3125" r="2778" b="3125"/>
          <a:stretch>
            <a:fillRect/>
          </a:stretch>
        </p:blipFill>
        <p:spPr bwMode="auto">
          <a:xfrm>
            <a:off x="3343266" y="4071942"/>
            <a:ext cx="4800634" cy="257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928926" y="785794"/>
            <a:ext cx="5572164" cy="307183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4. Как назывался один из наиболее известных партизанских отрядов, под командованием В.З.  Коржа</a:t>
            </a:r>
            <a:r>
              <a:rPr lang="ru-RU" sz="3200" b="1" dirty="0" smtClean="0"/>
              <a:t>? 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928926" y="142852"/>
            <a:ext cx="5572164" cy="3929090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5. 22 августа 1941 г. группа партизан-добровольцев из 33 человек перешла линию фронта и  на </a:t>
            </a:r>
            <a:r>
              <a:rPr lang="ru-RU" sz="3200" dirty="0" err="1" smtClean="0"/>
              <a:t>оккупирован-ной</a:t>
            </a:r>
            <a:r>
              <a:rPr lang="ru-RU" sz="3200" dirty="0" smtClean="0"/>
              <a:t> территории  совершила свыше 50 боевых операций. Назовите фамилию командира?</a:t>
            </a:r>
            <a:endParaRPr lang="ru-RU" sz="3200" dirty="0"/>
          </a:p>
        </p:txBody>
      </p:sp>
      <p:pic>
        <p:nvPicPr>
          <p:cNvPr id="4100" name="Picture 4" descr="http://sammler.ru/uploads/post-517-1242228174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4768354" y="4191032"/>
            <a:ext cx="1803910" cy="25955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71802" y="928670"/>
            <a:ext cx="5429288" cy="3071834"/>
          </a:xfrm>
          <a:prstGeom prst="roundRect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1. Сколько месяцев длилось Смоленское сражение?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4643446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1. 1 месяц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3438" y="4643446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2. 2 месяца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5786454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3. 3 месяца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3438" y="5786454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4. 6 месяцев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928926" y="785794"/>
            <a:ext cx="5572164" cy="307183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6. Какой год вошел в историю партизанского движения как год повсеместного взаимодействия партизан с частями Советской Армии.?</a:t>
            </a:r>
            <a:endParaRPr lang="ru-RU" sz="3200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email">
            <a:lum bright="20000" contrast="10000"/>
          </a:blip>
          <a:srcRect/>
          <a:stretch>
            <a:fillRect/>
          </a:stretch>
        </p:blipFill>
        <p:spPr bwMode="auto">
          <a:xfrm>
            <a:off x="3500430" y="4000504"/>
            <a:ext cx="4029103" cy="2786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928926" y="428604"/>
            <a:ext cx="5572164" cy="342902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7. Символом бесстрашия и отваги партизанских разведчиц стало имя московской комсомолки, удостоенной высокого звания Героя Советского Союза </a:t>
            </a:r>
            <a:endParaRPr lang="ru-RU" sz="3200" dirty="0"/>
          </a:p>
        </p:txBody>
      </p:sp>
      <p:pic>
        <p:nvPicPr>
          <p:cNvPr id="8194" name="Picture 2" descr="http://www.ljplus.ru/img4/g/r/gromovski/newphoto851.jpg"/>
          <p:cNvPicPr>
            <a:picLocks noChangeAspect="1" noChangeArrowheads="1"/>
          </p:cNvPicPr>
          <p:nvPr/>
        </p:nvPicPr>
        <p:blipFill>
          <a:blip r:embed="rId3" cstate="email">
            <a:lum bright="10000" contrast="10000"/>
          </a:blip>
          <a:srcRect/>
          <a:stretch>
            <a:fillRect/>
          </a:stretch>
        </p:blipFill>
        <p:spPr bwMode="auto">
          <a:xfrm>
            <a:off x="3595388" y="3946546"/>
            <a:ext cx="1870560" cy="2808000"/>
          </a:xfrm>
          <a:prstGeom prst="rect">
            <a:avLst/>
          </a:prstGeom>
          <a:noFill/>
        </p:spPr>
      </p:pic>
      <p:pic>
        <p:nvPicPr>
          <p:cNvPr id="8196" name="Picture 4" descr="http://www.proza.ru/pics/2009/07/20/423.jpg"/>
          <p:cNvPicPr>
            <a:picLocks noChangeAspect="1" noChangeArrowheads="1"/>
          </p:cNvPicPr>
          <p:nvPr/>
        </p:nvPicPr>
        <p:blipFill>
          <a:blip r:embed="rId4" cstate="email">
            <a:lum bright="10000" contrast="10000"/>
          </a:blip>
          <a:srcRect/>
          <a:stretch>
            <a:fillRect/>
          </a:stretch>
        </p:blipFill>
        <p:spPr bwMode="auto">
          <a:xfrm>
            <a:off x="5643571" y="3950510"/>
            <a:ext cx="2141100" cy="280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928926" y="785794"/>
            <a:ext cx="5572164" cy="307183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8. Партизанскому движению какого края посвящена песня С. </a:t>
            </a:r>
            <a:r>
              <a:rPr lang="ru-RU" sz="3200" dirty="0" err="1" smtClean="0"/>
              <a:t>Каца</a:t>
            </a:r>
            <a:r>
              <a:rPr lang="ru-RU" sz="3200" dirty="0" smtClean="0"/>
              <a:t> и А. Сафронова? </a:t>
            </a:r>
            <a:endParaRPr lang="ru-RU" sz="3200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2214546" y="5214950"/>
            <a:ext cx="1214446" cy="107157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928926" y="285728"/>
            <a:ext cx="5572164" cy="3571900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9. Назовите партизанку, разведчицу отряда Ворошилова, которая на допросе застрелила немецкого следователя и еще двух фашистов, за что была зверски замучена?  </a:t>
            </a:r>
            <a:endParaRPr lang="ru-RU" sz="3200" dirty="0"/>
          </a:p>
        </p:txBody>
      </p:sp>
      <p:pic>
        <p:nvPicPr>
          <p:cNvPr id="3" name="Picture 4" descr="http://upload.wikimedia.org/wikipedia/commons/3/34/Portnova_Zina.jpg"/>
          <p:cNvPicPr>
            <a:picLocks noChangeAspect="1" noChangeArrowheads="1"/>
          </p:cNvPicPr>
          <p:nvPr/>
        </p:nvPicPr>
        <p:blipFill>
          <a:blip r:embed="rId3" cstate="email">
            <a:lum bright="10000" contrast="20000"/>
          </a:blip>
          <a:srcRect/>
          <a:stretch>
            <a:fillRect/>
          </a:stretch>
        </p:blipFill>
        <p:spPr bwMode="auto">
          <a:xfrm>
            <a:off x="4786314" y="3929090"/>
            <a:ext cx="2052850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928926" y="214290"/>
            <a:ext cx="5572164" cy="2286016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10. В память о каком юном герое установлен этот памятник в городе Керчь? </a:t>
            </a:r>
            <a:endParaRPr lang="ru-RU" sz="3200" dirty="0"/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929718" y="6643710"/>
            <a:ext cx="214282" cy="21429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://www.molodguard.ru/monument220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3714744" y="2546376"/>
            <a:ext cx="4274291" cy="4383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Лента георгиевская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2303">
            <a:off x="6103794" y="754651"/>
            <a:ext cx="2695575" cy="46005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14612" y="3071810"/>
            <a:ext cx="513313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9600" b="1" cap="none" spc="150" dirty="0" smtClean="0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Военные</a:t>
            </a:r>
          </a:p>
          <a:p>
            <a:pPr algn="ctr"/>
            <a:r>
              <a:rPr lang="ru-RU" sz="9600" b="1" cap="none" spc="150" dirty="0" smtClean="0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награды</a:t>
            </a:r>
            <a:endParaRPr lang="ru-RU" sz="9600" b="1" cap="none" spc="150" dirty="0">
              <a:ln w="1143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488" y="357166"/>
            <a:ext cx="5929354" cy="6143668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1. Сколько орденов было учреждено в ходе Великой Отечественной войны?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488" y="357166"/>
            <a:ext cx="5929354" cy="6143668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3200" dirty="0" smtClean="0"/>
              <a:t>2. Профиль этого артиста, сыгравшего главную роль в фильме «Александр Невский», воспроизведен на одноименном ордене </a:t>
            </a:r>
            <a:endParaRPr lang="ru-RU" sz="3200" dirty="0"/>
          </a:p>
        </p:txBody>
      </p:sp>
      <p:pic>
        <p:nvPicPr>
          <p:cNvPr id="1026" name="Picture 2" descr="C:\Users\Царёва\Desktop\Эрудит2010\Награды\018 - копия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4286248" y="3214686"/>
            <a:ext cx="3100351" cy="3121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488" y="357166"/>
            <a:ext cx="5929354" cy="6143668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3200" dirty="0" smtClean="0"/>
              <a:t>3. Эту медаль называли солдатским орденом </a:t>
            </a:r>
            <a:endParaRPr lang="ru-RU" sz="3200" dirty="0"/>
          </a:p>
        </p:txBody>
      </p:sp>
      <p:pic>
        <p:nvPicPr>
          <p:cNvPr id="2050" name="Picture 2" descr="C:\Users\Царёва\Desktop\Эрудит2010\Награды\005a.jpg"/>
          <p:cNvPicPr>
            <a:picLocks noChangeAspect="1" noChangeArrowheads="1"/>
          </p:cNvPicPr>
          <p:nvPr/>
        </p:nvPicPr>
        <p:blipFill>
          <a:blip r:embed="rId3" cstate="email">
            <a:lum/>
          </a:blip>
          <a:srcRect/>
          <a:stretch>
            <a:fillRect/>
          </a:stretch>
        </p:blipFill>
        <p:spPr bwMode="auto">
          <a:xfrm>
            <a:off x="4714876" y="1714488"/>
            <a:ext cx="2403293" cy="46720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643174" y="214290"/>
            <a:ext cx="6357982" cy="6429420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3200" dirty="0" smtClean="0"/>
              <a:t>4. Этот орден был учрежден указом от 8 ноября 1943 года. Дважды его получили Генералиссимус Советского Союза И. В. Сталин, маршалы Г. К. Жуков и А. М. Василевский.</a:t>
            </a:r>
            <a:endParaRPr lang="ru-RU" sz="3200" dirty="0"/>
          </a:p>
        </p:txBody>
      </p:sp>
      <p:pic>
        <p:nvPicPr>
          <p:cNvPr id="3074" name="Picture 2" descr="C:\Users\Царёва\Desktop\Эрудит2010\Награды\026.jpg"/>
          <p:cNvPicPr>
            <a:picLocks noChangeAspect="1" noChangeArrowheads="1"/>
          </p:cNvPicPr>
          <p:nvPr/>
        </p:nvPicPr>
        <p:blipFill>
          <a:blip r:embed="rId3" cstate="email">
            <a:lum/>
          </a:blip>
          <a:srcRect/>
          <a:stretch>
            <a:fillRect/>
          </a:stretch>
        </p:blipFill>
        <p:spPr bwMode="auto">
          <a:xfrm>
            <a:off x="4500562" y="3643314"/>
            <a:ext cx="2928958" cy="27629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71802" y="928670"/>
            <a:ext cx="5429288" cy="3071834"/>
          </a:xfrm>
          <a:prstGeom prst="roundRect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2. Где действовала подпольная антифашистская организация </a:t>
            </a:r>
          </a:p>
          <a:p>
            <a:pPr algn="ctr"/>
            <a:r>
              <a:rPr lang="ru-RU" sz="3600" dirty="0" smtClean="0"/>
              <a:t>«Молодая гвардия»?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4643446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1. В Одессе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3438" y="4643446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2. В Краснодоне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5786454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3. В Краснодаре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3438" y="5786454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4. В Минске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14612" y="357166"/>
            <a:ext cx="6215106" cy="6143668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3200" dirty="0" smtClean="0"/>
              <a:t>5. Звезду этого ордена составляют пять якорей, </a:t>
            </a:r>
            <a:r>
              <a:rPr lang="ru-RU" sz="3200" dirty="0" err="1" smtClean="0"/>
              <a:t>обра-щенных</a:t>
            </a:r>
            <a:r>
              <a:rPr lang="ru-RU" sz="3200" dirty="0" smtClean="0"/>
              <a:t> штоками к медальону. Для ленты взято сочетание цветов ордена Георгия - оранжевого с черным </a:t>
            </a:r>
            <a:endParaRPr lang="ru-RU" sz="3200" dirty="0"/>
          </a:p>
        </p:txBody>
      </p:sp>
      <p:pic>
        <p:nvPicPr>
          <p:cNvPr id="4098" name="Picture 2" descr="C:\Users\Царёва\Desktop\Эрудит2010\Награды\029_1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4500562" y="3643314"/>
            <a:ext cx="2690818" cy="26908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488" y="357166"/>
            <a:ext cx="5929354" cy="6143668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3200" dirty="0" smtClean="0"/>
              <a:t>6. За оборону какого города была учреждена эта медаль в 1943 году?</a:t>
            </a:r>
            <a:endParaRPr lang="ru-RU" sz="3200" dirty="0"/>
          </a:p>
        </p:txBody>
      </p:sp>
      <p:pic>
        <p:nvPicPr>
          <p:cNvPr id="5124" name="Picture 4" descr="C:\Users\Царёва\Desktop\Эрудит2010\Награды\034 копия1.jpg"/>
          <p:cNvPicPr>
            <a:picLocks noChangeAspect="1" noChangeArrowheads="1"/>
          </p:cNvPicPr>
          <p:nvPr/>
        </p:nvPicPr>
        <p:blipFill>
          <a:blip r:embed="rId3" cstate="email">
            <a:lum bright="30000"/>
          </a:blip>
          <a:srcRect/>
          <a:stretch>
            <a:fillRect/>
          </a:stretch>
        </p:blipFill>
        <p:spPr bwMode="auto">
          <a:xfrm>
            <a:off x="4357686" y="2285992"/>
            <a:ext cx="2960686" cy="4026533"/>
          </a:xfrm>
          <a:prstGeom prst="rect">
            <a:avLst/>
          </a:prstGeom>
          <a:noFill/>
        </p:spPr>
      </p:pic>
      <p:pic>
        <p:nvPicPr>
          <p:cNvPr id="6" name="Picture 4" descr="C:\Users\Царёва\Desktop\Эрудит2010\Награды\034 копия1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tretch>
            <a:fillRect/>
          </a:stretch>
        </p:blipFill>
        <p:spPr bwMode="auto">
          <a:xfrm>
            <a:off x="4357686" y="2285992"/>
            <a:ext cx="2960686" cy="40265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14612" y="357166"/>
            <a:ext cx="6215106" cy="6143668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3200" dirty="0" smtClean="0"/>
              <a:t>7. Эта медаль была учреждена Указом от 9 мая 1945 года. Ее могли получить </a:t>
            </a:r>
            <a:r>
              <a:rPr lang="ru-RU" sz="3200" dirty="0" err="1" smtClean="0"/>
              <a:t>военно-служащие</a:t>
            </a:r>
            <a:r>
              <a:rPr lang="ru-RU" sz="3200" dirty="0" smtClean="0"/>
              <a:t> и гражданские лица.</a:t>
            </a:r>
            <a:endParaRPr lang="ru-RU" sz="3200" dirty="0"/>
          </a:p>
        </p:txBody>
      </p:sp>
      <p:pic>
        <p:nvPicPr>
          <p:cNvPr id="6146" name="Picture 2" descr="C:\Users\Царёва\Desktop\Эрудит2010\Награды\068a.jpg"/>
          <p:cNvPicPr>
            <a:picLocks noChangeAspect="1" noChangeArrowheads="1"/>
          </p:cNvPicPr>
          <p:nvPr/>
        </p:nvPicPr>
        <p:blipFill>
          <a:blip r:embed="rId3" cstate="email">
            <a:lum bright="10000" contrast="30000"/>
          </a:blip>
          <a:srcRect/>
          <a:stretch>
            <a:fillRect/>
          </a:stretch>
        </p:blipFill>
        <p:spPr bwMode="auto">
          <a:xfrm>
            <a:off x="6357950" y="2643182"/>
            <a:ext cx="1928826" cy="3601160"/>
          </a:xfrm>
          <a:prstGeom prst="rect">
            <a:avLst/>
          </a:prstGeom>
          <a:noFill/>
        </p:spPr>
      </p:pic>
      <p:pic>
        <p:nvPicPr>
          <p:cNvPr id="4" name="Рисунок 3" descr="Медаль «За победу над Германией в Великой &#10;Отечественной войне 1941 - 1945 гг.» (реверс)"/>
          <p:cNvPicPr/>
          <p:nvPr/>
        </p:nvPicPr>
        <p:blipFill>
          <a:blip r:embed="rId4" cstate="email">
            <a:lum bright="10000" contrast="30000"/>
          </a:blip>
          <a:srcRect/>
          <a:stretch>
            <a:fillRect/>
          </a:stretch>
        </p:blipFill>
        <p:spPr bwMode="auto">
          <a:xfrm>
            <a:off x="3500430" y="3357562"/>
            <a:ext cx="2376000" cy="273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488" y="357166"/>
            <a:ext cx="5929354" cy="6143668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3200" dirty="0" smtClean="0"/>
              <a:t>8. Перед вами реверс медали. А что написано на аверсе? </a:t>
            </a:r>
            <a:endParaRPr lang="ru-RU" sz="3200" dirty="0"/>
          </a:p>
        </p:txBody>
      </p:sp>
      <p:pic>
        <p:nvPicPr>
          <p:cNvPr id="7170" name="Picture 2" descr="C:\Users\Царёва\Desktop\Эрудит2010\Награды\071_2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3214678" y="3000372"/>
            <a:ext cx="2498323" cy="2878069"/>
          </a:xfrm>
          <a:prstGeom prst="rect">
            <a:avLst/>
          </a:prstGeom>
          <a:noFill/>
        </p:spPr>
      </p:pic>
      <p:pic>
        <p:nvPicPr>
          <p:cNvPr id="4" name="Рисунок 3" descr="Медаль «За победу над Японией». (аверс)"/>
          <p:cNvPicPr/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5929322" y="2357430"/>
            <a:ext cx="2571768" cy="356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488" y="357166"/>
            <a:ext cx="6072230" cy="6143668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3200" dirty="0" smtClean="0"/>
              <a:t>9. В проекте этот нагрудный знак представлял собой </a:t>
            </a:r>
            <a:r>
              <a:rPr lang="ru-RU" sz="3200" dirty="0" err="1" smtClean="0"/>
              <a:t>пяти-конечную</a:t>
            </a:r>
            <a:r>
              <a:rPr lang="ru-RU" sz="3200" dirty="0" smtClean="0"/>
              <a:t> звезду в </a:t>
            </a:r>
            <a:r>
              <a:rPr lang="ru-RU" sz="3200" dirty="0" err="1" smtClean="0"/>
              <a:t>обрамле-нии</a:t>
            </a:r>
            <a:r>
              <a:rPr lang="ru-RU" sz="3200" dirty="0" smtClean="0"/>
              <a:t> лаврового венка, над ней красное знамя с надписью… </a:t>
            </a:r>
            <a:endParaRPr lang="ru-RU" sz="3200" dirty="0"/>
          </a:p>
        </p:txBody>
      </p:sp>
      <p:pic>
        <p:nvPicPr>
          <p:cNvPr id="8194" name="Picture 2" descr="G:\Эрудит2010\Награды\07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214686"/>
            <a:ext cx="2381250" cy="3114675"/>
          </a:xfrm>
          <a:prstGeom prst="rect">
            <a:avLst/>
          </a:prstGeom>
          <a:noFill/>
        </p:spPr>
      </p:pic>
      <p:pic>
        <p:nvPicPr>
          <p:cNvPr id="5" name="Picture 2" descr="G:\Эрудит2010\Награды\0721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tretch>
            <a:fillRect/>
          </a:stretch>
        </p:blipFill>
        <p:spPr bwMode="auto">
          <a:xfrm>
            <a:off x="4786314" y="3214686"/>
            <a:ext cx="2381250" cy="3114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488" y="357166"/>
            <a:ext cx="5929354" cy="6143668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3200" dirty="0" smtClean="0"/>
              <a:t>10. Мысль о такой награде родилась в войсках Карельского фронта </a:t>
            </a:r>
            <a:endParaRPr lang="ru-RU" sz="3200" dirty="0"/>
          </a:p>
        </p:txBody>
      </p:sp>
      <p:pic>
        <p:nvPicPr>
          <p:cNvPr id="3" name="Рисунок 2" descr="Медаль «За оборону Советского Заполярья»"/>
          <p:cNvPicPr/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4714876" y="2714620"/>
            <a:ext cx="2377440" cy="322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8929718" y="6643710"/>
            <a:ext cx="214282" cy="21429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Лента георгиевская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2303">
            <a:off x="6103794" y="754651"/>
            <a:ext cx="2695575" cy="460057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99787" y="3668160"/>
            <a:ext cx="780130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9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Военная тема</a:t>
            </a:r>
          </a:p>
          <a:p>
            <a:pPr algn="ctr"/>
            <a:r>
              <a:rPr lang="ru-RU" sz="9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 живописи</a:t>
            </a:r>
            <a:endParaRPr lang="ru-RU" sz="9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235745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1. Что защищают воины на картине П. Кривоногова? </a:t>
            </a:r>
            <a:endParaRPr lang="ru-RU" sz="3200" dirty="0"/>
          </a:p>
        </p:txBody>
      </p:sp>
      <p:pic>
        <p:nvPicPr>
          <p:cNvPr id="9218" name="Picture 2" descr="C:\Users\Царёва\Desktop\Эрудит2010\Плакаты ВОВ\Брестская крепость Кривоногов 1951.jpg"/>
          <p:cNvPicPr>
            <a:picLocks noChangeAspect="1" noChangeArrowheads="1"/>
          </p:cNvPicPr>
          <p:nvPr/>
        </p:nvPicPr>
        <p:blipFill>
          <a:blip r:embed="rId3" cstate="email">
            <a:lum/>
          </a:blip>
          <a:srcRect/>
          <a:stretch>
            <a:fillRect/>
          </a:stretch>
        </p:blipFill>
        <p:spPr bwMode="auto">
          <a:xfrm>
            <a:off x="2800383" y="3125100"/>
            <a:ext cx="6129335" cy="33661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235745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2. Эта картина К. Васильева была использована для оформления винилового диска «Сыновья уходят в бой» </a:t>
            </a:r>
          </a:p>
          <a:p>
            <a:pPr algn="ctr"/>
            <a:r>
              <a:rPr lang="ru-RU" sz="3200" dirty="0" smtClean="0"/>
              <a:t>Владимира Высоцкого</a:t>
            </a:r>
            <a:endParaRPr lang="ru-RU" sz="3200" dirty="0"/>
          </a:p>
        </p:txBody>
      </p:sp>
      <p:pic>
        <p:nvPicPr>
          <p:cNvPr id="10242" name="Picture 2" descr="C:\Users\Царёва\Desktop\Эрудит2010\Плакаты ВОВ\Васильев Прощание словянки 1945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2688938" y="3286124"/>
            <a:ext cx="6240780" cy="31432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235745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3. Автор (авторы) картины  «Таня (Подвиг Зои Космодемьянской)» </a:t>
            </a:r>
            <a:endParaRPr lang="ru-RU" sz="32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2643174" y="3071810"/>
            <a:ext cx="6194178" cy="35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71802" y="928670"/>
            <a:ext cx="5429288" cy="3071834"/>
          </a:xfrm>
          <a:prstGeom prst="roundRect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3. Какое решение было принято на Тегеранской конференции?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4643446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1. Создание ООН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3438" y="4643446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2. Раздел Германии на зоны оккупации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5786454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3. Открытие второго фронта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3438" y="5786454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4. </a:t>
            </a:r>
            <a:r>
              <a:rPr lang="ru-RU" sz="2000" dirty="0" smtClean="0"/>
              <a:t>Обязательство СССР вступить в войну против Италии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235745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4. Автор картины «Мать партизана»</a:t>
            </a:r>
            <a:endParaRPr lang="ru-RU" sz="3200" dirty="0"/>
          </a:p>
        </p:txBody>
      </p:sp>
      <p:pic>
        <p:nvPicPr>
          <p:cNvPr id="12290" name="Picture 2" descr="C:\Users\Царёва\Desktop\Эрудит2010\Плакаты ВОВ\Мать партизана Герасимов 19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68" y="2857496"/>
            <a:ext cx="4733920" cy="377389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235745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5. Оборона какого города представлена на картине </a:t>
            </a:r>
          </a:p>
          <a:p>
            <a:pPr algn="ctr"/>
            <a:r>
              <a:rPr lang="ru-RU" sz="3200" dirty="0" smtClean="0"/>
              <a:t>А. Дейнека </a:t>
            </a:r>
            <a:endParaRPr lang="ru-RU" sz="3200" dirty="0"/>
          </a:p>
        </p:txBody>
      </p:sp>
      <p:pic>
        <p:nvPicPr>
          <p:cNvPr id="13315" name="Picture 3" descr="C:\Users\Царёва\Desktop\Эрудит2010\Плакаты ВОВ\Русская живопись. Картины о Великой Отечественной войне\А.ДЕЙНЕКА. Оборона Севастополя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2587875" y="3214686"/>
            <a:ext cx="6413281" cy="32428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235745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6. Название картины </a:t>
            </a:r>
          </a:p>
          <a:p>
            <a:pPr algn="ctr"/>
            <a:r>
              <a:rPr lang="ru-RU" sz="3200" dirty="0" smtClean="0"/>
              <a:t>Ю. </a:t>
            </a:r>
            <a:r>
              <a:rPr lang="ru-RU" sz="3200" dirty="0" err="1" smtClean="0"/>
              <a:t>Непринцева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14338" name="Picture 2" descr="C:\Users\Царёва\Desktop\Эрудит2010\Плакаты ВОВ\Отдых после боя Непринцев 1951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3000364" y="2933722"/>
            <a:ext cx="5715000" cy="36385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235745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7. Представители какой молодежной подпольной организации изображены на картине  П. </a:t>
            </a:r>
            <a:r>
              <a:rPr lang="ru-RU" sz="3200" dirty="0" err="1" smtClean="0"/>
              <a:t>Соколова-Скаля</a:t>
            </a:r>
            <a:r>
              <a:rPr lang="ru-RU" sz="3200" dirty="0" smtClean="0"/>
              <a:t>? </a:t>
            </a:r>
            <a:endParaRPr lang="ru-RU" sz="3200" dirty="0"/>
          </a:p>
        </p:txBody>
      </p:sp>
      <p:pic>
        <p:nvPicPr>
          <p:cNvPr id="15362" name="Picture 2" descr="C:\Users\Царёва\Desktop\Эрудит2010\Плакаты ВОВ\Соколов-Скаля Краснодонцы 1948.jpg"/>
          <p:cNvPicPr>
            <a:picLocks noChangeAspect="1" noChangeArrowheads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>
            <a:off x="3143240" y="2940051"/>
            <a:ext cx="5477611" cy="348934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235745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8. Название картины </a:t>
            </a:r>
          </a:p>
          <a:p>
            <a:pPr algn="ctr"/>
            <a:r>
              <a:rPr lang="ru-RU" sz="3200" dirty="0" smtClean="0"/>
              <a:t>П. Кривоногова </a:t>
            </a:r>
            <a:endParaRPr lang="ru-RU" sz="3200" dirty="0"/>
          </a:p>
        </p:txBody>
      </p:sp>
      <p:pic>
        <p:nvPicPr>
          <p:cNvPr id="16386" name="Picture 2" descr="C:\Users\Царёва\Desktop\Эрудит2010\Плакаты ВОВ\Русская живопись. Картины о Великой Отечественной войне\П.КРИВОНОГОВ. Победа.jpg"/>
          <p:cNvPicPr>
            <a:picLocks noChangeAspect="1" noChangeArrowheads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>
            <a:off x="3071802" y="2928934"/>
            <a:ext cx="5626667" cy="360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235745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9. Шедевры какой галереи спасают советские солдаты      на картине Ю. </a:t>
            </a:r>
            <a:r>
              <a:rPr lang="ru-RU" sz="3200" dirty="0" err="1" smtClean="0"/>
              <a:t>Ятченко</a:t>
            </a:r>
            <a:r>
              <a:rPr lang="ru-RU" sz="3200" dirty="0" smtClean="0"/>
              <a:t>?</a:t>
            </a:r>
            <a:endParaRPr lang="ru-RU" sz="3200" dirty="0"/>
          </a:p>
        </p:txBody>
      </p:sp>
      <p:pic>
        <p:nvPicPr>
          <p:cNvPr id="17410" name="Picture 2" descr="C:\Users\Царёва\Desktop\Эрудит2010\Плакаты ВОВ\Дрезденская галерея.jpg"/>
          <p:cNvPicPr>
            <a:picLocks noChangeAspect="1" noChangeArrowheads="1"/>
          </p:cNvPicPr>
          <p:nvPr/>
        </p:nvPicPr>
        <p:blipFill>
          <a:blip r:embed="rId3" cstate="email">
            <a:lum bright="10000" contrast="20000"/>
          </a:blip>
          <a:srcRect/>
          <a:stretch>
            <a:fillRect/>
          </a:stretch>
        </p:blipFill>
        <p:spPr bwMode="auto">
          <a:xfrm>
            <a:off x="3428992" y="2857496"/>
            <a:ext cx="4915564" cy="37862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235745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10. Кто изображен на картине Константина Васильева ? </a:t>
            </a:r>
            <a:endParaRPr lang="ru-RU" sz="3200" dirty="0"/>
          </a:p>
        </p:txBody>
      </p:sp>
      <p:pic>
        <p:nvPicPr>
          <p:cNvPr id="18434" name="Picture 2" descr="C:\Users\Царёва\Desktop\Эрудит2010\Плакаты ВОВ\Васильев Жуков.jpg"/>
          <p:cNvPicPr>
            <a:picLocks noChangeAspect="1" noChangeArrowheads="1"/>
          </p:cNvPicPr>
          <p:nvPr/>
        </p:nvPicPr>
        <p:blipFill>
          <a:blip r:embed="rId3" cstate="email">
            <a:lum bright="10000" contrast="10000"/>
          </a:blip>
          <a:srcRect/>
          <a:stretch>
            <a:fillRect/>
          </a:stretch>
        </p:blipFill>
        <p:spPr bwMode="auto">
          <a:xfrm>
            <a:off x="4643438" y="2857496"/>
            <a:ext cx="2305050" cy="3810000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8929718" y="6643710"/>
            <a:ext cx="214282" cy="21429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2399" y="3453846"/>
            <a:ext cx="594143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9600" b="1" cap="none" spc="150" dirty="0" smtClean="0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 тылу</a:t>
            </a:r>
          </a:p>
          <a:p>
            <a:pPr algn="ctr"/>
            <a:r>
              <a:rPr lang="ru-RU" sz="9600" b="1" cap="none" spc="150" dirty="0" smtClean="0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как в тылу</a:t>
            </a:r>
            <a:endParaRPr lang="ru-RU" sz="9600" b="1" cap="none" spc="150" dirty="0">
              <a:ln w="1143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 descr="G:\Лента георгиевская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2303">
            <a:off x="6103794" y="754651"/>
            <a:ext cx="2695575" cy="460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235745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dirty="0" smtClean="0"/>
              <a:t>1. Какой плакат </a:t>
            </a:r>
            <a:r>
              <a:rPr lang="ru-RU" sz="3200" dirty="0" err="1" smtClean="0"/>
              <a:t>Кукрыниксов</a:t>
            </a:r>
            <a:r>
              <a:rPr lang="ru-RU" sz="3200" dirty="0" smtClean="0"/>
              <a:t> посвящен труженикам полей?</a:t>
            </a:r>
            <a:endParaRPr lang="ru-RU" sz="3200" dirty="0"/>
          </a:p>
        </p:txBody>
      </p:sp>
      <p:pic>
        <p:nvPicPr>
          <p:cNvPr id="19458" name="Picture 2" descr="C:\Users\Царёва\Desktop\Эрудит2010\Плакаты ВОВ\31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800346"/>
            <a:ext cx="2666992" cy="38671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235745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dirty="0" smtClean="0"/>
              <a:t>2. Девиз тружеников советского тыла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71802" y="928670"/>
            <a:ext cx="5429288" cy="3071834"/>
          </a:xfrm>
          <a:prstGeom prst="roundRect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4. Прослушайте отрывок из воспоминаний </a:t>
            </a:r>
          </a:p>
          <a:p>
            <a:pPr algn="ctr"/>
            <a:r>
              <a:rPr lang="ru-RU" sz="3600" dirty="0" smtClean="0"/>
              <a:t>В.И. Чуйкова и определите, о каком городе идет речь?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4643446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1. Сталинград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3438" y="4643446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2. Смоленск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5786454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3. Елец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3438" y="5786454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4. Курск</a:t>
            </a:r>
            <a:endParaRPr lang="ru-RU" sz="3200" dirty="0"/>
          </a:p>
        </p:txBody>
      </p:sp>
      <p:sp>
        <p:nvSpPr>
          <p:cNvPr id="9" name="5-конечная звезда 8"/>
          <p:cNvSpPr/>
          <p:nvPr/>
        </p:nvSpPr>
        <p:spPr>
          <a:xfrm>
            <a:off x="8286776" y="357166"/>
            <a:ext cx="500066" cy="428628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235745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dirty="0" smtClean="0"/>
              <a:t>3. Какой город в годы войны совершенно справедливо называли «</a:t>
            </a:r>
            <a:r>
              <a:rPr lang="ru-RU" sz="3200" dirty="0" err="1" smtClean="0"/>
              <a:t>Танкоградом</a:t>
            </a:r>
            <a:r>
              <a:rPr lang="ru-RU" sz="3200" dirty="0" smtClean="0"/>
              <a:t>»?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235745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dirty="0" smtClean="0"/>
              <a:t>4. Один из бронепоездов, построенных в 1943 году в Уфе носил  имя национального героя башкирского народа</a:t>
            </a:r>
            <a:endParaRPr lang="ru-RU" sz="3200" dirty="0"/>
          </a:p>
        </p:txBody>
      </p:sp>
      <p:pic>
        <p:nvPicPr>
          <p:cNvPr id="4098" name="Picture 2" descr="G:\2143c4f6706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0842" y="3214686"/>
            <a:ext cx="6096000" cy="32099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235745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dirty="0" smtClean="0"/>
              <a:t>5. В каком году СССР превзошел Германию по выпуску военной продукции?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235745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dirty="0" smtClean="0"/>
              <a:t>6. Какая организация занималась вопросами эвакуации населения и промышленных предприятий?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235745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dirty="0" smtClean="0"/>
              <a:t>7. Сколько часов длился рабочий день во время войны?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235745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dirty="0" smtClean="0"/>
              <a:t>8. В каком городе находился завод "Компрессор", который уже 3 июля 1941 г. отправил на фронт первую батарею «Катюш»?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235745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dirty="0" smtClean="0"/>
              <a:t>9. Что построил колхозник из саратовской области </a:t>
            </a:r>
            <a:r>
              <a:rPr lang="ru-RU" sz="3200" dirty="0" err="1" smtClean="0"/>
              <a:t>Феропонт</a:t>
            </a:r>
            <a:r>
              <a:rPr lang="ru-RU" sz="3200" dirty="0" smtClean="0"/>
              <a:t> Головатый на свои сбережения для Сталинградского фронта?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3643338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dirty="0" smtClean="0"/>
              <a:t>10. Назовите автора строк:</a:t>
            </a:r>
          </a:p>
          <a:p>
            <a:pPr lvl="0" algn="ctr"/>
            <a:r>
              <a:rPr lang="ru-RU" sz="3200" dirty="0" smtClean="0"/>
              <a:t>«…Да разве об этом расскажешь</a:t>
            </a:r>
          </a:p>
          <a:p>
            <a:pPr lvl="0" algn="ctr"/>
            <a:r>
              <a:rPr lang="ru-RU" sz="3200" dirty="0" smtClean="0"/>
              <a:t>В какие ты годы жила!</a:t>
            </a:r>
          </a:p>
          <a:p>
            <a:pPr lvl="0" algn="ctr"/>
            <a:r>
              <a:rPr lang="ru-RU" sz="3200" dirty="0" smtClean="0"/>
              <a:t>Какая безмерная тяжесть</a:t>
            </a:r>
          </a:p>
          <a:p>
            <a:pPr lvl="0" algn="ctr"/>
            <a:r>
              <a:rPr lang="ru-RU" sz="3200" dirty="0" smtClean="0"/>
              <a:t>На женские плечи легла»</a:t>
            </a:r>
            <a:endParaRPr lang="ru-RU" sz="3200" dirty="0"/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929718" y="6643710"/>
            <a:ext cx="214282" cy="21429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Лента георгиевская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2303">
            <a:off x="6103794" y="754651"/>
            <a:ext cx="2695575" cy="460057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58764" y="3596722"/>
            <a:ext cx="702807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9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Техника и</a:t>
            </a:r>
          </a:p>
          <a:p>
            <a:pPr algn="ctr"/>
            <a:r>
              <a:rPr lang="ru-RU" sz="9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вооружение</a:t>
            </a:r>
            <a:endParaRPr lang="ru-RU" sz="9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235745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dirty="0" smtClean="0"/>
              <a:t>1. Какой танк высится на постаменте на Комсомольской площади города Челябинска?</a:t>
            </a:r>
            <a:endParaRPr lang="ru-RU" sz="3200" dirty="0"/>
          </a:p>
        </p:txBody>
      </p:sp>
      <p:pic>
        <p:nvPicPr>
          <p:cNvPr id="1026" name="Picture 2" descr="G:\de60278b8e8365a6e83f84ed3d3341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756" y="2863851"/>
            <a:ext cx="6000524" cy="385129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71802" y="928670"/>
            <a:ext cx="5429288" cy="3071834"/>
          </a:xfrm>
          <a:prstGeom prst="roundRect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5. </a:t>
            </a:r>
            <a:r>
              <a:rPr lang="ru-RU" sz="3600" dirty="0" smtClean="0">
                <a:solidFill>
                  <a:schemeClr val="tx1"/>
                </a:solidFill>
              </a:rPr>
              <a:t>Назовите автора поэмы 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«Василий Теркин»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4643446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1. К.М. Симонов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3438" y="4643446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2. Б.Н. Полевой 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5786454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3. А.А. Ахматова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3438" y="5786454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4. А.Т. Твардовский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235745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dirty="0" smtClean="0"/>
              <a:t>2. Основной советский истребитель на 22 июня 1941 года. Вынес на себе главную тяжесть воздушных боев лета 41 - весны 42 годов </a:t>
            </a:r>
            <a:endParaRPr lang="ru-RU" sz="3200" dirty="0"/>
          </a:p>
        </p:txBody>
      </p:sp>
      <p:pic>
        <p:nvPicPr>
          <p:cNvPr id="2050" name="Picture 2" descr="G:\и-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67085" y="2857520"/>
            <a:ext cx="5334005" cy="400050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235745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dirty="0" smtClean="0"/>
              <a:t>3. Раскройте аббревиатуру  ППШ </a:t>
            </a:r>
            <a:endParaRPr lang="ru-RU" sz="3200" dirty="0"/>
          </a:p>
        </p:txBody>
      </p:sp>
      <p:pic>
        <p:nvPicPr>
          <p:cNvPr id="3075" name="Picture 3" descr="C:\Users\Царёва\Desktop\Эрудит2010\Награды\ппш.gif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 rot="19423934">
            <a:off x="3529876" y="3098988"/>
            <a:ext cx="4276725" cy="31908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0"/>
            <a:ext cx="6143668" cy="4214818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4. </a:t>
            </a:r>
            <a:r>
              <a:rPr lang="ru-RU" sz="2800" dirty="0" smtClean="0"/>
              <a:t>О какой установке говорится в приказе немецкого командования: «Русские имеют автоматическую и многоствольную огнеметную пушку… Выстрел производится электричеством. Во время обстрела образуется дым… При  захвате таких пушек немедленно сообщать»? </a:t>
            </a:r>
          </a:p>
          <a:p>
            <a:pPr lvl="0" algn="ctr"/>
            <a:endParaRPr lang="ru-RU" sz="3200" dirty="0"/>
          </a:p>
        </p:txBody>
      </p:sp>
      <p:pic>
        <p:nvPicPr>
          <p:cNvPr id="5122" name="Picture 2" descr="G:\b4bfc4e6c8488ae36e53d7d4155_prev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4286256"/>
            <a:ext cx="3690924" cy="245533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235745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dirty="0" smtClean="0"/>
              <a:t>5. Кто создатель пистолета ТТ, лучшего пистолета времен второй мировой войны? 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lum/>
          </a:blip>
          <a:srcRect/>
          <a:stretch>
            <a:fillRect/>
          </a:stretch>
        </p:blipFill>
        <p:spPr bwMode="auto">
          <a:xfrm>
            <a:off x="4000496" y="3000372"/>
            <a:ext cx="3429024" cy="3429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235745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dirty="0" smtClean="0"/>
              <a:t>6. Кто создатель легендарного танка Т-34?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3000372"/>
            <a:ext cx="498550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235745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dirty="0" smtClean="0"/>
              <a:t>7. Под руководством этого авиаконструктора  в годы войны модифицирован  штурмовик Ил-2, создан Ил-10 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928934"/>
            <a:ext cx="2357454" cy="3519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235745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8. Полное название немецкого истребителя Ме-110?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235745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dirty="0" smtClean="0"/>
              <a:t>9. Назовите самолет  конструкции А.И. Микояна и М.И. Гуревича </a:t>
            </a:r>
            <a:endParaRPr lang="ru-RU" sz="3200" dirty="0"/>
          </a:p>
        </p:txBody>
      </p:sp>
      <p:pic>
        <p:nvPicPr>
          <p:cNvPr id="6146" name="Picture 2" descr="G:\product_2624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74" y="3128170"/>
            <a:ext cx="6230934" cy="33726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3000396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dirty="0" smtClean="0"/>
              <a:t>10. Атомная подводная лодка построенная на средства, собранные молодежью Южного Урала, и героически погибшая в одном из боевых походов в 1943 году..? </a:t>
            </a:r>
            <a:endParaRPr lang="ru-RU" sz="3200" dirty="0"/>
          </a:p>
        </p:txBody>
      </p:sp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8929718" y="6643710"/>
            <a:ext cx="214282" cy="21429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G:\pl627.jpg"/>
          <p:cNvPicPr>
            <a:picLocks noChangeAspect="1" noChangeArrowheads="1"/>
          </p:cNvPicPr>
          <p:nvPr/>
        </p:nvPicPr>
        <p:blipFill>
          <a:blip r:embed="rId4" cstate="email">
            <a:lum bright="20000"/>
          </a:blip>
          <a:srcRect/>
          <a:stretch>
            <a:fillRect/>
          </a:stretch>
        </p:blipFill>
        <p:spPr bwMode="auto">
          <a:xfrm>
            <a:off x="3857620" y="3500438"/>
            <a:ext cx="4110878" cy="32146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:\Лента георгиевская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2303">
            <a:off x="6103794" y="754651"/>
            <a:ext cx="2695575" cy="460057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33671" y="3739598"/>
            <a:ext cx="766748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9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Памятники и </a:t>
            </a:r>
          </a:p>
          <a:p>
            <a:pPr algn="ctr"/>
            <a:r>
              <a:rPr lang="ru-RU" sz="9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</a:t>
            </a:r>
            <a:r>
              <a:rPr lang="ru-RU" sz="9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онументы</a:t>
            </a:r>
            <a:endParaRPr lang="ru-RU" sz="9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71802" y="928670"/>
            <a:ext cx="5429288" cy="3071834"/>
          </a:xfrm>
          <a:prstGeom prst="roundRect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6. Кто во время войны был трижды удостоен звания Героя </a:t>
            </a:r>
          </a:p>
          <a:p>
            <a:pPr algn="ctr"/>
            <a:r>
              <a:rPr lang="ru-RU" sz="3600" dirty="0" smtClean="0"/>
              <a:t>Советского Союза?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4643446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ru-RU" sz="3200" dirty="0" smtClean="0"/>
              <a:t>Летчик </a:t>
            </a:r>
          </a:p>
          <a:p>
            <a:pPr marL="514350" indent="-514350"/>
            <a:r>
              <a:rPr lang="ru-RU" sz="3200" dirty="0" smtClean="0"/>
              <a:t>     И.Н. </a:t>
            </a:r>
            <a:r>
              <a:rPr lang="ru-RU" sz="3200" dirty="0" err="1" smtClean="0"/>
              <a:t>Кожедуб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3438" y="4643446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2. Полководец</a:t>
            </a:r>
          </a:p>
          <a:p>
            <a:r>
              <a:rPr lang="ru-RU" sz="3200" dirty="0" smtClean="0"/>
              <a:t>     А.И. Еременко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5786454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3. Рядовой</a:t>
            </a:r>
          </a:p>
          <a:p>
            <a:r>
              <a:rPr lang="ru-RU" sz="3200" dirty="0" smtClean="0"/>
              <a:t>     А.М. Матросов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3438" y="5786454"/>
            <a:ext cx="4214842" cy="1000132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4. Разведчик </a:t>
            </a:r>
          </a:p>
          <a:p>
            <a:r>
              <a:rPr lang="ru-RU" sz="3200" dirty="0" smtClean="0"/>
              <a:t>     Н.И. Кузнецов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235745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dirty="0" smtClean="0"/>
              <a:t>1. Как называется мемориал, который находится на въезде в Челябинск между Мебельным поселком и АМЗ?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3571868" y="2857496"/>
            <a:ext cx="4572032" cy="385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3000396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dirty="0" smtClean="0"/>
              <a:t>2. Статуя Матери-Родины, установленная на этом </a:t>
            </a:r>
            <a:r>
              <a:rPr lang="ru-RU" sz="3200" dirty="0" err="1" smtClean="0"/>
              <a:t>мемо-риальном</a:t>
            </a:r>
            <a:r>
              <a:rPr lang="ru-RU" sz="3200" dirty="0" smtClean="0"/>
              <a:t> кладбище, с </a:t>
            </a:r>
            <a:r>
              <a:rPr lang="ru-RU" sz="3200" dirty="0" err="1" smtClean="0"/>
              <a:t>выраже-нием</a:t>
            </a:r>
            <a:r>
              <a:rPr lang="ru-RU" sz="3200" dirty="0" smtClean="0"/>
              <a:t> глубокой непреходящей скорби устремила взор на надгробья своих павших детей. </a:t>
            </a:r>
            <a:endParaRPr lang="ru-RU" sz="3200" dirty="0"/>
          </a:p>
        </p:txBody>
      </p:sp>
      <p:pic>
        <p:nvPicPr>
          <p:cNvPr id="4098" name="Picture 2" descr="C:\Users\Царёва\Desktop\Эрудит2010\Памятники\3822_msg-big.jpg"/>
          <p:cNvPicPr>
            <a:picLocks noChangeAspect="1" noChangeArrowheads="1"/>
          </p:cNvPicPr>
          <p:nvPr/>
        </p:nvPicPr>
        <p:blipFill>
          <a:blip r:embed="rId3" cstate="email">
            <a:lum bright="10000" contrast="10000"/>
          </a:blip>
          <a:srcRect/>
          <a:stretch>
            <a:fillRect/>
          </a:stretch>
        </p:blipFill>
        <p:spPr bwMode="auto">
          <a:xfrm>
            <a:off x="3571868" y="3429000"/>
            <a:ext cx="4476749" cy="33575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235745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dirty="0" smtClean="0"/>
              <a:t>3. Назовите этот мемориальный комплекс </a:t>
            </a:r>
          </a:p>
          <a:p>
            <a:pPr algn="ctr"/>
            <a:endParaRPr lang="ru-RU" sz="3200" dirty="0"/>
          </a:p>
        </p:txBody>
      </p:sp>
      <p:pic>
        <p:nvPicPr>
          <p:cNvPr id="5122" name="Picture 2" descr="C:\Users\Царёва\Desktop\Эрудит2010\Памятники\Brest.JPG"/>
          <p:cNvPicPr>
            <a:picLocks noChangeAspect="1" noChangeArrowheads="1"/>
          </p:cNvPicPr>
          <p:nvPr/>
        </p:nvPicPr>
        <p:blipFill>
          <a:blip r:embed="rId3" cstate="email">
            <a:lum bright="10000" contrast="20000"/>
          </a:blip>
          <a:srcRect/>
          <a:stretch>
            <a:fillRect/>
          </a:stretch>
        </p:blipFill>
        <p:spPr bwMode="auto">
          <a:xfrm>
            <a:off x="3214678" y="2839668"/>
            <a:ext cx="5167306" cy="38754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71438"/>
            <a:ext cx="6072230" cy="2857496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dirty="0" smtClean="0"/>
              <a:t>4. На слайде представлены фрагменты мемориального комплекса в Белоруссии, священного места не только для </a:t>
            </a:r>
            <a:r>
              <a:rPr lang="ru-RU" sz="3200" dirty="0" err="1" smtClean="0"/>
              <a:t>белоруссов</a:t>
            </a:r>
            <a:r>
              <a:rPr lang="ru-RU" sz="3200" dirty="0" smtClean="0"/>
              <a:t>, но и для россиян </a:t>
            </a:r>
            <a:endParaRPr lang="ru-RU" sz="3200" dirty="0"/>
          </a:p>
        </p:txBody>
      </p:sp>
      <p:pic>
        <p:nvPicPr>
          <p:cNvPr id="6146" name="Picture 2" descr="C:\Users\Царёва\Desktop\Эрудит2010\Памятники\IMG_1339.JPG"/>
          <p:cNvPicPr>
            <a:picLocks noChangeAspect="1" noChangeArrowheads="1"/>
          </p:cNvPicPr>
          <p:nvPr/>
        </p:nvPicPr>
        <p:blipFill>
          <a:blip r:embed="rId3" cstate="email">
            <a:lum bright="10000" contrast="10000"/>
          </a:blip>
          <a:srcRect/>
          <a:stretch>
            <a:fillRect/>
          </a:stretch>
        </p:blipFill>
        <p:spPr bwMode="auto">
          <a:xfrm>
            <a:off x="5429256" y="4015147"/>
            <a:ext cx="3600000" cy="2700001"/>
          </a:xfrm>
          <a:prstGeom prst="rect">
            <a:avLst/>
          </a:prstGeom>
          <a:noFill/>
        </p:spPr>
      </p:pic>
      <p:pic>
        <p:nvPicPr>
          <p:cNvPr id="6147" name="Picture 3" descr="C:\Users\Царёва\Desktop\Эрудит2010\Памятники\IMG_1341.JPG"/>
          <p:cNvPicPr>
            <a:picLocks noChangeAspect="1" noChangeArrowheads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 bwMode="auto">
          <a:xfrm>
            <a:off x="114744" y="4015124"/>
            <a:ext cx="3600000" cy="2700000"/>
          </a:xfrm>
          <a:prstGeom prst="rect">
            <a:avLst/>
          </a:prstGeom>
          <a:noFill/>
        </p:spPr>
      </p:pic>
      <p:pic>
        <p:nvPicPr>
          <p:cNvPr id="6148" name="Picture 4" descr="G:\Hatin01.jpg"/>
          <p:cNvPicPr>
            <a:picLocks noChangeAspect="1" noChangeArrowheads="1"/>
          </p:cNvPicPr>
          <p:nvPr/>
        </p:nvPicPr>
        <p:blipFill>
          <a:blip r:embed="rId5" cstate="email">
            <a:lum contrast="10000"/>
          </a:blip>
          <a:srcRect/>
          <a:stretch>
            <a:fillRect/>
          </a:stretch>
        </p:blipFill>
        <p:spPr bwMode="auto">
          <a:xfrm>
            <a:off x="3714744" y="3000372"/>
            <a:ext cx="2626227" cy="37147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235745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dirty="0" smtClean="0"/>
              <a:t>5. Назовите фамилию скульптора-автора памятника советскому солдату-освободителю в </a:t>
            </a:r>
            <a:r>
              <a:rPr lang="ru-RU" sz="3200" dirty="0" err="1" smtClean="0"/>
              <a:t>Трептов-парке</a:t>
            </a:r>
            <a:r>
              <a:rPr lang="ru-RU" sz="3200" dirty="0" smtClean="0"/>
              <a:t> </a:t>
            </a:r>
            <a:r>
              <a:rPr lang="ru-RU" sz="3200" dirty="0" err="1" smtClean="0"/>
              <a:t>в</a:t>
            </a:r>
            <a:r>
              <a:rPr lang="ru-RU" sz="3200" dirty="0" smtClean="0"/>
              <a:t> Берлине</a:t>
            </a:r>
            <a:endParaRPr lang="ru-RU" sz="3200" dirty="0"/>
          </a:p>
        </p:txBody>
      </p:sp>
      <p:pic>
        <p:nvPicPr>
          <p:cNvPr id="7170" name="Picture 2" descr="G:\vuchetich02.jpg"/>
          <p:cNvPicPr>
            <a:picLocks noChangeAspect="1" noChangeArrowheads="1"/>
          </p:cNvPicPr>
          <p:nvPr/>
        </p:nvPicPr>
        <p:blipFill>
          <a:blip r:embed="rId3" cstate="email">
            <a:lum/>
          </a:blip>
          <a:srcRect/>
          <a:stretch>
            <a:fillRect/>
          </a:stretch>
        </p:blipFill>
        <p:spPr bwMode="auto">
          <a:xfrm>
            <a:off x="4416545" y="2786058"/>
            <a:ext cx="2798661" cy="400908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235745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dirty="0" smtClean="0"/>
              <a:t>6. В каком году был сооружен монумент в честь победы советского народа в Великой Отечественной войне в нашем городе?</a:t>
            </a:r>
            <a:endParaRPr lang="ru-RU" sz="3200" dirty="0"/>
          </a:p>
        </p:txBody>
      </p:sp>
      <p:pic>
        <p:nvPicPr>
          <p:cNvPr id="5" name="Picture 2" descr="C:\Users\Царёва\Desktop\Эрудит2010\Награды\DSC036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3937988" y="3348632"/>
            <a:ext cx="3929090" cy="2946818"/>
          </a:xfrm>
          <a:prstGeom prst="rect">
            <a:avLst/>
          </a:prstGeom>
          <a:noFill/>
        </p:spPr>
      </p:pic>
      <p:pic>
        <p:nvPicPr>
          <p:cNvPr id="6" name="Picture 3" descr="C:\Users\Царёва\Desktop\Эрудит2010\Награды\DSC03684.JPG"/>
          <p:cNvPicPr>
            <a:picLocks noChangeAspect="1" noChangeArrowheads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 bwMode="auto">
          <a:xfrm rot="5400000">
            <a:off x="3937988" y="3348632"/>
            <a:ext cx="3929090" cy="29468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235745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dirty="0" smtClean="0"/>
              <a:t>7. Какое отношение </a:t>
            </a:r>
          </a:p>
          <a:p>
            <a:pPr lvl="0" algn="ctr"/>
            <a:r>
              <a:rPr lang="ru-RU" sz="3200" dirty="0" smtClean="0"/>
              <a:t>к памятникам войны имеет памятник семье </a:t>
            </a:r>
            <a:r>
              <a:rPr lang="ru-RU" sz="3200" dirty="0" err="1" smtClean="0"/>
              <a:t>Шамахмудовых</a:t>
            </a:r>
            <a:r>
              <a:rPr lang="ru-RU" sz="3200" dirty="0" smtClean="0"/>
              <a:t>?</a:t>
            </a:r>
            <a:endParaRPr lang="ru-RU" sz="3200" dirty="0"/>
          </a:p>
        </p:txBody>
      </p:sp>
      <p:pic>
        <p:nvPicPr>
          <p:cNvPr id="8194" name="Picture 2" descr="G:\9067702f13b1da6bded3f24c46c65324_full.jpg"/>
          <p:cNvPicPr>
            <a:picLocks noChangeAspect="1" noChangeArrowheads="1"/>
          </p:cNvPicPr>
          <p:nvPr/>
        </p:nvPicPr>
        <p:blipFill>
          <a:blip r:embed="rId3" cstate="email">
            <a:lum/>
          </a:blip>
          <a:srcRect/>
          <a:stretch>
            <a:fillRect/>
          </a:stretch>
        </p:blipFill>
        <p:spPr bwMode="auto">
          <a:xfrm>
            <a:off x="3143240" y="2857496"/>
            <a:ext cx="5322664" cy="37147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235745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dirty="0" smtClean="0"/>
              <a:t>8. Как называется данный мемориальный комплекс?</a:t>
            </a:r>
            <a:endParaRPr lang="ru-RU" sz="3200" dirty="0"/>
          </a:p>
        </p:txBody>
      </p:sp>
      <p:pic>
        <p:nvPicPr>
          <p:cNvPr id="9218" name="Picture 2" descr="C:\Users\Царёва\Desktop\Эрудит2010\Памятники\MAMAEB KURGAN.jpg"/>
          <p:cNvPicPr>
            <a:picLocks noChangeAspect="1" noChangeArrowheads="1"/>
          </p:cNvPicPr>
          <p:nvPr/>
        </p:nvPicPr>
        <p:blipFill>
          <a:blip r:embed="rId3" cstate="email">
            <a:lum bright="10000" contrast="10000"/>
          </a:blip>
          <a:srcRect/>
          <a:stretch>
            <a:fillRect/>
          </a:stretch>
        </p:blipFill>
        <p:spPr bwMode="auto">
          <a:xfrm>
            <a:off x="4921157" y="3643314"/>
            <a:ext cx="4079999" cy="3060000"/>
          </a:xfrm>
          <a:prstGeom prst="rect">
            <a:avLst/>
          </a:prstGeom>
          <a:noFill/>
        </p:spPr>
      </p:pic>
      <p:pic>
        <p:nvPicPr>
          <p:cNvPr id="9219" name="Picture 3" descr="G:\773935056.jpg"/>
          <p:cNvPicPr>
            <a:picLocks noChangeAspect="1" noChangeArrowheads="1"/>
          </p:cNvPicPr>
          <p:nvPr/>
        </p:nvPicPr>
        <p:blipFill>
          <a:blip r:embed="rId4" cstate="email">
            <a:lum/>
          </a:blip>
          <a:srcRect/>
          <a:stretch>
            <a:fillRect/>
          </a:stretch>
        </p:blipFill>
        <p:spPr bwMode="auto">
          <a:xfrm>
            <a:off x="142844" y="3643314"/>
            <a:ext cx="4599201" cy="306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235745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dirty="0" smtClean="0"/>
              <a:t>9. Какое название носит это памятное место в столице нашей Родины?</a:t>
            </a:r>
            <a:endParaRPr lang="ru-RU" sz="3200" dirty="0"/>
          </a:p>
        </p:txBody>
      </p:sp>
      <p:pic>
        <p:nvPicPr>
          <p:cNvPr id="11266" name="Picture 2" descr="G:\82165152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4175215" y="2786057"/>
            <a:ext cx="3111429" cy="396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6072230" cy="2357454"/>
          </a:xfrm>
          <a:prstGeom prst="round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dirty="0" smtClean="0"/>
              <a:t>10. Какое имя носит памятник русскому солдату в Болгарии </a:t>
            </a:r>
          </a:p>
          <a:p>
            <a:pPr lvl="0" algn="ctr"/>
            <a:r>
              <a:rPr lang="ru-RU" sz="3200" dirty="0" smtClean="0"/>
              <a:t>в городе Пловдиве?</a:t>
            </a:r>
            <a:endParaRPr lang="ru-RU" sz="3200" dirty="0"/>
          </a:p>
        </p:txBody>
      </p:sp>
      <p:pic>
        <p:nvPicPr>
          <p:cNvPr id="12290" name="Picture 2" descr="G:\134070161629.jpg"/>
          <p:cNvPicPr>
            <a:picLocks noChangeAspect="1" noChangeArrowheads="1"/>
          </p:cNvPicPr>
          <p:nvPr/>
        </p:nvPicPr>
        <p:blipFill>
          <a:blip r:embed="rId3" cstate="email">
            <a:lum bright="10000" contrast="20000"/>
          </a:blip>
          <a:srcRect/>
          <a:stretch>
            <a:fillRect/>
          </a:stretch>
        </p:blipFill>
        <p:spPr bwMode="auto">
          <a:xfrm>
            <a:off x="3143240" y="2786058"/>
            <a:ext cx="5334037" cy="4000528"/>
          </a:xfrm>
          <a:prstGeom prst="rect">
            <a:avLst/>
          </a:prstGeom>
          <a:noFill/>
        </p:spPr>
      </p:pic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8929718" y="6643710"/>
            <a:ext cx="214282" cy="21429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2186</Words>
  <Application>Microsoft Office PowerPoint</Application>
  <PresentationFormat>Экран (4:3)</PresentationFormat>
  <Paragraphs>538</Paragraphs>
  <Slides>118</Slides>
  <Notes>118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118</vt:i4>
      </vt:variant>
    </vt:vector>
  </HeadingPairs>
  <TitlesOfParts>
    <vt:vector size="1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  <vt:lpstr>Слайд 100</vt:lpstr>
      <vt:lpstr>Слайд 101</vt:lpstr>
      <vt:lpstr>Слайд 102</vt:lpstr>
      <vt:lpstr>Слайд 103</vt:lpstr>
      <vt:lpstr>Слайд 104</vt:lpstr>
      <vt:lpstr>Слайд 105</vt:lpstr>
      <vt:lpstr>Слайд 106</vt:lpstr>
      <vt:lpstr>Слайд 107</vt:lpstr>
      <vt:lpstr>Слайд 108</vt:lpstr>
      <vt:lpstr>Слайд 109</vt:lpstr>
      <vt:lpstr>Слайд 110</vt:lpstr>
      <vt:lpstr>Слайд 111</vt:lpstr>
      <vt:lpstr>Слайд 112</vt:lpstr>
      <vt:lpstr>Слайд 113</vt:lpstr>
      <vt:lpstr>Слайд 114</vt:lpstr>
      <vt:lpstr>Слайд 115</vt:lpstr>
      <vt:lpstr>Слайд 116</vt:lpstr>
      <vt:lpstr>Слайд 117</vt:lpstr>
      <vt:lpstr>Источники графики 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Tata</cp:lastModifiedBy>
  <cp:revision>119</cp:revision>
  <dcterms:modified xsi:type="dcterms:W3CDTF">2011-02-20T18:43:33Z</dcterms:modified>
</cp:coreProperties>
</file>