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F24C"/>
    <a:srgbClr val="FF3399"/>
    <a:srgbClr val="1B8F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844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844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845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845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8460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1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76962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5800" y="3733800"/>
            <a:ext cx="76962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F68380C-54FF-431A-881A-6736744448E8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D4017A-3F12-4658-BA90-9FFF41E709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41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741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743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3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3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743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743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3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3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4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4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4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4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4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744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745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745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5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746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4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4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&#1047;&#1072;&#1085;&#1080;&#1084;&#1072;&#1090;&#1077;&#1083;&#1100;&#1085;&#1086;&#1077;%20&#1089;&#1086;&#1087;&#1088;&#1103;&#1078;&#1077;&#1085;&#1080;&#1077;.pptx#5. &#1043;&#1077;&#1086;&#1084;&#1077;&#1090;&#1088;&#1080;&#1095;&#1077;&#1089;&#1082;&#1080;&#1077; &#1090;&#1077;&#1083;&#1072;" TargetMode="External"/><Relationship Id="rId5" Type="http://schemas.openxmlformats.org/officeDocument/2006/relationships/hyperlink" Target="&#1047;&#1072;&#1085;&#1080;&#1084;&#1072;&#1090;&#1077;&#1083;&#1100;&#1085;&#1086;&#1077;%20&#1089;&#1086;&#1087;&#1088;&#1103;&#1078;&#1077;&#1085;&#1080;&#1077;.pptx#7. &#1057;&#1083;&#1072;&#1081;&#1076; 7" TargetMode="External"/><Relationship Id="rId4" Type="http://schemas.openxmlformats.org/officeDocument/2006/relationships/hyperlink" Target="&#1047;&#1072;&#1085;&#1080;&#1084;&#1072;&#1090;&#1077;&#1083;&#1100;&#1085;&#1086;&#1077;%20&#1089;&#1086;&#1087;&#1088;&#1103;&#1078;&#1077;&#1085;&#1080;&#1077;.pptx#6. &#1052;&#1086;&#1083;&#1086;&#1076;&#1077;&#1094;!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47;&#1072;&#1085;&#1080;&#1084;&#1072;&#1090;&#1077;&#1083;&#1100;&#1085;&#1086;&#1077;%20&#1089;&#1086;&#1087;&#1088;&#1103;&#1078;&#1077;&#1085;&#1080;&#1077;.pptx#6. &#1052;&#1086;&#1083;&#1086;&#1076;&#1077;&#1094;!" TargetMode="External"/><Relationship Id="rId2" Type="http://schemas.openxmlformats.org/officeDocument/2006/relationships/hyperlink" Target="&#1047;&#1072;&#1085;&#1080;&#1084;&#1072;&#1090;&#1077;&#1083;&#1100;&#1085;&#1086;&#1077;%20&#1089;&#1086;&#1087;&#1088;&#1103;&#1078;&#1077;&#1085;&#1080;&#1077;.pptx#7. &#1058;&#1099; &#1086;&#1096;&#1080;&#1073;&#1089;&#1103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47;&#1072;&#1085;&#1080;&#1084;&#1072;&#1090;&#1077;&#1083;&#1100;&#1085;&#1086;&#1077;%20&#1089;&#1086;&#1087;&#1088;&#1103;&#1078;&#1077;&#1085;&#1080;&#1077;.pptx#8. &#1043;&#1077;&#1086;&#1084;&#1077;&#1090;&#1088;&#1080;&#1095;&#1077;&#1089;&#1082;&#1080;&#1077; &#1090;&#1077;&#1083;&#1072;" TargetMode="External"/><Relationship Id="rId4" Type="http://schemas.openxmlformats.org/officeDocument/2006/relationships/hyperlink" Target="&#1047;&#1072;&#1085;&#1080;&#1084;&#1072;&#1090;&#1077;&#1083;&#1100;&#1085;&#1086;&#1077;%20&#1089;&#1086;&#1087;&#1088;&#1103;&#1078;&#1077;&#1085;&#1080;&#1077;.pptx#4.  &#1040;&#1085;&#1072;&#1083;&#1080;&#1079; &#1082;&#1086;&#1085;&#1089;&#1090;&#1088;&#1091;&#1082;&#1094;&#1080;&#1080;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47;&#1072;&#1085;&#1080;&#1084;&#1072;&#1090;&#1077;&#1083;&#1100;&#1085;&#1086;&#1077;%20&#1089;&#1086;&#1087;&#1088;&#1103;&#1078;&#1077;&#1085;&#1080;&#1077;.pptx#5. &#1043;&#1077;&#1086;&#1084;&#1077;&#1090;&#1088;&#1080;&#1095;&#1077;&#1089;&#1082;&#1080;&#1077; &#1090;&#1077;&#1083;&#1072;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47;&#1072;&#1085;&#1080;&#1084;&#1072;&#1090;&#1077;&#1083;&#1100;&#1085;&#1086;&#1077;%20&#1089;&#1086;&#1087;&#1088;&#1103;&#1078;&#1077;&#1085;&#1080;&#1077;.pptx#5. &#1043;&#1077;&#1086;&#1084;&#1077;&#1090;&#1088;&#1080;&#1095;&#1077;&#1089;&#1082;&#1080;&#1077; &#1090;&#1077;&#1083;&#1072;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500042"/>
            <a:ext cx="7772400" cy="31489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Занимательное </a:t>
            </a:r>
            <a:r>
              <a:rPr lang="ru-RU" dirty="0" smtClean="0"/>
              <a:t>сопряжение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Автор: Чарушина </a:t>
            </a:r>
            <a:r>
              <a:rPr lang="ru-RU" dirty="0"/>
              <a:t>Алла </a:t>
            </a:r>
            <a:r>
              <a:rPr lang="ru-RU" dirty="0" smtClean="0"/>
              <a:t>Алековна</a:t>
            </a:r>
            <a:endParaRPr lang="ru-RU" dirty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изобразительного искусства и черчения.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6870700" cy="633394"/>
          </a:xfrm>
          <a:ln>
            <a:solidFill>
              <a:srgbClr val="FF3399"/>
            </a:solidFill>
          </a:ln>
        </p:spPr>
        <p:txBody>
          <a:bodyPr/>
          <a:lstStyle/>
          <a:p>
            <a:r>
              <a:rPr lang="ru-RU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Задания </a:t>
            </a:r>
            <a:r>
              <a:rPr lang="ru-RU" sz="3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на «5», «4», </a:t>
            </a:r>
            <a:r>
              <a:rPr lang="ru-RU" sz="3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«4» 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KUZNECOVAZM\Local Settings\Temporary Internet Files\Content.Word\Изображение 004.jpg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4247"/>
          <a:stretch>
            <a:fillRect/>
          </a:stretch>
        </p:blipFill>
        <p:spPr bwMode="auto">
          <a:xfrm>
            <a:off x="357158" y="928670"/>
            <a:ext cx="3000396" cy="3657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3399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Рисунок 4" descr="C:\Documents and Settings\KUZNECOVAZM\Local Settings\Temporary Internet Files\Content.Word\Изображение 003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928670"/>
            <a:ext cx="3000396" cy="364333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70C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Рисунок 5" descr="C:\Documents and Settings\KUZNECOVAZM\Local Settings\Temporary Internet Files\Content.Word\Изображение 00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3582659" y="3846837"/>
            <a:ext cx="1788161" cy="381000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786050" y="4000504"/>
            <a:ext cx="377178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5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286644" y="4000504"/>
            <a:ext cx="394660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29322" y="6143644"/>
            <a:ext cx="325730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4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Вопросы: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429684" cy="4314844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rgbClr val="00B0F0"/>
                </a:solidFill>
              </a:rPr>
              <a:t>Какие трудности были при выполнение задания?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</a:rPr>
              <a:t>Почему выбрали именно это задание?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</a:rPr>
              <a:t>Какие сопряжения оказались для вас сложными?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30003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2"/>
                </a:solidFill>
              </a:rPr>
              <a:t>Тема  урока: Занимательное  сопряжение с элементами рисования.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Содержимое 3" descr="1191269027_c4112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00694" y="2571744"/>
            <a:ext cx="2953512" cy="3657600"/>
          </a:xfr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183880" cy="300039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7030A0"/>
                </a:solidFill>
              </a:rPr>
              <a:t>Задание: </a:t>
            </a:r>
            <a:r>
              <a:rPr lang="ru-RU" dirty="0" smtClean="0">
                <a:solidFill>
                  <a:schemeClr val="tx2"/>
                </a:solidFill>
              </a:rPr>
              <a:t>На доске нарисовано три фигуры попробуйте собрать одну из них. 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Содержимое 3" descr="C:\Documents and Settings\KUZNECOVAZM\Local Settings\Temporary Internet Files\Content.Word\сканирование0002.bmp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 contrast="-40000"/>
          </a:blip>
          <a:srcRect/>
          <a:stretch>
            <a:fillRect/>
          </a:stretch>
        </p:blipFill>
        <p:spPr bwMode="auto">
          <a:xfrm rot="16200000">
            <a:off x="1562750" y="3294979"/>
            <a:ext cx="1589344" cy="24288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C:\Documents and Settings\KUZNECOVAZM\Local Settings\Temporary Internet Files\Content.Word\сканирование0001.bmp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3786182" y="3429000"/>
            <a:ext cx="3857652" cy="1857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5784" y="285728"/>
            <a:ext cx="8972584" cy="1500198"/>
          </a:xfrm>
        </p:spPr>
        <p:txBody>
          <a:bodyPr/>
          <a:lstStyle/>
          <a:p>
            <a:r>
              <a:rPr lang="ru-RU" sz="6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6000" dirty="0">
                <a:solidFill>
                  <a:srgbClr val="FF0000"/>
                </a:solidFill>
              </a:rPr>
              <a:t>А</a:t>
            </a:r>
            <a:r>
              <a:rPr lang="ru-RU" sz="6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нализ конструкции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Администратор\Local Settings\Temporary Internet Files\Content.Word\Изображение 002.jpg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rcRect/>
          <a:stretch>
            <a:fillRect/>
          </a:stretch>
        </p:blipFill>
        <p:spPr bwMode="auto">
          <a:xfrm rot="5400000">
            <a:off x="1071538" y="714356"/>
            <a:ext cx="42148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Администратор\Local Settings\Temporary Internet Files\Content.Word\Изображение 002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 l="27156" r="3246" b="61415"/>
          <a:stretch>
            <a:fillRect/>
          </a:stretch>
        </p:blipFill>
        <p:spPr bwMode="auto">
          <a:xfrm rot="5400000">
            <a:off x="6036479" y="1964521"/>
            <a:ext cx="257176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>
            <a:hlinkClick r:id="rId4" action="ppaction://hlinkpres?slideindex=6&amp;slidetitle=Молодец!"/>
          </p:cNvPr>
          <p:cNvSpPr/>
          <p:nvPr/>
        </p:nvSpPr>
        <p:spPr>
          <a:xfrm>
            <a:off x="7500958" y="5357826"/>
            <a:ext cx="978408" cy="484632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молодец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>
            <a:hlinkClick r:id="rId5" action="ppaction://hlinkpres?slideindex=7&amp;slidetitle=Слайд 7"/>
          </p:cNvPr>
          <p:cNvSpPr/>
          <p:nvPr/>
        </p:nvSpPr>
        <p:spPr>
          <a:xfrm>
            <a:off x="6286512" y="6072206"/>
            <a:ext cx="978408" cy="484632"/>
          </a:xfrm>
          <a:prstGeom prst="rightArrow">
            <a:avLst/>
          </a:prstGeom>
          <a:ln>
            <a:solidFill>
              <a:srgbClr val="60F24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ошибка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>
            <a:hlinkClick r:id="rId6" action="ppaction://hlinkpres?slideindex=5&amp;slidetitle=Геометрические тела"/>
          </p:cNvPr>
          <p:cNvSpPr/>
          <p:nvPr/>
        </p:nvSpPr>
        <p:spPr>
          <a:xfrm>
            <a:off x="1785918" y="6072206"/>
            <a:ext cx="484632" cy="357190"/>
          </a:xfrm>
          <a:prstGeom prst="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7500990" cy="1133460"/>
          </a:xfrm>
        </p:spPr>
        <p:txBody>
          <a:bodyPr/>
          <a:lstStyle/>
          <a:p>
            <a:pPr algn="l"/>
            <a:r>
              <a:rPr lang="ru-RU" sz="5400" dirty="0" smtClean="0">
                <a:solidFill>
                  <a:srgbClr val="FF0000"/>
                </a:solidFill>
              </a:rPr>
              <a:t>Геометрические тела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00240"/>
            <a:ext cx="8501122" cy="365760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Блок-схема: узел 3"/>
          <p:cNvSpPr/>
          <p:nvPr/>
        </p:nvSpPr>
        <p:spPr>
          <a:xfrm>
            <a:off x="285720" y="2000240"/>
            <a:ext cx="1928826" cy="1857388"/>
          </a:xfrm>
          <a:prstGeom prst="flowChartConnector">
            <a:avLst/>
          </a:prstGeom>
          <a:gradFill flip="none" rotWithShape="1">
            <a:gsLst>
              <a:gs pos="0">
                <a:srgbClr val="60F24C">
                  <a:tint val="66000"/>
                  <a:satMod val="160000"/>
                </a:srgbClr>
              </a:gs>
              <a:gs pos="50000">
                <a:srgbClr val="60F24C">
                  <a:tint val="44500"/>
                  <a:satMod val="160000"/>
                </a:srgbClr>
              </a:gs>
              <a:gs pos="100000">
                <a:srgbClr val="60F24C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1B8F0B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2214546" y="4357694"/>
            <a:ext cx="1714512" cy="1643074"/>
          </a:xfrm>
          <a:prstGeom prst="flowChartMagneticDisk">
            <a:avLst/>
          </a:prstGeom>
          <a:gradFill flip="none" rotWithShape="1">
            <a:gsLst>
              <a:gs pos="0">
                <a:srgbClr val="60F24C">
                  <a:tint val="66000"/>
                  <a:satMod val="160000"/>
                </a:srgbClr>
              </a:gs>
              <a:gs pos="50000">
                <a:srgbClr val="60F24C">
                  <a:tint val="44500"/>
                  <a:satMod val="160000"/>
                </a:srgbClr>
              </a:gs>
              <a:gs pos="100000">
                <a:srgbClr val="60F24C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1B8F0B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магнитный диск 5"/>
          <p:cNvSpPr/>
          <p:nvPr/>
        </p:nvSpPr>
        <p:spPr>
          <a:xfrm>
            <a:off x="5357818" y="1928802"/>
            <a:ext cx="428628" cy="2286016"/>
          </a:xfrm>
          <a:prstGeom prst="flowChartMagneticDisk">
            <a:avLst/>
          </a:prstGeom>
          <a:gradFill flip="none" rotWithShape="1">
            <a:gsLst>
              <a:gs pos="0">
                <a:srgbClr val="60F24C">
                  <a:tint val="66000"/>
                  <a:satMod val="160000"/>
                </a:srgbClr>
              </a:gs>
              <a:gs pos="50000">
                <a:srgbClr val="60F24C">
                  <a:tint val="44500"/>
                  <a:satMod val="160000"/>
                </a:srgbClr>
              </a:gs>
              <a:gs pos="100000">
                <a:srgbClr val="60F24C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1B8F0B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Арка 6"/>
          <p:cNvSpPr/>
          <p:nvPr/>
        </p:nvSpPr>
        <p:spPr>
          <a:xfrm rot="5400000">
            <a:off x="3143240" y="2285992"/>
            <a:ext cx="914400" cy="914400"/>
          </a:xfrm>
          <a:prstGeom prst="blockArc">
            <a:avLst/>
          </a:prstGeom>
          <a:gradFill flip="none" rotWithShape="1">
            <a:gsLst>
              <a:gs pos="0">
                <a:srgbClr val="60F24C">
                  <a:shade val="30000"/>
                  <a:satMod val="115000"/>
                </a:srgbClr>
              </a:gs>
              <a:gs pos="50000">
                <a:srgbClr val="60F24C">
                  <a:shade val="67500"/>
                  <a:satMod val="115000"/>
                </a:srgbClr>
              </a:gs>
              <a:gs pos="100000">
                <a:srgbClr val="60F24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rgbClr val="1B8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Куб 7"/>
          <p:cNvSpPr/>
          <p:nvPr/>
        </p:nvSpPr>
        <p:spPr>
          <a:xfrm>
            <a:off x="5143504" y="4714884"/>
            <a:ext cx="1928826" cy="1216152"/>
          </a:xfrm>
          <a:prstGeom prst="cube">
            <a:avLst/>
          </a:prstGeom>
          <a:solidFill>
            <a:srgbClr val="60F24C"/>
          </a:solidFill>
          <a:ln>
            <a:solidFill>
              <a:srgbClr val="1B8F0B"/>
            </a:solidFill>
          </a:ln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7572396" y="4071942"/>
            <a:ext cx="428628" cy="428628"/>
          </a:xfrm>
          <a:prstGeom prst="flowChartConnector">
            <a:avLst/>
          </a:prstGeom>
          <a:solidFill>
            <a:srgbClr val="60F24C"/>
          </a:solidFill>
          <a:ln>
            <a:solidFill>
              <a:srgbClr val="1B8F0B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9"/>
          <p:cNvSpPr/>
          <p:nvPr/>
        </p:nvSpPr>
        <p:spPr>
          <a:xfrm rot="6072807">
            <a:off x="6832967" y="2050640"/>
            <a:ext cx="1656220" cy="1891663"/>
          </a:xfrm>
          <a:prstGeom prst="chord">
            <a:avLst>
              <a:gd name="adj1" fmla="val 4057546"/>
              <a:gd name="adj2" fmla="val 16199082"/>
            </a:avLst>
          </a:prstGeom>
          <a:gradFill flip="none" rotWithShape="1">
            <a:gsLst>
              <a:gs pos="0">
                <a:srgbClr val="60F24C">
                  <a:tint val="66000"/>
                  <a:satMod val="160000"/>
                </a:srgbClr>
              </a:gs>
              <a:gs pos="50000">
                <a:srgbClr val="60F24C">
                  <a:tint val="44500"/>
                  <a:satMod val="160000"/>
                </a:srgbClr>
              </a:gs>
              <a:gs pos="100000">
                <a:srgbClr val="60F24C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1B8F0B"/>
            </a:solidFill>
          </a:ln>
          <a:scene3d>
            <a:camera prst="orthographicFront"/>
            <a:lightRig rig="threePt" dir="t"/>
          </a:scene3d>
          <a:sp3d extrusionH="76200">
            <a:bevelT w="25400" prst="coolSlant"/>
            <a:bevelB w="6350"/>
            <a:extrusionClr>
              <a:srgbClr val="60F24C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>
            <a:hlinkClick r:id="rId2" action="ppaction://hlinkpres?slideindex=7&amp;slidetitle=Ты ошибся"/>
          </p:cNvPr>
          <p:cNvSpPr/>
          <p:nvPr/>
        </p:nvSpPr>
        <p:spPr>
          <a:xfrm>
            <a:off x="7358082" y="5357826"/>
            <a:ext cx="978408" cy="484632"/>
          </a:xfrm>
          <a:prstGeom prst="rightArrow">
            <a:avLst/>
          </a:prstGeom>
          <a:ln>
            <a:solidFill>
              <a:srgbClr val="60F24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ошибка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право 11">
            <a:hlinkClick r:id="rId3" action="ppaction://hlinkpres?slideindex=6&amp;slidetitle=Молодец!"/>
          </p:cNvPr>
          <p:cNvSpPr/>
          <p:nvPr/>
        </p:nvSpPr>
        <p:spPr>
          <a:xfrm>
            <a:off x="6858016" y="6215082"/>
            <a:ext cx="857256" cy="428628"/>
          </a:xfrm>
          <a:prstGeom prst="rightArrow">
            <a:avLst>
              <a:gd name="adj1" fmla="val 5000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молодец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>
            <a:hlinkClick r:id="rId4" action="ppaction://hlinkpres?slideindex=4&amp;slidetitle= Анализ конструкции"/>
          </p:cNvPr>
          <p:cNvSpPr/>
          <p:nvPr/>
        </p:nvSpPr>
        <p:spPr>
          <a:xfrm>
            <a:off x="4786314" y="6072206"/>
            <a:ext cx="428628" cy="357190"/>
          </a:xfrm>
          <a:prstGeom prst="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mtClean="0"/>
              <a:t>4</a:t>
            </a:r>
            <a:endParaRPr lang="ru-RU" dirty="0"/>
          </a:p>
        </p:txBody>
      </p:sp>
      <p:sp>
        <p:nvSpPr>
          <p:cNvPr id="14" name="Стрелка вниз 13">
            <a:hlinkClick r:id="rId5" action="ppaction://hlinkpres?slideindex=8&amp;slidetitle=Геометрические тела"/>
          </p:cNvPr>
          <p:cNvSpPr/>
          <p:nvPr/>
        </p:nvSpPr>
        <p:spPr>
          <a:xfrm>
            <a:off x="4143372" y="6072206"/>
            <a:ext cx="500066" cy="357190"/>
          </a:xfrm>
          <a:prstGeom prst="downArrow">
            <a:avLst>
              <a:gd name="adj1" fmla="val 50000"/>
              <a:gd name="adj2" fmla="val 47845"/>
            </a:avLst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Молодец!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99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14612" y="1928802"/>
            <a:ext cx="3386154" cy="4411768"/>
          </a:xfrm>
        </p:spPr>
      </p:pic>
      <p:sp>
        <p:nvSpPr>
          <p:cNvPr id="4" name="Стрелка вправо 3">
            <a:hlinkClick r:id="rId3" action="ppaction://hlinkpres?slideindex=5&amp;slidetitle=Геометрические тела"/>
          </p:cNvPr>
          <p:cNvSpPr/>
          <p:nvPr/>
        </p:nvSpPr>
        <p:spPr>
          <a:xfrm>
            <a:off x="7215206" y="4929198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9600" dirty="0" smtClean="0">
                <a:solidFill>
                  <a:srgbClr val="FF0000"/>
                </a:solidFill>
              </a:rPr>
              <a:t>Ты ошибся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BO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480" y="1500174"/>
            <a:ext cx="5857916" cy="4408229"/>
          </a:xfrm>
        </p:spPr>
      </p:pic>
      <p:sp>
        <p:nvSpPr>
          <p:cNvPr id="4" name="Стрелка вправо 3">
            <a:hlinkClick r:id="rId3" action="ppaction://hlinkpres?slideindex=5&amp;slidetitle=Геометрические тела"/>
          </p:cNvPr>
          <p:cNvSpPr/>
          <p:nvPr/>
        </p:nvSpPr>
        <p:spPr>
          <a:xfrm>
            <a:off x="6715140" y="5357826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584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Геометрические тела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14422"/>
            <a:ext cx="7696200" cy="427197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С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фера</a:t>
            </a:r>
          </a:p>
          <a:p>
            <a:r>
              <a:rPr lang="ru-RU" dirty="0">
                <a:solidFill>
                  <a:srgbClr val="0070C0"/>
                </a:solidFill>
              </a:rPr>
              <a:t>Ч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етырех угольная призма</a:t>
            </a:r>
          </a:p>
          <a:p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Цилиндр</a:t>
            </a:r>
          </a:p>
          <a:p>
            <a:r>
              <a:rPr lang="ru-RU" dirty="0">
                <a:solidFill>
                  <a:srgbClr val="0070C0"/>
                </a:solidFill>
              </a:rPr>
              <a:t>И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зогнутая </a:t>
            </a:r>
            <a:r>
              <a:rPr lang="ru-RU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трубка (цилиндр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Сфера </a:t>
            </a:r>
          </a:p>
          <a:p>
            <a:r>
              <a:rPr lang="ru-RU" dirty="0">
                <a:solidFill>
                  <a:srgbClr val="0070C0"/>
                </a:solidFill>
              </a:rPr>
              <a:t>П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олусфера </a:t>
            </a:r>
          </a:p>
          <a:p>
            <a:r>
              <a:rPr lang="ru-RU" dirty="0">
                <a:solidFill>
                  <a:srgbClr val="0070C0"/>
                </a:solidFill>
              </a:rPr>
              <a:t>Ц</a:t>
            </a:r>
            <a:r>
              <a:rPr lang="ru-RU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илиндр</a:t>
            </a:r>
            <a:endParaRPr lang="ru-RU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276336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АЛГОРИТМ ДЕЙСТВИЯ</a:t>
            </a:r>
            <a:r>
              <a:rPr lang="ru-RU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000108"/>
            <a:ext cx="7696200" cy="4486292"/>
          </a:xfrm>
        </p:spPr>
        <p:txBody>
          <a:bodyPr/>
          <a:lstStyle/>
          <a:p>
            <a:pPr lvl="0"/>
            <a:r>
              <a:rPr lang="ru-RU" sz="2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Посмотри </a:t>
            </a:r>
            <a:r>
              <a:rPr lang="ru-RU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на данное изображение и определи с чего, начнется построение.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Уточни для себя условия задачи в целом.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Ели </a:t>
            </a:r>
            <a:r>
              <a:rPr lang="ru-RU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ты считаешь, что задача имеет, </a:t>
            </a:r>
            <a:r>
              <a:rPr lang="ru-RU" sz="2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Прочитай условия задачи.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несколько </a:t>
            </a:r>
            <a:r>
              <a:rPr lang="ru-RU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способов выполнения подумай, какой вариант будет, более целесообразный.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Начерти  изображение данного кувшина.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Конструирование</Template>
  <TotalTime>215</TotalTime>
  <Words>147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Пастель</vt:lpstr>
      <vt:lpstr>Занимательное сопряжение </vt:lpstr>
      <vt:lpstr>      Тема  урока: Занимательное  сопряжение с элементами рисования. </vt:lpstr>
      <vt:lpstr>Задание: На доске нарисовано три фигуры попробуйте собрать одну из них.  </vt:lpstr>
      <vt:lpstr> Анализ конструкции</vt:lpstr>
      <vt:lpstr>Геометрические тела</vt:lpstr>
      <vt:lpstr>Молодец!</vt:lpstr>
      <vt:lpstr>Ты ошибся</vt:lpstr>
      <vt:lpstr>Геометрические тела</vt:lpstr>
      <vt:lpstr>АЛГОРИТМ ДЕЙСТВИЯ </vt:lpstr>
      <vt:lpstr>Задания  на «5», «4», «4» </vt:lpstr>
      <vt:lpstr>Вопросы:</vt:lpstr>
    </vt:vector>
  </TitlesOfParts>
  <Company>school5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Занимательное сопряжение </dc:title>
  <dc:creator>KUZNECOVAZM</dc:creator>
  <cp:lastModifiedBy>KUZNECOVAZM</cp:lastModifiedBy>
  <cp:revision>21</cp:revision>
  <dcterms:created xsi:type="dcterms:W3CDTF">2011-01-19T08:48:19Z</dcterms:created>
  <dcterms:modified xsi:type="dcterms:W3CDTF">2011-01-29T08:37:55Z</dcterms:modified>
</cp:coreProperties>
</file>